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105"/>
  </p:notesMasterIdLst>
  <p:sldIdLst>
    <p:sldId id="256" r:id="rId2"/>
    <p:sldId id="353" r:id="rId3"/>
    <p:sldId id="354" r:id="rId4"/>
    <p:sldId id="359" r:id="rId5"/>
    <p:sldId id="367" r:id="rId6"/>
    <p:sldId id="411" r:id="rId7"/>
    <p:sldId id="371" r:id="rId8"/>
    <p:sldId id="389" r:id="rId9"/>
    <p:sldId id="377" r:id="rId10"/>
    <p:sldId id="386" r:id="rId11"/>
    <p:sldId id="387" r:id="rId12"/>
    <p:sldId id="388" r:id="rId13"/>
    <p:sldId id="378" r:id="rId14"/>
    <p:sldId id="398" r:id="rId15"/>
    <p:sldId id="379" r:id="rId16"/>
    <p:sldId id="399" r:id="rId17"/>
    <p:sldId id="400" r:id="rId18"/>
    <p:sldId id="401" r:id="rId19"/>
    <p:sldId id="402" r:id="rId20"/>
    <p:sldId id="396" r:id="rId21"/>
    <p:sldId id="403" r:id="rId22"/>
    <p:sldId id="404" r:id="rId23"/>
    <p:sldId id="410" r:id="rId24"/>
    <p:sldId id="408" r:id="rId25"/>
    <p:sldId id="409" r:id="rId26"/>
    <p:sldId id="405" r:id="rId27"/>
    <p:sldId id="413" r:id="rId28"/>
    <p:sldId id="412" r:id="rId29"/>
    <p:sldId id="343" r:id="rId30"/>
    <p:sldId id="384" r:id="rId31"/>
    <p:sldId id="383" r:id="rId32"/>
    <p:sldId id="380" r:id="rId33"/>
    <p:sldId id="381" r:id="rId34"/>
    <p:sldId id="346" r:id="rId35"/>
    <p:sldId id="361" r:id="rId36"/>
    <p:sldId id="362" r:id="rId37"/>
    <p:sldId id="352" r:id="rId38"/>
    <p:sldId id="373" r:id="rId39"/>
    <p:sldId id="348" r:id="rId40"/>
    <p:sldId id="259" r:id="rId41"/>
    <p:sldId id="374" r:id="rId42"/>
    <p:sldId id="372" r:id="rId43"/>
    <p:sldId id="341" r:id="rId44"/>
    <p:sldId id="269" r:id="rId45"/>
    <p:sldId id="258" r:id="rId46"/>
    <p:sldId id="358" r:id="rId47"/>
    <p:sldId id="261" r:id="rId48"/>
    <p:sldId id="268" r:id="rId49"/>
    <p:sldId id="266" r:id="rId50"/>
    <p:sldId id="311" r:id="rId51"/>
    <p:sldId id="262" r:id="rId52"/>
    <p:sldId id="263" r:id="rId53"/>
    <p:sldId id="265" r:id="rId54"/>
    <p:sldId id="382" r:id="rId55"/>
    <p:sldId id="375" r:id="rId56"/>
    <p:sldId id="264" r:id="rId57"/>
    <p:sldId id="345" r:id="rId58"/>
    <p:sldId id="267" r:id="rId59"/>
    <p:sldId id="364" r:id="rId60"/>
    <p:sldId id="365" r:id="rId61"/>
    <p:sldId id="298" r:id="rId62"/>
    <p:sldId id="309" r:id="rId63"/>
    <p:sldId id="302" r:id="rId64"/>
    <p:sldId id="304" r:id="rId65"/>
    <p:sldId id="305" r:id="rId66"/>
    <p:sldId id="306" r:id="rId67"/>
    <p:sldId id="390" r:id="rId68"/>
    <p:sldId id="391" r:id="rId69"/>
    <p:sldId id="392" r:id="rId70"/>
    <p:sldId id="393" r:id="rId71"/>
    <p:sldId id="394" r:id="rId72"/>
    <p:sldId id="395" r:id="rId73"/>
    <p:sldId id="297" r:id="rId74"/>
    <p:sldId id="272" r:id="rId75"/>
    <p:sldId id="339" r:id="rId76"/>
    <p:sldId id="340" r:id="rId77"/>
    <p:sldId id="313" r:id="rId78"/>
    <p:sldId id="322" r:id="rId79"/>
    <p:sldId id="321" r:id="rId80"/>
    <p:sldId id="326" r:id="rId81"/>
    <p:sldId id="376" r:id="rId82"/>
    <p:sldId id="366" r:id="rId83"/>
    <p:sldId id="328" r:id="rId84"/>
    <p:sldId id="329" r:id="rId85"/>
    <p:sldId id="330" r:id="rId86"/>
    <p:sldId id="327" r:id="rId87"/>
    <p:sldId id="331" r:id="rId88"/>
    <p:sldId id="332" r:id="rId89"/>
    <p:sldId id="333" r:id="rId90"/>
    <p:sldId id="334" r:id="rId91"/>
    <p:sldId id="344" r:id="rId92"/>
    <p:sldId id="335" r:id="rId93"/>
    <p:sldId id="363" r:id="rId94"/>
    <p:sldId id="368" r:id="rId95"/>
    <p:sldId id="385" r:id="rId96"/>
    <p:sldId id="325" r:id="rId97"/>
    <p:sldId id="336" r:id="rId98"/>
    <p:sldId id="337" r:id="rId99"/>
    <p:sldId id="338" r:id="rId100"/>
    <p:sldId id="370" r:id="rId101"/>
    <p:sldId id="349" r:id="rId102"/>
    <p:sldId id="351" r:id="rId103"/>
    <p:sldId id="350" r:id="rId104"/>
  </p:sldIdLst>
  <p:sldSz cx="9144000" cy="5143500" type="screen16x9"/>
  <p:notesSz cx="6858000" cy="9144000"/>
  <p:defaultTextStyle>
    <a:defPPr>
      <a:defRPr lang="en-US"/>
    </a:defPPr>
    <a:lvl1pPr marL="0" algn="l" defTabSz="342884" rtl="0" eaLnBrk="1" latinLnBrk="0" hangingPunct="1">
      <a:defRPr sz="1350" kern="1200">
        <a:solidFill>
          <a:schemeClr val="tx1"/>
        </a:solidFill>
        <a:latin typeface="+mn-lt"/>
        <a:ea typeface="+mn-ea"/>
        <a:cs typeface="+mn-cs"/>
      </a:defRPr>
    </a:lvl1pPr>
    <a:lvl2pPr marL="342884" algn="l" defTabSz="342884" rtl="0" eaLnBrk="1" latinLnBrk="0" hangingPunct="1">
      <a:defRPr sz="1350" kern="1200">
        <a:solidFill>
          <a:schemeClr val="tx1"/>
        </a:solidFill>
        <a:latin typeface="+mn-lt"/>
        <a:ea typeface="+mn-ea"/>
        <a:cs typeface="+mn-cs"/>
      </a:defRPr>
    </a:lvl2pPr>
    <a:lvl3pPr marL="685766" algn="l" defTabSz="342884" rtl="0" eaLnBrk="1" latinLnBrk="0" hangingPunct="1">
      <a:defRPr sz="1350" kern="1200">
        <a:solidFill>
          <a:schemeClr val="tx1"/>
        </a:solidFill>
        <a:latin typeface="+mn-lt"/>
        <a:ea typeface="+mn-ea"/>
        <a:cs typeface="+mn-cs"/>
      </a:defRPr>
    </a:lvl3pPr>
    <a:lvl4pPr marL="1028649" algn="l" defTabSz="342884" rtl="0" eaLnBrk="1" latinLnBrk="0" hangingPunct="1">
      <a:defRPr sz="1350" kern="1200">
        <a:solidFill>
          <a:schemeClr val="tx1"/>
        </a:solidFill>
        <a:latin typeface="+mn-lt"/>
        <a:ea typeface="+mn-ea"/>
        <a:cs typeface="+mn-cs"/>
      </a:defRPr>
    </a:lvl4pPr>
    <a:lvl5pPr marL="1371532" algn="l" defTabSz="342884" rtl="0" eaLnBrk="1" latinLnBrk="0" hangingPunct="1">
      <a:defRPr sz="1350" kern="1200">
        <a:solidFill>
          <a:schemeClr val="tx1"/>
        </a:solidFill>
        <a:latin typeface="+mn-lt"/>
        <a:ea typeface="+mn-ea"/>
        <a:cs typeface="+mn-cs"/>
      </a:defRPr>
    </a:lvl5pPr>
    <a:lvl6pPr marL="1714415" algn="l" defTabSz="342884" rtl="0" eaLnBrk="1" latinLnBrk="0" hangingPunct="1">
      <a:defRPr sz="1350" kern="1200">
        <a:solidFill>
          <a:schemeClr val="tx1"/>
        </a:solidFill>
        <a:latin typeface="+mn-lt"/>
        <a:ea typeface="+mn-ea"/>
        <a:cs typeface="+mn-cs"/>
      </a:defRPr>
    </a:lvl6pPr>
    <a:lvl7pPr marL="2057297" algn="l" defTabSz="342884" rtl="0" eaLnBrk="1" latinLnBrk="0" hangingPunct="1">
      <a:defRPr sz="1350" kern="1200">
        <a:solidFill>
          <a:schemeClr val="tx1"/>
        </a:solidFill>
        <a:latin typeface="+mn-lt"/>
        <a:ea typeface="+mn-ea"/>
        <a:cs typeface="+mn-cs"/>
      </a:defRPr>
    </a:lvl7pPr>
    <a:lvl8pPr marL="2400180" algn="l" defTabSz="342884" rtl="0" eaLnBrk="1" latinLnBrk="0" hangingPunct="1">
      <a:defRPr sz="1350" kern="1200">
        <a:solidFill>
          <a:schemeClr val="tx1"/>
        </a:solidFill>
        <a:latin typeface="+mn-lt"/>
        <a:ea typeface="+mn-ea"/>
        <a:cs typeface="+mn-cs"/>
      </a:defRPr>
    </a:lvl8pPr>
    <a:lvl9pPr marL="2743064" algn="l" defTabSz="342884"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6F6D"/>
    <a:srgbClr val="A098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8"/>
    <p:restoredTop sz="89033"/>
  </p:normalViewPr>
  <p:slideViewPr>
    <p:cSldViewPr snapToGrid="0">
      <p:cViewPr>
        <p:scale>
          <a:sx n="159" d="100"/>
          <a:sy n="159" d="100"/>
        </p:scale>
        <p:origin x="32" y="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7EDE2-6371-7148-9881-49FBEE06A66C}"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49EAD1-114C-0448-9577-3560ABDAC1A9}" type="slidenum">
              <a:rPr lang="en-US" smtClean="0"/>
              <a:t>‹#›</a:t>
            </a:fld>
            <a:endParaRPr lang="en-US"/>
          </a:p>
        </p:txBody>
      </p:sp>
    </p:spTree>
    <p:extLst>
      <p:ext uri="{BB962C8B-B14F-4D97-AF65-F5344CB8AC3E}">
        <p14:creationId xmlns:p14="http://schemas.microsoft.com/office/powerpoint/2010/main" val="3810747889"/>
      </p:ext>
    </p:extLst>
  </p:cSld>
  <p:clrMap bg1="lt1" tx1="dk1" bg2="lt2" tx2="dk2" accent1="accent1" accent2="accent2" accent3="accent3" accent4="accent4" accent5="accent5" accent6="accent6" hlink="hlink" folHlink="folHlink"/>
  <p:notesStyle>
    <a:lvl1pPr marL="0" algn="l" defTabSz="685766" rtl="0" eaLnBrk="1" latinLnBrk="0" hangingPunct="1">
      <a:defRPr sz="900" kern="1200">
        <a:solidFill>
          <a:schemeClr val="tx1"/>
        </a:solidFill>
        <a:latin typeface="+mn-lt"/>
        <a:ea typeface="+mn-ea"/>
        <a:cs typeface="+mn-cs"/>
      </a:defRPr>
    </a:lvl1pPr>
    <a:lvl2pPr marL="342884" algn="l" defTabSz="685766" rtl="0" eaLnBrk="1" latinLnBrk="0" hangingPunct="1">
      <a:defRPr sz="900" kern="1200">
        <a:solidFill>
          <a:schemeClr val="tx1"/>
        </a:solidFill>
        <a:latin typeface="+mn-lt"/>
        <a:ea typeface="+mn-ea"/>
        <a:cs typeface="+mn-cs"/>
      </a:defRPr>
    </a:lvl2pPr>
    <a:lvl3pPr marL="685766" algn="l" defTabSz="685766" rtl="0" eaLnBrk="1" latinLnBrk="0" hangingPunct="1">
      <a:defRPr sz="900" kern="1200">
        <a:solidFill>
          <a:schemeClr val="tx1"/>
        </a:solidFill>
        <a:latin typeface="+mn-lt"/>
        <a:ea typeface="+mn-ea"/>
        <a:cs typeface="+mn-cs"/>
      </a:defRPr>
    </a:lvl3pPr>
    <a:lvl4pPr marL="1028649" algn="l" defTabSz="685766" rtl="0" eaLnBrk="1" latinLnBrk="0" hangingPunct="1">
      <a:defRPr sz="900" kern="1200">
        <a:solidFill>
          <a:schemeClr val="tx1"/>
        </a:solidFill>
        <a:latin typeface="+mn-lt"/>
        <a:ea typeface="+mn-ea"/>
        <a:cs typeface="+mn-cs"/>
      </a:defRPr>
    </a:lvl4pPr>
    <a:lvl5pPr marL="1371532" algn="l" defTabSz="685766" rtl="0" eaLnBrk="1" latinLnBrk="0" hangingPunct="1">
      <a:defRPr sz="900" kern="1200">
        <a:solidFill>
          <a:schemeClr val="tx1"/>
        </a:solidFill>
        <a:latin typeface="+mn-lt"/>
        <a:ea typeface="+mn-ea"/>
        <a:cs typeface="+mn-cs"/>
      </a:defRPr>
    </a:lvl5pPr>
    <a:lvl6pPr marL="1714415" algn="l" defTabSz="685766" rtl="0" eaLnBrk="1" latinLnBrk="0" hangingPunct="1">
      <a:defRPr sz="900" kern="1200">
        <a:solidFill>
          <a:schemeClr val="tx1"/>
        </a:solidFill>
        <a:latin typeface="+mn-lt"/>
        <a:ea typeface="+mn-ea"/>
        <a:cs typeface="+mn-cs"/>
      </a:defRPr>
    </a:lvl6pPr>
    <a:lvl7pPr marL="2057297" algn="l" defTabSz="685766" rtl="0" eaLnBrk="1" latinLnBrk="0" hangingPunct="1">
      <a:defRPr sz="900" kern="1200">
        <a:solidFill>
          <a:schemeClr val="tx1"/>
        </a:solidFill>
        <a:latin typeface="+mn-lt"/>
        <a:ea typeface="+mn-ea"/>
        <a:cs typeface="+mn-cs"/>
      </a:defRPr>
    </a:lvl7pPr>
    <a:lvl8pPr marL="2400180" algn="l" defTabSz="685766" rtl="0" eaLnBrk="1" latinLnBrk="0" hangingPunct="1">
      <a:defRPr sz="900" kern="1200">
        <a:solidFill>
          <a:schemeClr val="tx1"/>
        </a:solidFill>
        <a:latin typeface="+mn-lt"/>
        <a:ea typeface="+mn-ea"/>
        <a:cs typeface="+mn-cs"/>
      </a:defRPr>
    </a:lvl8pPr>
    <a:lvl9pPr marL="2743064" algn="l" defTabSz="685766"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Hi everyone – I’m McCoy, today I’ll be discussing some joint work with my co-author Alex Lew, lab members from the Probabilistic Computing Project, Martin </a:t>
            </a:r>
            <a:r>
              <a:rPr lang="en-US" dirty="0" err="1"/>
              <a:t>Rinard</a:t>
            </a:r>
            <a:r>
              <a:rPr lang="en-US" dirty="0"/>
              <a:t>, and my advisor Vikash </a:t>
            </a:r>
            <a:r>
              <a:rPr lang="en-US" dirty="0" err="1"/>
              <a:t>Mansingkha</a:t>
            </a:r>
            <a:r>
              <a:rPr lang="en-US" dirty="0"/>
              <a:t> investigating the operations involved in variational inference, and how to automate them efficiently for probabilistic programming languages.</a:t>
            </a:r>
          </a:p>
        </p:txBody>
      </p:sp>
      <p:sp>
        <p:nvSpPr>
          <p:cNvPr id="4" name="Slide Number Placeholder 3"/>
          <p:cNvSpPr>
            <a:spLocks noGrp="1"/>
          </p:cNvSpPr>
          <p:nvPr>
            <p:ph type="sldNum" sz="quarter" idx="5"/>
          </p:nvPr>
        </p:nvSpPr>
        <p:spPr/>
        <p:txBody>
          <a:bodyPr/>
          <a:lstStyle/>
          <a:p>
            <a:fld id="{C149EAD1-114C-0448-9577-3560ABDAC1A9}" type="slidenum">
              <a:rPr lang="en-US" smtClean="0"/>
              <a:t>1</a:t>
            </a:fld>
            <a:endParaRPr lang="en-US"/>
          </a:p>
        </p:txBody>
      </p:sp>
    </p:spTree>
    <p:extLst>
      <p:ext uri="{BB962C8B-B14F-4D97-AF65-F5344CB8AC3E}">
        <p14:creationId xmlns:p14="http://schemas.microsoft.com/office/powerpoint/2010/main" val="31413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expected value objective is used, and this objective typically involves probabilistic computations like sampling and density evaluation, as well as operations like expectation, which amounts to integration.</a:t>
            </a:r>
          </a:p>
        </p:txBody>
      </p:sp>
      <p:sp>
        <p:nvSpPr>
          <p:cNvPr id="4" name="Slide Number Placeholder 3"/>
          <p:cNvSpPr>
            <a:spLocks noGrp="1"/>
          </p:cNvSpPr>
          <p:nvPr>
            <p:ph type="sldNum" sz="quarter" idx="5"/>
          </p:nvPr>
        </p:nvSpPr>
        <p:spPr/>
        <p:txBody>
          <a:bodyPr/>
          <a:lstStyle/>
          <a:p>
            <a:fld id="{C149EAD1-114C-0448-9577-3560ABDAC1A9}" type="slidenum">
              <a:rPr lang="en-US" smtClean="0"/>
              <a:t>10</a:t>
            </a:fld>
            <a:endParaRPr lang="en-US"/>
          </a:p>
        </p:txBody>
      </p:sp>
    </p:spTree>
    <p:extLst>
      <p:ext uri="{BB962C8B-B14F-4D97-AF65-F5344CB8AC3E}">
        <p14:creationId xmlns:p14="http://schemas.microsoft.com/office/powerpoint/2010/main" val="36512316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summary, we’ve provided a new approach towards modularly supporting variational inference for an expressive class of models, guides, and objective functions, with the ability to explore different gradient estimators with small changes to code. This entire space contains many more examples of interest than the ones we’ve looked at today.</a:t>
            </a:r>
          </a:p>
          <a:p>
            <a:endParaRPr lang="en-US" dirty="0"/>
          </a:p>
          <a:p>
            <a:r>
              <a:rPr lang="en-US" dirty="0"/>
              <a:t>In addition, we’ve provided several implementations, the one which we presented results for is </a:t>
            </a:r>
            <a:r>
              <a:rPr lang="en-US" dirty="0" err="1"/>
              <a:t>GenJAX.vi</a:t>
            </a:r>
            <a:r>
              <a:rPr lang="en-US" dirty="0"/>
              <a:t>, an implementation embedded in Python, which is GPU accelerated, and integrates natively with JAX’s AD.</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100</a:t>
            </a:fld>
            <a:endParaRPr lang="en-US"/>
          </a:p>
        </p:txBody>
      </p:sp>
    </p:spTree>
    <p:extLst>
      <p:ext uri="{BB962C8B-B14F-4D97-AF65-F5344CB8AC3E}">
        <p14:creationId xmlns:p14="http://schemas.microsoft.com/office/powerpoint/2010/main" val="117484575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one comment I’ll make, I did a lot of lip service towards deep learning with variational principles at the beginning of this talk. I’m not keenly interested in those applications, but I’m inspired to understand what automation they require, and whether or not our approach can natively automate them.</a:t>
            </a:r>
          </a:p>
          <a:p>
            <a:endParaRPr lang="en-US" dirty="0"/>
          </a:p>
          <a:p>
            <a:r>
              <a:rPr lang="en-US" dirty="0"/>
              <a:t>What I am interested in is new inference strategies which combine Rao-</a:t>
            </a:r>
            <a:r>
              <a:rPr lang="en-US" dirty="0" err="1"/>
              <a:t>Blackwellization</a:t>
            </a:r>
            <a:r>
              <a:rPr lang="en-US" dirty="0"/>
              <a:t> and VI-based amortized inference, because I believe that certain VI subroutines can be used to effectively compress inference approximations – or bootstrap more efficient, structured inference techniques.</a:t>
            </a:r>
          </a:p>
          <a:p>
            <a:endParaRPr lang="en-US" dirty="0"/>
          </a:p>
          <a:p>
            <a:r>
              <a:rPr lang="en-US" dirty="0"/>
              <a:t>One idea I’ve started thinking about is the combination of amortized inference and SMC moves. The modeling setting I’m considering is fundamentally hierarchical Bayes, where there is a decomposition of a model into a “theory” latent, and then a local </a:t>
            </a:r>
            <a:r>
              <a:rPr lang="en-US" dirty="0" err="1"/>
              <a:t>submodel</a:t>
            </a:r>
            <a:r>
              <a:rPr lang="en-US" dirty="0"/>
              <a:t>. This is shown on the left.</a:t>
            </a:r>
          </a:p>
          <a:p>
            <a:endParaRPr lang="en-US" dirty="0"/>
          </a:p>
          <a:p>
            <a:r>
              <a:rPr lang="en-US" dirty="0"/>
              <a:t>In this setting, there are various things you might want to do – given a fixed theory, you might want to answer repeated posterior queries about the local latent z – in the setting of amortized inference, VI is used to learn posterior approximations which can be used for many different x’s.</a:t>
            </a:r>
          </a:p>
          <a:p>
            <a:endParaRPr lang="en-US" dirty="0"/>
          </a:p>
          <a:p>
            <a:r>
              <a:rPr lang="en-US" dirty="0"/>
              <a:t>Of course, sometimes you need to change your theory – but if you want to change your theory, you really want to consider the value of the theory accounting for all possible local explanations entailed by the theory for the data.</a:t>
            </a:r>
          </a:p>
          <a:p>
            <a:endParaRPr lang="en-US" dirty="0"/>
          </a:p>
          <a:p>
            <a:r>
              <a:rPr lang="en-US" dirty="0"/>
              <a:t>Formulating a move over theories in this way naturally leads to a type of Rao-</a:t>
            </a:r>
            <a:r>
              <a:rPr lang="en-US" dirty="0" err="1"/>
              <a:t>Blackwellized</a:t>
            </a:r>
            <a:r>
              <a:rPr lang="en-US" dirty="0"/>
              <a:t> SMC, where the targets are marginal targets.</a:t>
            </a:r>
          </a:p>
        </p:txBody>
      </p:sp>
      <p:sp>
        <p:nvSpPr>
          <p:cNvPr id="4" name="Slide Number Placeholder 3"/>
          <p:cNvSpPr>
            <a:spLocks noGrp="1"/>
          </p:cNvSpPr>
          <p:nvPr>
            <p:ph type="sldNum" sz="quarter" idx="5"/>
          </p:nvPr>
        </p:nvSpPr>
        <p:spPr/>
        <p:txBody>
          <a:bodyPr/>
          <a:lstStyle/>
          <a:p>
            <a:fld id="{C149EAD1-114C-0448-9577-3560ABDAC1A9}" type="slidenum">
              <a:rPr lang="en-US" smtClean="0"/>
              <a:t>101</a:t>
            </a:fld>
            <a:endParaRPr lang="en-US"/>
          </a:p>
        </p:txBody>
      </p:sp>
    </p:spTree>
    <p:extLst>
      <p:ext uri="{BB962C8B-B14F-4D97-AF65-F5344CB8AC3E}">
        <p14:creationId xmlns:p14="http://schemas.microsoft.com/office/powerpoint/2010/main" val="26232119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 don’t have serious examples of this strategy in play yet, but I’m hoping to develop some, and I have a categorization of various components for a type of wake sleep learning process which looks like a hybrid between wake-sleep and SMC learning.</a:t>
            </a:r>
          </a:p>
          <a:p>
            <a:endParaRPr lang="en-US" dirty="0"/>
          </a:p>
          <a:p>
            <a:r>
              <a:rPr lang="en-US" dirty="0"/>
              <a:t>I’m showing some of these components on this slide – the top pane is the ”amortized inference” part, and the bottom pane is about learning ways to translate amortized approximations for one theory, into approximates for another.</a:t>
            </a:r>
          </a:p>
        </p:txBody>
      </p:sp>
      <p:sp>
        <p:nvSpPr>
          <p:cNvPr id="4" name="Slide Number Placeholder 3"/>
          <p:cNvSpPr>
            <a:spLocks noGrp="1"/>
          </p:cNvSpPr>
          <p:nvPr>
            <p:ph type="sldNum" sz="quarter" idx="5"/>
          </p:nvPr>
        </p:nvSpPr>
        <p:spPr/>
        <p:txBody>
          <a:bodyPr/>
          <a:lstStyle/>
          <a:p>
            <a:fld id="{C149EAD1-114C-0448-9577-3560ABDAC1A9}" type="slidenum">
              <a:rPr lang="en-US" smtClean="0"/>
              <a:t>102</a:t>
            </a:fld>
            <a:endParaRPr lang="en-US"/>
          </a:p>
        </p:txBody>
      </p:sp>
    </p:spTree>
    <p:extLst>
      <p:ext uri="{BB962C8B-B14F-4D97-AF65-F5344CB8AC3E}">
        <p14:creationId xmlns:p14="http://schemas.microsoft.com/office/powerpoint/2010/main" val="12206669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 this slide, I’m showing the “wake” ingredients – the top pane deals with the usage of amortized approximations as posterior approximators, and deals with the fact that amortized approximations are often not as good as specialized inference for specific posterior problems.</a:t>
            </a:r>
          </a:p>
          <a:p>
            <a:endParaRPr lang="en-US" dirty="0"/>
          </a:p>
          <a:p>
            <a:r>
              <a:rPr lang="en-US" dirty="0"/>
              <a:t>The bottom pane deals with utilizing the amortized approximations to approximate the marginal targets in the approximate Rao-</a:t>
            </a:r>
            <a:r>
              <a:rPr lang="en-US" dirty="0" err="1"/>
              <a:t>Blackwellized</a:t>
            </a:r>
            <a:r>
              <a:rPr lang="en-US" dirty="0"/>
              <a:t> SMC moves I was proposing previously.</a:t>
            </a:r>
          </a:p>
          <a:p>
            <a:endParaRPr lang="en-US" dirty="0"/>
          </a:p>
          <a:p>
            <a:r>
              <a:rPr lang="en-US" dirty="0"/>
              <a:t>Just to summarize these last 3 slides, I’m interested in how VI can be used to amplify our existing inference strategies, and provide new ways to support low variance density estimation in routines that include marginalization.</a:t>
            </a:r>
          </a:p>
        </p:txBody>
      </p:sp>
      <p:sp>
        <p:nvSpPr>
          <p:cNvPr id="4" name="Slide Number Placeholder 3"/>
          <p:cNvSpPr>
            <a:spLocks noGrp="1"/>
          </p:cNvSpPr>
          <p:nvPr>
            <p:ph type="sldNum" sz="quarter" idx="5"/>
          </p:nvPr>
        </p:nvSpPr>
        <p:spPr/>
        <p:txBody>
          <a:bodyPr/>
          <a:lstStyle/>
          <a:p>
            <a:fld id="{C149EAD1-114C-0448-9577-3560ABDAC1A9}" type="slidenum">
              <a:rPr lang="en-US" smtClean="0"/>
              <a:t>103</a:t>
            </a:fld>
            <a:endParaRPr lang="en-US"/>
          </a:p>
        </p:txBody>
      </p:sp>
    </p:spTree>
    <p:extLst>
      <p:ext uri="{BB962C8B-B14F-4D97-AF65-F5344CB8AC3E}">
        <p14:creationId xmlns:p14="http://schemas.microsoft.com/office/powerpoint/2010/main" val="77144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Exactly evaluating the gradient of the expectation is often intractable, so unbiased gradient estimators are used instead.</a:t>
            </a:r>
          </a:p>
        </p:txBody>
      </p:sp>
      <p:sp>
        <p:nvSpPr>
          <p:cNvPr id="4" name="Slide Number Placeholder 3"/>
          <p:cNvSpPr>
            <a:spLocks noGrp="1"/>
          </p:cNvSpPr>
          <p:nvPr>
            <p:ph type="sldNum" sz="quarter" idx="5"/>
          </p:nvPr>
        </p:nvSpPr>
        <p:spPr/>
        <p:txBody>
          <a:bodyPr/>
          <a:lstStyle/>
          <a:p>
            <a:fld id="{C149EAD1-114C-0448-9577-3560ABDAC1A9}" type="slidenum">
              <a:rPr lang="en-US" smtClean="0"/>
              <a:t>11</a:t>
            </a:fld>
            <a:endParaRPr lang="en-US"/>
          </a:p>
        </p:txBody>
      </p:sp>
    </p:spTree>
    <p:extLst>
      <p:ext uri="{BB962C8B-B14F-4D97-AF65-F5344CB8AC3E}">
        <p14:creationId xmlns:p14="http://schemas.microsoft.com/office/powerpoint/2010/main" val="1669010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a parametrized guide program and a choice of objective function, PPLs automate the construction of the gradient estimator, which can then be used to train the guide program.</a:t>
            </a:r>
          </a:p>
        </p:txBody>
      </p:sp>
      <p:sp>
        <p:nvSpPr>
          <p:cNvPr id="4" name="Slide Number Placeholder 3"/>
          <p:cNvSpPr>
            <a:spLocks noGrp="1"/>
          </p:cNvSpPr>
          <p:nvPr>
            <p:ph type="sldNum" sz="quarter" idx="5"/>
          </p:nvPr>
        </p:nvSpPr>
        <p:spPr/>
        <p:txBody>
          <a:bodyPr/>
          <a:lstStyle/>
          <a:p>
            <a:fld id="{C149EAD1-114C-0448-9577-3560ABDAC1A9}" type="slidenum">
              <a:rPr lang="en-US" smtClean="0"/>
              <a:t>12</a:t>
            </a:fld>
            <a:endParaRPr lang="en-US"/>
          </a:p>
        </p:txBody>
      </p:sp>
    </p:spTree>
    <p:extLst>
      <p:ext uri="{BB962C8B-B14F-4D97-AF65-F5344CB8AC3E}">
        <p14:creationId xmlns:p14="http://schemas.microsoft.com/office/powerpoint/2010/main" val="3760330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Applying variational optimization to this guide program, using a standard objective function called the evidence lower bound, leads to the fit on the right hand side.</a:t>
            </a:r>
          </a:p>
          <a:p>
            <a:endParaRPr lang="en-US" dirty="0"/>
          </a:p>
          <a:p>
            <a:r>
              <a:rPr lang="en-US" dirty="0"/>
              <a:t>This fit is not good, it hugs one side of the posterior because no matter how we place and stretch the guide approximation of axis-aligned normal distributions, our approximation won’t do a good job at capturing the posterior which spreads its mass across the entire ring.</a:t>
            </a:r>
          </a:p>
          <a:p>
            <a:endParaRPr lang="en-US" dirty="0"/>
          </a:p>
          <a:p>
            <a:r>
              <a:rPr lang="en-US" dirty="0"/>
              <a:t>Unable to capture the true posterior, optimization with the ELBO encourages the approximation to tightly cover a mode of the distribution.</a:t>
            </a:r>
          </a:p>
          <a:p>
            <a:endParaRPr lang="en-US" dirty="0"/>
          </a:p>
          <a:p>
            <a:r>
              <a:rPr lang="en-US" dirty="0"/>
              <a:t>Under the ELBO objective, over spreading the uncertainty is harshly penalized.</a:t>
            </a:r>
          </a:p>
        </p:txBody>
      </p:sp>
      <p:sp>
        <p:nvSpPr>
          <p:cNvPr id="4" name="Slide Number Placeholder 3"/>
          <p:cNvSpPr>
            <a:spLocks noGrp="1"/>
          </p:cNvSpPr>
          <p:nvPr>
            <p:ph type="sldNum" sz="quarter" idx="5"/>
          </p:nvPr>
        </p:nvSpPr>
        <p:spPr/>
        <p:txBody>
          <a:bodyPr/>
          <a:lstStyle/>
          <a:p>
            <a:fld id="{C149EAD1-114C-0448-9577-3560ABDAC1A9}" type="slidenum">
              <a:rPr lang="en-US" smtClean="0"/>
              <a:t>13</a:t>
            </a:fld>
            <a:endParaRPr lang="en-US"/>
          </a:p>
        </p:txBody>
      </p:sp>
    </p:spTree>
    <p:extLst>
      <p:ext uri="{BB962C8B-B14F-4D97-AF65-F5344CB8AC3E}">
        <p14:creationId xmlns:p14="http://schemas.microsoft.com/office/powerpoint/2010/main" val="230575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14</a:t>
            </a:fld>
            <a:endParaRPr lang="en-US"/>
          </a:p>
        </p:txBody>
      </p:sp>
    </p:spTree>
    <p:extLst>
      <p:ext uri="{BB962C8B-B14F-4D97-AF65-F5344CB8AC3E}">
        <p14:creationId xmlns:p14="http://schemas.microsoft.com/office/powerpoint/2010/main" val="139524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Simple modifications can lead to even more difficult inference problems. For instance, adding a flip random choice to choose between two circle equations leads to a posterior which looks like a pair of nested circles.</a:t>
            </a:r>
          </a:p>
          <a:p>
            <a:endParaRPr lang="en-US" dirty="0"/>
          </a:p>
          <a:p>
            <a:r>
              <a:rPr lang="en-US" dirty="0"/>
              <a:t>Standard VI with a mean field variational approximation is hopeless on this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15</a:t>
            </a:fld>
            <a:endParaRPr lang="en-US"/>
          </a:p>
        </p:txBody>
      </p:sp>
    </p:spTree>
    <p:extLst>
      <p:ext uri="{BB962C8B-B14F-4D97-AF65-F5344CB8AC3E}">
        <p14:creationId xmlns:p14="http://schemas.microsoft.com/office/powerpoint/2010/main" val="197608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how does our approach support iterative design of variational inference algorithms.</a:t>
            </a:r>
          </a:p>
        </p:txBody>
      </p:sp>
      <p:sp>
        <p:nvSpPr>
          <p:cNvPr id="4" name="Slide Number Placeholder 3"/>
          <p:cNvSpPr>
            <a:spLocks noGrp="1"/>
          </p:cNvSpPr>
          <p:nvPr>
            <p:ph type="sldNum" sz="quarter" idx="5"/>
          </p:nvPr>
        </p:nvSpPr>
        <p:spPr/>
        <p:txBody>
          <a:bodyPr/>
          <a:lstStyle/>
          <a:p>
            <a:fld id="{C149EAD1-114C-0448-9577-3560ABDAC1A9}" type="slidenum">
              <a:rPr lang="en-US" smtClean="0"/>
              <a:t>16</a:t>
            </a:fld>
            <a:endParaRPr lang="en-US"/>
          </a:p>
        </p:txBody>
      </p:sp>
    </p:spTree>
    <p:extLst>
      <p:ext uri="{BB962C8B-B14F-4D97-AF65-F5344CB8AC3E}">
        <p14:creationId xmlns:p14="http://schemas.microsoft.com/office/powerpoint/2010/main" val="3209433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We separate the concerns of variational inference into two languages – our first language is a generative probabilistic language, with support for probabilistic program traces, stochastic control flow, and expressive modeling constructs like marginal.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Both of the guides that we saw before can be expressed in this language.</a:t>
            </a:r>
          </a:p>
        </p:txBody>
      </p:sp>
      <p:sp>
        <p:nvSpPr>
          <p:cNvPr id="4" name="Slide Number Placeholder 3"/>
          <p:cNvSpPr>
            <a:spLocks noGrp="1"/>
          </p:cNvSpPr>
          <p:nvPr>
            <p:ph type="sldNum" sz="quarter" idx="5"/>
          </p:nvPr>
        </p:nvSpPr>
        <p:spPr/>
        <p:txBody>
          <a:bodyPr/>
          <a:lstStyle/>
          <a:p>
            <a:fld id="{C149EAD1-114C-0448-9577-3560ABDAC1A9}" type="slidenum">
              <a:rPr lang="en-US" smtClean="0"/>
              <a:t>17</a:t>
            </a:fld>
            <a:endParaRPr lang="en-US"/>
          </a:p>
        </p:txBody>
      </p:sp>
    </p:spTree>
    <p:extLst>
      <p:ext uri="{BB962C8B-B14F-4D97-AF65-F5344CB8AC3E}">
        <p14:creationId xmlns:p14="http://schemas.microsoft.com/office/powerpoint/2010/main" val="96200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Our second language is a differentiable probabilistic language – it supports automation for constructing unbiased gradient estimators from programs which denote expected value loss functions.</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Given a loss estimator program, this language provides an AD transform which construct an unbiased gradient estimator.</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All of the objectives we just saw can be expressed as loss estimator programs in this language.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In addition, this language also supports the annotation of samplers in loss estimator programs with gradient estimation strategies. </a:t>
            </a:r>
          </a:p>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a:p>
            <a:pPr marL="0" marR="0" lvl="0" indent="0" algn="l" defTabSz="685766" rtl="0" eaLnBrk="1" fontAlgn="auto" latinLnBrk="0" hangingPunct="1">
              <a:lnSpc>
                <a:spcPct val="100000"/>
              </a:lnSpc>
              <a:spcBef>
                <a:spcPts val="0"/>
              </a:spcBef>
              <a:spcAft>
                <a:spcPts val="0"/>
              </a:spcAft>
              <a:buClrTx/>
              <a:buSzTx/>
              <a:buFontTx/>
              <a:buNone/>
              <a:tabLst/>
              <a:defRPr/>
            </a:pPr>
            <a:r>
              <a:rPr lang="en-US" dirty="0"/>
              <a:t>The AD transformation uses these annotations to construct an unbiased gradient estimator.</a:t>
            </a:r>
          </a:p>
        </p:txBody>
      </p:sp>
      <p:sp>
        <p:nvSpPr>
          <p:cNvPr id="4" name="Slide Number Placeholder 3"/>
          <p:cNvSpPr>
            <a:spLocks noGrp="1"/>
          </p:cNvSpPr>
          <p:nvPr>
            <p:ph type="sldNum" sz="quarter" idx="5"/>
          </p:nvPr>
        </p:nvSpPr>
        <p:spPr/>
        <p:txBody>
          <a:bodyPr/>
          <a:lstStyle/>
          <a:p>
            <a:fld id="{C149EAD1-114C-0448-9577-3560ABDAC1A9}" type="slidenum">
              <a:rPr lang="en-US" smtClean="0"/>
              <a:t>18</a:t>
            </a:fld>
            <a:endParaRPr lang="en-US"/>
          </a:p>
        </p:txBody>
      </p:sp>
    </p:spTree>
    <p:extLst>
      <p:ext uri="{BB962C8B-B14F-4D97-AF65-F5344CB8AC3E}">
        <p14:creationId xmlns:p14="http://schemas.microsoft.com/office/powerpoint/2010/main" val="2048450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68576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19</a:t>
            </a:fld>
            <a:endParaRPr lang="en-US"/>
          </a:p>
        </p:txBody>
      </p:sp>
    </p:spTree>
    <p:extLst>
      <p:ext uri="{BB962C8B-B14F-4D97-AF65-F5344CB8AC3E}">
        <p14:creationId xmlns:p14="http://schemas.microsoft.com/office/powerpoint/2010/main" val="1122748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Probabilistic programming languages are systems that support authoring probability distributions. </a:t>
            </a:r>
          </a:p>
          <a:p>
            <a:endParaRPr lang="en-US" dirty="0"/>
          </a:p>
          <a:p>
            <a:r>
              <a:rPr lang="en-US" dirty="0"/>
              <a:t>Several such systems exist, and each system provides some form of automation for denoting probability distributions using programs, and probabilistic reasoning tasks like conditioning a distribution on data to induce and solve probabilistic inference problems.</a:t>
            </a:r>
          </a:p>
        </p:txBody>
      </p:sp>
      <p:sp>
        <p:nvSpPr>
          <p:cNvPr id="4" name="Slide Number Placeholder 3"/>
          <p:cNvSpPr>
            <a:spLocks noGrp="1"/>
          </p:cNvSpPr>
          <p:nvPr>
            <p:ph type="sldNum" sz="quarter" idx="5"/>
          </p:nvPr>
        </p:nvSpPr>
        <p:spPr/>
        <p:txBody>
          <a:bodyPr/>
          <a:lstStyle/>
          <a:p>
            <a:fld id="{C149EAD1-114C-0448-9577-3560ABDAC1A9}" type="slidenum">
              <a:rPr lang="en-US" smtClean="0"/>
              <a:t>2</a:t>
            </a:fld>
            <a:endParaRPr lang="en-US"/>
          </a:p>
        </p:txBody>
      </p:sp>
    </p:spTree>
    <p:extLst>
      <p:ext uri="{BB962C8B-B14F-4D97-AF65-F5344CB8AC3E}">
        <p14:creationId xmlns:p14="http://schemas.microsoft.com/office/powerpoint/2010/main" val="144875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 want to show you how our automation works.</a:t>
            </a:r>
          </a:p>
          <a:p>
            <a:endParaRPr lang="en-US" dirty="0"/>
          </a:p>
          <a:p>
            <a:r>
              <a:rPr lang="en-US" dirty="0"/>
              <a:t>To start, a user writes two programs, a model program which defines a posterior problem, and a parametrized guide program – which defines a family of variational approximations.</a:t>
            </a:r>
          </a:p>
          <a:p>
            <a:endParaRPr lang="en-US" dirty="0"/>
          </a:p>
          <a:p>
            <a:r>
              <a:rPr lang="en-US" dirty="0"/>
              <a:t>The guide program features gradient annotations, here </a:t>
            </a:r>
            <a:r>
              <a:rPr lang="en-US" dirty="0" err="1"/>
              <a:t>flip_reinforce</a:t>
            </a:r>
            <a:r>
              <a:rPr lang="en-US" dirty="0"/>
              <a:t> and </a:t>
            </a:r>
            <a:r>
              <a:rPr lang="en-US" dirty="0" err="1"/>
              <a:t>normal_reparam</a:t>
            </a:r>
            <a:r>
              <a:rPr lang="en-US" dirty="0"/>
              <a:t>. Under our AD automation, these annotations enforce that the REINFORCE estimator will be used for the flip random choice, and </a:t>
            </a:r>
            <a:r>
              <a:rPr lang="en-US" dirty="0" err="1"/>
              <a:t>reparametrization</a:t>
            </a:r>
            <a:r>
              <a:rPr lang="en-US" dirty="0"/>
              <a:t> will be used for the normal choice. We’ll return to these in a moment, when I show how our AD transformation works.</a:t>
            </a:r>
          </a:p>
          <a:p>
            <a:endParaRPr lang="en-US" dirty="0"/>
          </a:p>
          <a:p>
            <a:r>
              <a:rPr lang="en-US" dirty="0"/>
              <a:t>Now, given these two programs – the user utilizes an objective function. Objective functions are represented by programs which can make use of sampling and density evaluation through the sim and density interfaces on the model and guide programs.</a:t>
            </a:r>
          </a:p>
          <a:p>
            <a:endParaRPr lang="en-US" dirty="0"/>
          </a:p>
          <a:p>
            <a:r>
              <a:rPr lang="en-US" dirty="0"/>
              <a:t>On the right, I’m showing the ELBO objective, which is one of the objectives we used on our earlier example.</a:t>
            </a:r>
          </a:p>
        </p:txBody>
      </p:sp>
      <p:sp>
        <p:nvSpPr>
          <p:cNvPr id="4" name="Slide Number Placeholder 3"/>
          <p:cNvSpPr>
            <a:spLocks noGrp="1"/>
          </p:cNvSpPr>
          <p:nvPr>
            <p:ph type="sldNum" sz="quarter" idx="5"/>
          </p:nvPr>
        </p:nvSpPr>
        <p:spPr/>
        <p:txBody>
          <a:bodyPr/>
          <a:lstStyle/>
          <a:p>
            <a:fld id="{C149EAD1-114C-0448-9577-3560ABDAC1A9}" type="slidenum">
              <a:rPr lang="en-US" smtClean="0"/>
              <a:t>20</a:t>
            </a:fld>
            <a:endParaRPr lang="en-US"/>
          </a:p>
        </p:txBody>
      </p:sp>
    </p:spTree>
    <p:extLst>
      <p:ext uri="{BB962C8B-B14F-4D97-AF65-F5344CB8AC3E}">
        <p14:creationId xmlns:p14="http://schemas.microsoft.com/office/powerpoint/2010/main" val="971835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first expand the definitions of density and sim applied to our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21</a:t>
            </a:fld>
            <a:endParaRPr lang="en-US"/>
          </a:p>
        </p:txBody>
      </p:sp>
    </p:spTree>
    <p:extLst>
      <p:ext uri="{BB962C8B-B14F-4D97-AF65-F5344CB8AC3E}">
        <p14:creationId xmlns:p14="http://schemas.microsoft.com/office/powerpoint/2010/main" val="3062457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with density and sim defined, let’s return to our ELBO program.</a:t>
            </a:r>
          </a:p>
          <a:p>
            <a:endParaRPr lang="en-US" dirty="0"/>
          </a:p>
          <a:p>
            <a:r>
              <a:rPr lang="en-US" dirty="0"/>
              <a:t>Here, I’m going to inline the definition of sim applied to our guide program, but keep density encapsulated, for simplicity. </a:t>
            </a:r>
          </a:p>
          <a:p>
            <a:endParaRPr lang="en-US" dirty="0"/>
          </a:p>
          <a:p>
            <a:r>
              <a:rPr lang="en-US" dirty="0"/>
              <a:t>Note that, in this case, density doesn’t involve any sampling, so our AD automation doesn’t do anything too interesting there.</a:t>
            </a:r>
          </a:p>
        </p:txBody>
      </p:sp>
      <p:sp>
        <p:nvSpPr>
          <p:cNvPr id="4" name="Slide Number Placeholder 3"/>
          <p:cNvSpPr>
            <a:spLocks noGrp="1"/>
          </p:cNvSpPr>
          <p:nvPr>
            <p:ph type="sldNum" sz="quarter" idx="5"/>
          </p:nvPr>
        </p:nvSpPr>
        <p:spPr/>
        <p:txBody>
          <a:bodyPr/>
          <a:lstStyle/>
          <a:p>
            <a:fld id="{C149EAD1-114C-0448-9577-3560ABDAC1A9}" type="slidenum">
              <a:rPr lang="en-US" smtClean="0"/>
              <a:t>22</a:t>
            </a:fld>
            <a:endParaRPr lang="en-US"/>
          </a:p>
        </p:txBody>
      </p:sp>
    </p:spTree>
    <p:extLst>
      <p:ext uri="{BB962C8B-B14F-4D97-AF65-F5344CB8AC3E}">
        <p14:creationId xmlns:p14="http://schemas.microsoft.com/office/powerpoint/2010/main" val="3152651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I’m showing how our AD transformation operates. I’ve cut the program up into pieces, each piece is a continuation of the computation after a sampling statement.</a:t>
            </a:r>
          </a:p>
          <a:p>
            <a:endParaRPr lang="en-US" dirty="0"/>
          </a:p>
          <a:p>
            <a:r>
              <a:rPr lang="en-US" dirty="0"/>
              <a:t>Our AD transformation propagates dual numbers, just like in normal forward mode, but also stops at each sampling statement, and hands the continuation off to code which implements the gradient estimation strategy associated with the sampler.</a:t>
            </a:r>
          </a:p>
          <a:p>
            <a:endParaRPr lang="en-US" dirty="0"/>
          </a:p>
          <a:p>
            <a:r>
              <a:rPr lang="en-US" dirty="0"/>
              <a:t>This happens twice in our program, for each random choice in the guide program.</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23</a:t>
            </a:fld>
            <a:endParaRPr lang="en-US"/>
          </a:p>
        </p:txBody>
      </p:sp>
    </p:spTree>
    <p:extLst>
      <p:ext uri="{BB962C8B-B14F-4D97-AF65-F5344CB8AC3E}">
        <p14:creationId xmlns:p14="http://schemas.microsoft.com/office/powerpoint/2010/main" val="3830248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After handling both samplers, the resulting program on the right hand side is the forward mode version of our original objective program.</a:t>
            </a:r>
          </a:p>
          <a:p>
            <a:endParaRPr lang="en-US" dirty="0"/>
          </a:p>
          <a:p>
            <a:r>
              <a:rPr lang="en-US" dirty="0"/>
              <a:t>Take the dual component returns the desired derivative.</a:t>
            </a:r>
          </a:p>
        </p:txBody>
      </p:sp>
      <p:sp>
        <p:nvSpPr>
          <p:cNvPr id="4" name="Slide Number Placeholder 3"/>
          <p:cNvSpPr>
            <a:spLocks noGrp="1"/>
          </p:cNvSpPr>
          <p:nvPr>
            <p:ph type="sldNum" sz="quarter" idx="5"/>
          </p:nvPr>
        </p:nvSpPr>
        <p:spPr/>
        <p:txBody>
          <a:bodyPr/>
          <a:lstStyle/>
          <a:p>
            <a:fld id="{C149EAD1-114C-0448-9577-3560ABDAC1A9}" type="slidenum">
              <a:rPr lang="en-US" smtClean="0"/>
              <a:t>24</a:t>
            </a:fld>
            <a:endParaRPr lang="en-US"/>
          </a:p>
        </p:txBody>
      </p:sp>
    </p:spTree>
    <p:extLst>
      <p:ext uri="{BB962C8B-B14F-4D97-AF65-F5344CB8AC3E}">
        <p14:creationId xmlns:p14="http://schemas.microsoft.com/office/powerpoint/2010/main" val="220141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purposes of this discussion, the meaningful difference between these two modes of AD is that, for forward mode to compute an estimate of the gradient vector for a program with two parameters p1 and p2, we’d need to invoke the derivative estimator program twice.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well-known scaling law for forward mode: for scalar functions, the number of invocations required to compute full gradient vectors goes like N, where N is the number of input dimensions, and the same computational scaling applies to forward mode ADEV’s unbiased gradient estimator programs.</a:t>
            </a:r>
          </a:p>
        </p:txBody>
      </p:sp>
      <p:sp>
        <p:nvSpPr>
          <p:cNvPr id="4" name="Slide Number Placeholder 3"/>
          <p:cNvSpPr>
            <a:spLocks noGrp="1"/>
          </p:cNvSpPr>
          <p:nvPr>
            <p:ph type="sldNum" sz="quarter" idx="5"/>
          </p:nvPr>
        </p:nvSpPr>
        <p:spPr/>
        <p:txBody>
          <a:bodyPr/>
          <a:lstStyle/>
          <a:p>
            <a:fld id="{452425B5-F861-EC44-B4F4-99A7EBE61161}" type="slidenum">
              <a:rPr lang="en-US" smtClean="0"/>
              <a:t>25</a:t>
            </a:fld>
            <a:endParaRPr lang="en-US"/>
          </a:p>
        </p:txBody>
      </p:sp>
    </p:spTree>
    <p:extLst>
      <p:ext uri="{BB962C8B-B14F-4D97-AF65-F5344CB8AC3E}">
        <p14:creationId xmlns:p14="http://schemas.microsoft.com/office/powerpoint/2010/main" val="327264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automated the construction of a reverse mode implementation of ADEV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scale to problems involving large numbers of parameters, like settings where we’re interested in combining probabilistic programs with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insight is that YOLO’s technique, which is designed to take deterministic forward mode computations to reverse mode ones, can be extended to the setting of ADEV.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intuition is that many of the samplers used by ADEV to construct unbiased forward mode estimator programs don’t depend on forward mode tangent values, meaning we can safely embed the sampling primitives into the nonlinear fragment of YOLO, and we don’t have to modify the transformations.</a:t>
            </a:r>
          </a:p>
        </p:txBody>
      </p:sp>
      <p:sp>
        <p:nvSpPr>
          <p:cNvPr id="4" name="Slide Number Placeholder 3"/>
          <p:cNvSpPr>
            <a:spLocks noGrp="1"/>
          </p:cNvSpPr>
          <p:nvPr>
            <p:ph type="sldNum" sz="quarter" idx="5"/>
          </p:nvPr>
        </p:nvSpPr>
        <p:spPr/>
        <p:txBody>
          <a:bodyPr/>
          <a:lstStyle/>
          <a:p>
            <a:fld id="{452425B5-F861-EC44-B4F4-99A7EBE61161}" type="slidenum">
              <a:rPr lang="en-US" smtClean="0"/>
              <a:t>26</a:t>
            </a:fld>
            <a:endParaRPr lang="en-US"/>
          </a:p>
        </p:txBody>
      </p:sp>
    </p:spTree>
    <p:extLst>
      <p:ext uri="{BB962C8B-B14F-4D97-AF65-F5344CB8AC3E}">
        <p14:creationId xmlns:p14="http://schemas.microsoft.com/office/powerpoint/2010/main" val="274463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that’s how our approach works, </a:t>
            </a:r>
          </a:p>
        </p:txBody>
      </p:sp>
      <p:sp>
        <p:nvSpPr>
          <p:cNvPr id="4" name="Slide Number Placeholder 3"/>
          <p:cNvSpPr>
            <a:spLocks noGrp="1"/>
          </p:cNvSpPr>
          <p:nvPr>
            <p:ph type="sldNum" sz="quarter" idx="5"/>
          </p:nvPr>
        </p:nvSpPr>
        <p:spPr/>
        <p:txBody>
          <a:bodyPr/>
          <a:lstStyle/>
          <a:p>
            <a:fld id="{452425B5-F861-EC44-B4F4-99A7EBE61161}" type="slidenum">
              <a:rPr lang="en-US" smtClean="0"/>
              <a:t>27</a:t>
            </a:fld>
            <a:endParaRPr lang="en-US"/>
          </a:p>
        </p:txBody>
      </p:sp>
    </p:spTree>
    <p:extLst>
      <p:ext uri="{BB962C8B-B14F-4D97-AF65-F5344CB8AC3E}">
        <p14:creationId xmlns:p14="http://schemas.microsoft.com/office/powerpoint/2010/main" val="3386986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implication of our design is that we expose a combinatorial space of unbiased gradient estimators – users are allowed to change their objective functions, as well as the estimator strategies which are used inside of their model and guide programs. </a:t>
            </a:r>
          </a:p>
          <a:p>
            <a:endParaRPr lang="en-US" dirty="0"/>
          </a:p>
          <a:p>
            <a:r>
              <a:rPr lang="en-US" dirty="0"/>
              <a:t>In our system, these design degrees of freedom do not interact monolithically…</a:t>
            </a:r>
          </a:p>
          <a:p>
            <a:endParaRPr lang="en-US" dirty="0"/>
          </a:p>
          <a:p>
            <a:r>
              <a:rPr lang="en-US" dirty="0"/>
              <a:t>In this talk, we’ve hoped to convince you that the process of designing good variational inference algorithms requires iterating over this space.</a:t>
            </a:r>
          </a:p>
          <a:p>
            <a:endParaRPr lang="en-US" dirty="0"/>
          </a:p>
          <a:p>
            <a:r>
              <a:rPr lang="en-US" dirty="0"/>
              <a:t>We investigated this claim on variational inference algorithms for a deep generative model called Attend, infer, repeat, shown top right.</a:t>
            </a:r>
          </a:p>
          <a:p>
            <a:endParaRPr lang="en-US" dirty="0"/>
          </a:p>
          <a:p>
            <a:r>
              <a:rPr lang="en-US" dirty="0"/>
              <a:t>This is a model for multi-object images. It defines a distribution over the placement and content of objects in the image. In variational inference, a guide program must guess the placement…</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28</a:t>
            </a:fld>
            <a:endParaRPr lang="en-US"/>
          </a:p>
        </p:txBody>
      </p:sp>
    </p:spTree>
    <p:extLst>
      <p:ext uri="{BB962C8B-B14F-4D97-AF65-F5344CB8AC3E}">
        <p14:creationId xmlns:p14="http://schemas.microsoft.com/office/powerpoint/2010/main" val="2675246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Finally, there’s an open source artifact with a version of `</a:t>
            </a:r>
            <a:r>
              <a:rPr lang="en-US" dirty="0" err="1"/>
              <a:t>genjax.vi</a:t>
            </a:r>
            <a:r>
              <a:rPr lang="en-US" dirty="0"/>
              <a:t>` to accompany our paper, and we’re expecting to release the full </a:t>
            </a:r>
            <a:r>
              <a:rPr lang="en-US" dirty="0" err="1"/>
              <a:t>GenJAX</a:t>
            </a:r>
            <a:r>
              <a:rPr lang="en-US" dirty="0"/>
              <a:t> probabilistic programming system publicly sometime later this year.</a:t>
            </a:r>
          </a:p>
        </p:txBody>
      </p:sp>
      <p:sp>
        <p:nvSpPr>
          <p:cNvPr id="4" name="Slide Number Placeholder 3"/>
          <p:cNvSpPr>
            <a:spLocks noGrp="1"/>
          </p:cNvSpPr>
          <p:nvPr>
            <p:ph type="sldNum" sz="quarter" idx="5"/>
          </p:nvPr>
        </p:nvSpPr>
        <p:spPr/>
        <p:txBody>
          <a:bodyPr/>
          <a:lstStyle/>
          <a:p>
            <a:fld id="{C149EAD1-114C-0448-9577-3560ABDAC1A9}" type="slidenum">
              <a:rPr lang="en-US" smtClean="0"/>
              <a:t>29</a:t>
            </a:fld>
            <a:endParaRPr lang="en-US"/>
          </a:p>
        </p:txBody>
      </p:sp>
    </p:spTree>
    <p:extLst>
      <p:ext uri="{BB962C8B-B14F-4D97-AF65-F5344CB8AC3E}">
        <p14:creationId xmlns:p14="http://schemas.microsoft.com/office/powerpoint/2010/main" val="109974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Inference automation is a big concern of these systems. There’s a fundamental trade off between the complexity of distributions which the system allows a user to express, and guarantees around solving inference problems induced on the distributions.</a:t>
            </a:r>
          </a:p>
          <a:p>
            <a:endParaRPr lang="en-US" dirty="0"/>
          </a:p>
          <a:p>
            <a:r>
              <a:rPr lang="en-US" dirty="0"/>
              <a:t>Systems like Gen and Pyro support highly complex distributions, including ones which utilize processes like rendering, planning, and program synthesis…</a:t>
            </a:r>
          </a:p>
          <a:p>
            <a:endParaRPr lang="en-US" dirty="0"/>
          </a:p>
          <a:p>
            <a:r>
              <a:rPr lang="en-US" dirty="0"/>
              <a:t>But solutions to inference problems induced by these distributions are necessarily approximate, and probabilistic programming systems rely on two workhorse families of approximate inference algorithms to solve these inference problems.</a:t>
            </a:r>
          </a:p>
        </p:txBody>
      </p:sp>
      <p:sp>
        <p:nvSpPr>
          <p:cNvPr id="4" name="Slide Number Placeholder 3"/>
          <p:cNvSpPr>
            <a:spLocks noGrp="1"/>
          </p:cNvSpPr>
          <p:nvPr>
            <p:ph type="sldNum" sz="quarter" idx="5"/>
          </p:nvPr>
        </p:nvSpPr>
        <p:spPr/>
        <p:txBody>
          <a:bodyPr/>
          <a:lstStyle/>
          <a:p>
            <a:fld id="{C149EAD1-114C-0448-9577-3560ABDAC1A9}" type="slidenum">
              <a:rPr lang="en-US" smtClean="0"/>
              <a:t>3</a:t>
            </a:fld>
            <a:endParaRPr lang="en-US"/>
          </a:p>
        </p:txBody>
      </p:sp>
    </p:spTree>
    <p:extLst>
      <p:ext uri="{BB962C8B-B14F-4D97-AF65-F5344CB8AC3E}">
        <p14:creationId xmlns:p14="http://schemas.microsoft.com/office/powerpoint/2010/main" val="1494233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much better guide program, but because there’s an auxiliary random choice, we can’t use the standard ELBO -- if we tried to apply the definition we’d get an extra term, preventing our optimization from behaving in the same way.</a:t>
            </a:r>
          </a:p>
        </p:txBody>
      </p:sp>
      <p:sp>
        <p:nvSpPr>
          <p:cNvPr id="4" name="Slide Number Placeholder 3"/>
          <p:cNvSpPr>
            <a:spLocks noGrp="1"/>
          </p:cNvSpPr>
          <p:nvPr>
            <p:ph type="sldNum" sz="quarter" idx="5"/>
          </p:nvPr>
        </p:nvSpPr>
        <p:spPr/>
        <p:txBody>
          <a:bodyPr/>
          <a:lstStyle/>
          <a:p>
            <a:fld id="{C149EAD1-114C-0448-9577-3560ABDAC1A9}" type="slidenum">
              <a:rPr lang="en-US" smtClean="0"/>
              <a:t>30</a:t>
            </a:fld>
            <a:endParaRPr lang="en-US"/>
          </a:p>
        </p:txBody>
      </p:sp>
    </p:spTree>
    <p:extLst>
      <p:ext uri="{BB962C8B-B14F-4D97-AF65-F5344CB8AC3E}">
        <p14:creationId xmlns:p14="http://schemas.microsoft.com/office/powerpoint/2010/main" val="3811145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we can do is marginalize the joint guide and use the marginal as the guide. Because marginalization introduces integration, which we can’t do exactly, in places where our objective expects us to evaluation the density of the guide, we’ll instead use unbiased estimators of the density.</a:t>
            </a:r>
          </a:p>
          <a:p>
            <a:endParaRPr lang="en-US" dirty="0"/>
          </a:p>
          <a:p>
            <a:r>
              <a:rPr lang="en-US" dirty="0"/>
              <a:t>This is equivalent to a class of algorithms called auxiliary or hierarchical variational inference.</a:t>
            </a:r>
          </a:p>
        </p:txBody>
      </p:sp>
      <p:sp>
        <p:nvSpPr>
          <p:cNvPr id="4" name="Slide Number Placeholder 3"/>
          <p:cNvSpPr>
            <a:spLocks noGrp="1"/>
          </p:cNvSpPr>
          <p:nvPr>
            <p:ph type="sldNum" sz="quarter" idx="5"/>
          </p:nvPr>
        </p:nvSpPr>
        <p:spPr/>
        <p:txBody>
          <a:bodyPr/>
          <a:lstStyle/>
          <a:p>
            <a:fld id="{C149EAD1-114C-0448-9577-3560ABDAC1A9}" type="slidenum">
              <a:rPr lang="en-US" smtClean="0"/>
              <a:t>31</a:t>
            </a:fld>
            <a:endParaRPr lang="en-US"/>
          </a:p>
        </p:txBody>
      </p:sp>
    </p:spTree>
    <p:extLst>
      <p:ext uri="{BB962C8B-B14F-4D97-AF65-F5344CB8AC3E}">
        <p14:creationId xmlns:p14="http://schemas.microsoft.com/office/powerpoint/2010/main" val="4219986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Training a guide using these methods leads to an excellent fit, which correctly matches the ring-like pattern of the posterior that we expected from the naive Monte Carlo algorithm with lots of samples.</a:t>
            </a:r>
          </a:p>
        </p:txBody>
      </p:sp>
      <p:sp>
        <p:nvSpPr>
          <p:cNvPr id="4" name="Slide Number Placeholder 3"/>
          <p:cNvSpPr>
            <a:spLocks noGrp="1"/>
          </p:cNvSpPr>
          <p:nvPr>
            <p:ph type="sldNum" sz="quarter" idx="5"/>
          </p:nvPr>
        </p:nvSpPr>
        <p:spPr/>
        <p:txBody>
          <a:bodyPr/>
          <a:lstStyle/>
          <a:p>
            <a:fld id="{C149EAD1-114C-0448-9577-3560ABDAC1A9}" type="slidenum">
              <a:rPr lang="en-US" smtClean="0"/>
              <a:t>32</a:t>
            </a:fld>
            <a:endParaRPr lang="en-US"/>
          </a:p>
        </p:txBody>
      </p:sp>
    </p:spTree>
    <p:extLst>
      <p:ext uri="{BB962C8B-B14F-4D97-AF65-F5344CB8AC3E}">
        <p14:creationId xmlns:p14="http://schemas.microsoft.com/office/powerpoint/2010/main" val="388346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there’s an automation problem with this strategy – it’s not supported natively by PPLs. In theory, one can express the objective where we use a marginal distribution – but the reality is that doing so requires significant expertise.</a:t>
            </a:r>
          </a:p>
        </p:txBody>
      </p:sp>
      <p:sp>
        <p:nvSpPr>
          <p:cNvPr id="4" name="Slide Number Placeholder 3"/>
          <p:cNvSpPr>
            <a:spLocks noGrp="1"/>
          </p:cNvSpPr>
          <p:nvPr>
            <p:ph type="sldNum" sz="quarter" idx="5"/>
          </p:nvPr>
        </p:nvSpPr>
        <p:spPr/>
        <p:txBody>
          <a:bodyPr/>
          <a:lstStyle/>
          <a:p>
            <a:fld id="{C149EAD1-114C-0448-9577-3560ABDAC1A9}" type="slidenum">
              <a:rPr lang="en-US" smtClean="0"/>
              <a:t>33</a:t>
            </a:fld>
            <a:endParaRPr lang="en-US"/>
          </a:p>
        </p:txBody>
      </p:sp>
    </p:spTree>
    <p:extLst>
      <p:ext uri="{BB962C8B-B14F-4D97-AF65-F5344CB8AC3E}">
        <p14:creationId xmlns:p14="http://schemas.microsoft.com/office/powerpoint/2010/main" val="434263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variational inference today features a massive wealth of applications, concerned with both fitting complex probability distributions to data, and providing approximate solutions to posterior problems.</a:t>
            </a:r>
          </a:p>
          <a:p>
            <a:endParaRPr lang="en-US" dirty="0"/>
          </a:p>
          <a:p>
            <a:r>
              <a:rPr lang="en-US" dirty="0"/>
              <a:t>On this slide, I’m showing a selection of applications which rely on variational subroutines to learn distributions.</a:t>
            </a:r>
          </a:p>
          <a:p>
            <a:endParaRPr lang="en-US" dirty="0"/>
          </a:p>
          <a:p>
            <a:r>
              <a:rPr lang="en-US" dirty="0"/>
              <a:t>In diffusion models, for instance, where the learning process involves learning layers of noising and denoising distributions to match a dataset, or in fine tuning LLMs, where we want the distribution of a sampler to match distributional properties of a private knowledge base.</a:t>
            </a:r>
            <a:br>
              <a:rPr lang="en-US" dirty="0"/>
            </a:br>
            <a:endParaRPr lang="en-US" dirty="0"/>
          </a:p>
          <a:p>
            <a:r>
              <a:rPr lang="en-US" dirty="0"/>
              <a:t>Variational inference has grown into a set of techniques which AI researchers regularly draw upon when designing new probability distributions.</a:t>
            </a:r>
          </a:p>
        </p:txBody>
      </p:sp>
      <p:sp>
        <p:nvSpPr>
          <p:cNvPr id="4" name="Slide Number Placeholder 3"/>
          <p:cNvSpPr>
            <a:spLocks noGrp="1"/>
          </p:cNvSpPr>
          <p:nvPr>
            <p:ph type="sldNum" sz="quarter" idx="5"/>
          </p:nvPr>
        </p:nvSpPr>
        <p:spPr/>
        <p:txBody>
          <a:bodyPr/>
          <a:lstStyle/>
          <a:p>
            <a:fld id="{C149EAD1-114C-0448-9577-3560ABDAC1A9}" type="slidenum">
              <a:rPr lang="en-US" smtClean="0"/>
              <a:t>34</a:t>
            </a:fld>
            <a:endParaRPr lang="en-US"/>
          </a:p>
        </p:txBody>
      </p:sp>
    </p:spTree>
    <p:extLst>
      <p:ext uri="{BB962C8B-B14F-4D97-AF65-F5344CB8AC3E}">
        <p14:creationId xmlns:p14="http://schemas.microsoft.com/office/powerpoint/2010/main" val="3098419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if all of these techniques deal fundamentally with operations on probability distributions, we can ask the question: what’s missing from the current design of PPLs that prevent these processes from benefiting from PPL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35</a:t>
            </a:fld>
            <a:endParaRPr lang="en-US"/>
          </a:p>
        </p:txBody>
      </p:sp>
    </p:spTree>
    <p:extLst>
      <p:ext uri="{BB962C8B-B14F-4D97-AF65-F5344CB8AC3E}">
        <p14:creationId xmlns:p14="http://schemas.microsoft.com/office/powerpoint/2010/main" val="32946889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can be boiled down to the fact that current PPLs are not well-designed to automate computations which involve gradient estimation.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36</a:t>
            </a:fld>
            <a:endParaRPr lang="en-US"/>
          </a:p>
        </p:txBody>
      </p:sp>
    </p:spTree>
    <p:extLst>
      <p:ext uri="{BB962C8B-B14F-4D97-AF65-F5344CB8AC3E}">
        <p14:creationId xmlns:p14="http://schemas.microsoft.com/office/powerpoint/2010/main" val="2086505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that’s because systems like Gen without our extension or Pyro approach variational inference from a menu-based perspective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Menu-based here means that the authors of the system expose a set of loss functions with gradient estimator automation with limited means of extension or customization.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which take this approach automate a lot of useful processes for sure! But if a user wishes to use the system in a way which is not supported by the authors, they typically need to become as competent as the authors are to extend the core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often leads to tension for users – like in the problem I just showed, where exploring the space of VI solutions would require that users potentially implement a new objective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this also goes beyond just objective functions – even at the level of the automation provided to produce gradient estimators, there are many useful strategies for gradient estimation which Gen and Pyro do not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user wished to add these to these systems, it’s not clear where they would start.</a:t>
            </a:r>
          </a:p>
        </p:txBody>
      </p:sp>
      <p:sp>
        <p:nvSpPr>
          <p:cNvPr id="4" name="Slide Number Placeholder 3"/>
          <p:cNvSpPr>
            <a:spLocks noGrp="1"/>
          </p:cNvSpPr>
          <p:nvPr>
            <p:ph type="sldNum" sz="quarter" idx="5"/>
          </p:nvPr>
        </p:nvSpPr>
        <p:spPr/>
        <p:txBody>
          <a:bodyPr/>
          <a:lstStyle/>
          <a:p>
            <a:fld id="{C149EAD1-114C-0448-9577-3560ABDAC1A9}" type="slidenum">
              <a:rPr lang="en-US" smtClean="0"/>
              <a:t>37</a:t>
            </a:fld>
            <a:endParaRPr lang="en-US"/>
          </a:p>
        </p:txBody>
      </p:sp>
    </p:spTree>
    <p:extLst>
      <p:ext uri="{BB962C8B-B14F-4D97-AF65-F5344CB8AC3E}">
        <p14:creationId xmlns:p14="http://schemas.microsoft.com/office/powerpoint/2010/main" val="2207075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Backing up, we can take note of the requirements for variational inference, the ingredients which systems that automate VI need to provide.</a:t>
            </a:r>
          </a:p>
          <a:p>
            <a:endParaRPr lang="en-US" dirty="0"/>
          </a:p>
          <a:p>
            <a:r>
              <a:rPr lang="en-US" dirty="0"/>
              <a:t>These are things like distributions and operations on distributions, including sampling and density computations. </a:t>
            </a:r>
          </a:p>
          <a:p>
            <a:endParaRPr lang="en-US" dirty="0"/>
          </a:p>
          <a:p>
            <a:r>
              <a:rPr lang="en-US" dirty="0"/>
              <a:t>These operations are used to express VI objective functions, here I’m showing the ELBO objective function from before.</a:t>
            </a:r>
          </a:p>
          <a:p>
            <a:endParaRPr lang="en-US" dirty="0"/>
          </a:p>
          <a:p>
            <a:r>
              <a:rPr lang="en-US" dirty="0"/>
              <a:t>Finally, we expect AD automation that converts the specification of a VI optimization problem into an unbiased gradient estimator – to be used in training.</a:t>
            </a:r>
          </a:p>
          <a:p>
            <a:endParaRPr lang="en-US" dirty="0"/>
          </a:p>
          <a:p>
            <a:r>
              <a:rPr lang="en-US" dirty="0"/>
              <a:t>Gradient estimators are used because, again, exactly evaluating most expectations is intractable.</a:t>
            </a:r>
          </a:p>
          <a:p>
            <a:endParaRPr lang="en-US" dirty="0"/>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38</a:t>
            </a:fld>
            <a:endParaRPr lang="en-US"/>
          </a:p>
        </p:txBody>
      </p:sp>
    </p:spTree>
    <p:extLst>
      <p:ext uri="{BB962C8B-B14F-4D97-AF65-F5344CB8AC3E}">
        <p14:creationId xmlns:p14="http://schemas.microsoft.com/office/powerpoint/2010/main" val="870060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TODO:</a:t>
            </a:r>
          </a:p>
          <a:p>
            <a:endParaRPr lang="en-US" dirty="0"/>
          </a:p>
          <a:p>
            <a:r>
              <a:rPr lang="en-US" dirty="0"/>
              <a:t>And lack of automation in this area has serious consequences for research – changing the inference assumptions in the first paper, or changing the model assumptions in the second paper would imply that the authors of these papers would have to rewrite their entire learning processes, deriving new gradient estimators by hand.</a:t>
            </a:r>
          </a:p>
          <a:p>
            <a:endParaRPr lang="en-US" dirty="0"/>
          </a:p>
          <a:p>
            <a:r>
              <a:rPr lang="en-US" dirty="0"/>
              <a:t>That means iterate on the research is hard -- this is why automation is so fundamental to research.</a:t>
            </a:r>
          </a:p>
          <a:p>
            <a:endParaRPr lang="en-US" dirty="0"/>
          </a:p>
          <a:p>
            <a:r>
              <a:rPr lang="en-US" dirty="0"/>
              <a:t>In other words, questions like “what about inference compilation, where Q is actually an SMC probabilistic program” or “what about structured VAEs, where the model is a probabilistic program over a grammar, and not just a graphical model with exponential family structure” were simply too complicated to understand without natively probabilistic gradient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39</a:t>
            </a:fld>
            <a:endParaRPr lang="en-US"/>
          </a:p>
        </p:txBody>
      </p:sp>
    </p:spTree>
    <p:extLst>
      <p:ext uri="{BB962C8B-B14F-4D97-AF65-F5344CB8AC3E}">
        <p14:creationId xmlns:p14="http://schemas.microsoft.com/office/powerpoint/2010/main" val="334853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two families are Monte Carlo methods, and variational inference, or VI for short.</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4</a:t>
            </a:fld>
            <a:endParaRPr lang="en-US"/>
          </a:p>
        </p:txBody>
      </p:sp>
    </p:spTree>
    <p:extLst>
      <p:ext uri="{BB962C8B-B14F-4D97-AF65-F5344CB8AC3E}">
        <p14:creationId xmlns:p14="http://schemas.microsoft.com/office/powerpoint/2010/main" val="7119680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talk, I’m going to present a new approach towards VI.</a:t>
            </a:r>
          </a:p>
          <a:p>
            <a:endParaRPr lang="en-US" dirty="0"/>
          </a:p>
          <a:p>
            <a:r>
              <a:rPr lang="en-US" dirty="0"/>
              <a:t>Our approach is based on 2 languages which provide a clean separation of the requirements of variational inference. </a:t>
            </a:r>
          </a:p>
          <a:p>
            <a:endParaRPr lang="en-US" dirty="0"/>
          </a:p>
          <a:p>
            <a:r>
              <a:rPr lang="en-US" dirty="0"/>
              <a:t>The target language on the right hand side is a differentiable probabilistic language which supports an AD algorithm that constructs unbiased gradient estimators for expected value objective functions. This language also supports extensive configuration of the estimators – it exposes levers that one can use to customize the properties of the resulting estimators, between lower variance but potentially slower estimators, to faster but noisier ones. </a:t>
            </a:r>
          </a:p>
          <a:p>
            <a:endParaRPr lang="en-US" dirty="0"/>
          </a:p>
          <a:p>
            <a:r>
              <a:rPr lang="en-US" dirty="0"/>
              <a:t>It also supports estimators which have never been used for variational inference, like measure valued derivative estimators for discrete random choices.</a:t>
            </a:r>
          </a:p>
          <a:p>
            <a:endParaRPr lang="en-US" dirty="0"/>
          </a:p>
          <a:p>
            <a:r>
              <a:rPr lang="en-US" dirty="0"/>
              <a:t>Our source language on the left hand side is an expressive probabilistic programming language which models systems like Gen or Pyro. This language allows users to author distributions as probabilistic programs, to be used by users in variational inference problems. </a:t>
            </a:r>
          </a:p>
          <a:p>
            <a:endParaRPr lang="en-US" dirty="0"/>
          </a:p>
          <a:p>
            <a:r>
              <a:rPr lang="en-US" dirty="0"/>
              <a:t>This language also supports 2 transformations – a sampling transformation called sim, and a density evaluation transformation called density. These transformations lower terms in our source language into terms in our target language.</a:t>
            </a:r>
          </a:p>
          <a:p>
            <a:endParaRPr lang="en-US" dirty="0"/>
          </a:p>
          <a:p>
            <a:r>
              <a:rPr lang="en-US" dirty="0"/>
              <a:t>Users who wish to author entirely new variational inference objectives can use these transformations to concisely express new objective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40</a:t>
            </a:fld>
            <a:endParaRPr lang="en-US"/>
          </a:p>
        </p:txBody>
      </p:sp>
    </p:spTree>
    <p:extLst>
      <p:ext uri="{BB962C8B-B14F-4D97-AF65-F5344CB8AC3E}">
        <p14:creationId xmlns:p14="http://schemas.microsoft.com/office/powerpoint/2010/main" val="29039717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I’m going to start by talking about the differentiable probabilistic language.</a:t>
            </a:r>
          </a:p>
        </p:txBody>
      </p:sp>
      <p:sp>
        <p:nvSpPr>
          <p:cNvPr id="4" name="Slide Number Placeholder 3"/>
          <p:cNvSpPr>
            <a:spLocks noGrp="1"/>
          </p:cNvSpPr>
          <p:nvPr>
            <p:ph type="sldNum" sz="quarter" idx="5"/>
          </p:nvPr>
        </p:nvSpPr>
        <p:spPr/>
        <p:txBody>
          <a:bodyPr/>
          <a:lstStyle/>
          <a:p>
            <a:fld id="{C149EAD1-114C-0448-9577-3560ABDAC1A9}" type="slidenum">
              <a:rPr lang="en-US" smtClean="0"/>
              <a:t>41</a:t>
            </a:fld>
            <a:endParaRPr lang="en-US"/>
          </a:p>
        </p:txBody>
      </p:sp>
    </p:spTree>
    <p:extLst>
      <p:ext uri="{BB962C8B-B14F-4D97-AF65-F5344CB8AC3E}">
        <p14:creationId xmlns:p14="http://schemas.microsoft.com/office/powerpoint/2010/main" val="110339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talk, I’m going to present an approach towards resolving these issues.</a:t>
            </a:r>
          </a:p>
          <a:p>
            <a:endParaRPr lang="en-US" dirty="0"/>
          </a:p>
          <a:p>
            <a:r>
              <a:rPr lang="en-US" dirty="0"/>
              <a:t>In the top pane, I’m showing the typical ingredients of a variational inference problem – distributions P and Q, some learnable parameters phi which parametrizes Q, and an objective function, here it is an expectation over Q, where the function inside the expectation involves operations on P and Q, like evaluating their densities.</a:t>
            </a:r>
          </a:p>
          <a:p>
            <a:endParaRPr lang="en-US" dirty="0"/>
          </a:p>
          <a:p>
            <a:r>
              <a:rPr lang="en-US" dirty="0"/>
              <a:t>Solving a variational inference problem involves constructing a gradient estimator for this objective, and using it to tweak the parameters of Q, and often also P, though I’m not showing it in this example.</a:t>
            </a:r>
          </a:p>
          <a:p>
            <a:endParaRPr lang="en-US" dirty="0"/>
          </a:p>
          <a:p>
            <a:r>
              <a:rPr lang="en-US" dirty="0"/>
              <a:t>The punchline of this talk is that we’ve developed a new approach to variational inference which is significantly more expressive than the automation available in current PPLs, and we’ve produced an implementation of our approach in a GPU accelerated extension to Gen called </a:t>
            </a:r>
            <a:r>
              <a:rPr lang="en-US" dirty="0" err="1"/>
              <a:t>genjax.vi</a:t>
            </a:r>
            <a:endParaRPr lang="en-US" dirty="0"/>
          </a:p>
          <a:p>
            <a:endParaRPr lang="en-US" dirty="0"/>
          </a:p>
          <a:p>
            <a:r>
              <a:rPr lang="en-US" dirty="0"/>
              <a:t>Our implementation is convenient to use to automate the workflows involved in variational inference problems, a step towards automating complex VI problems like the ones I mentioned at the beginning of this talk.</a:t>
            </a:r>
          </a:p>
        </p:txBody>
      </p:sp>
      <p:sp>
        <p:nvSpPr>
          <p:cNvPr id="4" name="Slide Number Placeholder 3"/>
          <p:cNvSpPr>
            <a:spLocks noGrp="1"/>
          </p:cNvSpPr>
          <p:nvPr>
            <p:ph type="sldNum" sz="quarter" idx="5"/>
          </p:nvPr>
        </p:nvSpPr>
        <p:spPr/>
        <p:txBody>
          <a:bodyPr/>
          <a:lstStyle/>
          <a:p>
            <a:fld id="{C149EAD1-114C-0448-9577-3560ABDAC1A9}" type="slidenum">
              <a:rPr lang="en-US" smtClean="0"/>
              <a:t>42</a:t>
            </a:fld>
            <a:endParaRPr lang="en-US"/>
          </a:p>
        </p:txBody>
      </p:sp>
    </p:spTree>
    <p:extLst>
      <p:ext uri="{BB962C8B-B14F-4D97-AF65-F5344CB8AC3E}">
        <p14:creationId xmlns:p14="http://schemas.microsoft.com/office/powerpoint/2010/main" val="1876773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start, let’s see how VI works on an example -- in probabilistic programming, we represent probability distributions using programs.</a:t>
            </a:r>
          </a:p>
          <a:p>
            <a:endParaRPr lang="en-US" dirty="0"/>
          </a:p>
          <a:p>
            <a:r>
              <a:rPr lang="en-US" dirty="0"/>
              <a:t>Common operations on probability distributions include things like sampling, or computing the density of a sample on the support of the distribution, or when the distribution admits a joint decomposition -- conditioning the distribution on observed data.</a:t>
            </a:r>
          </a:p>
        </p:txBody>
      </p:sp>
      <p:sp>
        <p:nvSpPr>
          <p:cNvPr id="4" name="Slide Number Placeholder 3"/>
          <p:cNvSpPr>
            <a:spLocks noGrp="1"/>
          </p:cNvSpPr>
          <p:nvPr>
            <p:ph type="sldNum" sz="quarter" idx="5"/>
          </p:nvPr>
        </p:nvSpPr>
        <p:spPr/>
        <p:txBody>
          <a:bodyPr/>
          <a:lstStyle/>
          <a:p>
            <a:fld id="{C149EAD1-114C-0448-9577-3560ABDAC1A9}" type="slidenum">
              <a:rPr lang="en-US" smtClean="0"/>
              <a:t>43</a:t>
            </a:fld>
            <a:endParaRPr lang="en-US"/>
          </a:p>
        </p:txBody>
      </p:sp>
    </p:spTree>
    <p:extLst>
      <p:ext uri="{BB962C8B-B14F-4D97-AF65-F5344CB8AC3E}">
        <p14:creationId xmlns:p14="http://schemas.microsoft.com/office/powerpoint/2010/main" val="1112297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Computing with conditional distributions is common in Bayesian inference. </a:t>
            </a:r>
          </a:p>
          <a:p>
            <a:endParaRPr lang="en-US" dirty="0"/>
          </a:p>
          <a:p>
            <a:r>
              <a:rPr lang="en-US" dirty="0"/>
              <a:t>One way which conditional problems are represented in probabilistic programming languages is through observe statements.</a:t>
            </a:r>
          </a:p>
          <a:p>
            <a:endParaRPr lang="en-US" dirty="0"/>
          </a:p>
          <a:p>
            <a:r>
              <a:rPr lang="en-US" dirty="0"/>
              <a:t>To compute density in the box shown bottom right, we evaluate and form the product of the densities of the random samples at x and y and then, at the observe statement, we product the density of the normal distribution evaluated at 5.0.</a:t>
            </a:r>
          </a:p>
          <a:p>
            <a:endParaRPr lang="en-US" dirty="0"/>
          </a:p>
          <a:p>
            <a:r>
              <a:rPr lang="en-US" dirty="0"/>
              <a:t>This is equivalent to the joint density over x y and z, if we fixed z to be 5.0</a:t>
            </a:r>
          </a:p>
        </p:txBody>
      </p:sp>
      <p:sp>
        <p:nvSpPr>
          <p:cNvPr id="4" name="Slide Number Placeholder 3"/>
          <p:cNvSpPr>
            <a:spLocks noGrp="1"/>
          </p:cNvSpPr>
          <p:nvPr>
            <p:ph type="sldNum" sz="quarter" idx="5"/>
          </p:nvPr>
        </p:nvSpPr>
        <p:spPr/>
        <p:txBody>
          <a:bodyPr/>
          <a:lstStyle/>
          <a:p>
            <a:fld id="{C149EAD1-114C-0448-9577-3560ABDAC1A9}" type="slidenum">
              <a:rPr lang="en-US" smtClean="0"/>
              <a:t>44</a:t>
            </a:fld>
            <a:endParaRPr lang="en-US"/>
          </a:p>
        </p:txBody>
      </p:sp>
    </p:spTree>
    <p:extLst>
      <p:ext uri="{BB962C8B-B14F-4D97-AF65-F5344CB8AC3E}">
        <p14:creationId xmlns:p14="http://schemas.microsoft.com/office/powerpoint/2010/main" val="1642577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Using observe in this way induces a posterior inference problem – and the goal of inference is to compute with the normalized version of this distribution.</a:t>
            </a:r>
          </a:p>
          <a:p>
            <a:endParaRPr lang="en-US" dirty="0"/>
          </a:p>
          <a:p>
            <a:r>
              <a:rPr lang="en-US" dirty="0"/>
              <a:t>There are various approaches to solving this problem – importance sampling, for instance, can produce a sampler which approximates a sampler for the posterior.</a:t>
            </a:r>
          </a:p>
          <a:p>
            <a:endParaRPr lang="en-US" dirty="0"/>
          </a:p>
          <a:p>
            <a:r>
              <a:rPr lang="en-US" dirty="0"/>
              <a:t>As I mentioned on the first slide, variational inference treats the problem as an optimization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45</a:t>
            </a:fld>
            <a:endParaRPr lang="en-US"/>
          </a:p>
        </p:txBody>
      </p:sp>
    </p:spTree>
    <p:extLst>
      <p:ext uri="{BB962C8B-B14F-4D97-AF65-F5344CB8AC3E}">
        <p14:creationId xmlns:p14="http://schemas.microsoft.com/office/powerpoint/2010/main" val="2804623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TODO:</a:t>
            </a:r>
          </a:p>
          <a:p>
            <a:endParaRPr lang="en-US" dirty="0"/>
          </a:p>
          <a:p>
            <a:r>
              <a:rPr lang="en-US" dirty="0"/>
              <a:t>Here, I’m showing an animation of VI optimization for 2 different guides, and 2 different objective functions.</a:t>
            </a:r>
          </a:p>
          <a:p>
            <a:endParaRPr lang="en-US" dirty="0"/>
          </a:p>
          <a:p>
            <a:r>
              <a:rPr lang="en-US" dirty="0"/>
              <a:t>The behavior of the final learned approximation drastically depends on the expressivity of the guide, the loss function, and</a:t>
            </a:r>
          </a:p>
        </p:txBody>
      </p:sp>
      <p:sp>
        <p:nvSpPr>
          <p:cNvPr id="4" name="Slide Number Placeholder 3"/>
          <p:cNvSpPr>
            <a:spLocks noGrp="1"/>
          </p:cNvSpPr>
          <p:nvPr>
            <p:ph type="sldNum" sz="quarter" idx="5"/>
          </p:nvPr>
        </p:nvSpPr>
        <p:spPr/>
        <p:txBody>
          <a:bodyPr/>
          <a:lstStyle/>
          <a:p>
            <a:fld id="{C149EAD1-114C-0448-9577-3560ABDAC1A9}" type="slidenum">
              <a:rPr lang="en-US" smtClean="0"/>
              <a:t>46</a:t>
            </a:fld>
            <a:endParaRPr lang="en-US"/>
          </a:p>
        </p:txBody>
      </p:sp>
    </p:spTree>
    <p:extLst>
      <p:ext uri="{BB962C8B-B14F-4D97-AF65-F5344CB8AC3E}">
        <p14:creationId xmlns:p14="http://schemas.microsoft.com/office/powerpoint/2010/main" val="19103084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that we understand what variational inference is about, we can dig deeper into the automation.</a:t>
            </a:r>
          </a:p>
          <a:p>
            <a:endParaRPr lang="en-US" dirty="0"/>
          </a:p>
          <a:p>
            <a:r>
              <a:rPr lang="en-US" dirty="0"/>
              <a:t>There are many different objective functions used in variational inference, but a standard starting point is an objective called the </a:t>
            </a:r>
            <a:r>
              <a:rPr lang="en-US" i="1" dirty="0"/>
              <a:t>evidence lower bound or ELBO for short – the </a:t>
            </a:r>
            <a:r>
              <a:rPr lang="en-US" i="0" dirty="0"/>
              <a:t>ELBO is the gap between the normalization constant for the inference problem, here called the evidence, and a KL divergence between Q and the posterior – the posterior I’m calling P tilde. </a:t>
            </a:r>
          </a:p>
          <a:p>
            <a:endParaRPr lang="en-US" i="0" dirty="0"/>
          </a:p>
          <a:p>
            <a:r>
              <a:rPr lang="en-US" i="0" dirty="0"/>
              <a:t>Therefore, if you maximize the ELBO, with the evidence a constant, you are minimizing the KL. </a:t>
            </a:r>
          </a:p>
          <a:p>
            <a:endParaRPr lang="en-US" i="0" dirty="0"/>
          </a:p>
          <a:p>
            <a:r>
              <a:rPr lang="en-US" i="0" dirty="0"/>
              <a:t>Minimizing the KL is beneficial, because when the KL is 0, the two distributions are equal almost everywhere – so the value of KL is used as one notion of distance between distributions.</a:t>
            </a: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47</a:t>
            </a:fld>
            <a:endParaRPr lang="en-US"/>
          </a:p>
        </p:txBody>
      </p:sp>
    </p:spTree>
    <p:extLst>
      <p:ext uri="{BB962C8B-B14F-4D97-AF65-F5344CB8AC3E}">
        <p14:creationId xmlns:p14="http://schemas.microsoft.com/office/powerpoint/2010/main" val="962951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 this begs the question: we have an objective function – can we use AD to get a gradient, and then use gradient descent?</a:t>
            </a:r>
          </a:p>
        </p:txBody>
      </p:sp>
      <p:sp>
        <p:nvSpPr>
          <p:cNvPr id="4" name="Slide Number Placeholder 3"/>
          <p:cNvSpPr>
            <a:spLocks noGrp="1"/>
          </p:cNvSpPr>
          <p:nvPr>
            <p:ph type="sldNum" sz="quarter" idx="5"/>
          </p:nvPr>
        </p:nvSpPr>
        <p:spPr/>
        <p:txBody>
          <a:bodyPr/>
          <a:lstStyle/>
          <a:p>
            <a:fld id="{C149EAD1-114C-0448-9577-3560ABDAC1A9}" type="slidenum">
              <a:rPr lang="en-US" smtClean="0"/>
              <a:t>48</a:t>
            </a:fld>
            <a:endParaRPr lang="en-US"/>
          </a:p>
        </p:txBody>
      </p:sp>
    </p:spTree>
    <p:extLst>
      <p:ext uri="{BB962C8B-B14F-4D97-AF65-F5344CB8AC3E}">
        <p14:creationId xmlns:p14="http://schemas.microsoft.com/office/powerpoint/2010/main" val="355400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it turns out it is not so easy, and I will be long winded about why in a moment, I want to show where we’re going to end up.</a:t>
            </a:r>
          </a:p>
          <a:p>
            <a:endParaRPr lang="en-US" dirty="0"/>
          </a:p>
          <a:p>
            <a:r>
              <a:rPr lang="en-US" dirty="0"/>
              <a:t>Our full approach is based on a separation of the concerns of variational inference into two languages, with AD automation provided by a new AD algorithm which natively works with expectations and sampling.</a:t>
            </a:r>
          </a:p>
        </p:txBody>
      </p:sp>
      <p:sp>
        <p:nvSpPr>
          <p:cNvPr id="4" name="Slide Number Placeholder 3"/>
          <p:cNvSpPr>
            <a:spLocks noGrp="1"/>
          </p:cNvSpPr>
          <p:nvPr>
            <p:ph type="sldNum" sz="quarter" idx="5"/>
          </p:nvPr>
        </p:nvSpPr>
        <p:spPr/>
        <p:txBody>
          <a:bodyPr/>
          <a:lstStyle/>
          <a:p>
            <a:fld id="{C149EAD1-114C-0448-9577-3560ABDAC1A9}" type="slidenum">
              <a:rPr lang="en-US" smtClean="0"/>
              <a:t>49</a:t>
            </a:fld>
            <a:endParaRPr lang="en-US"/>
          </a:p>
        </p:txBody>
      </p:sp>
    </p:spTree>
    <p:extLst>
      <p:ext uri="{BB962C8B-B14F-4D97-AF65-F5344CB8AC3E}">
        <p14:creationId xmlns:p14="http://schemas.microsoft.com/office/powerpoint/2010/main" val="156331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good news is that general purpose systems like Gen and Pyro offer forms of automation for both of these classes of algorithms. </a:t>
            </a:r>
          </a:p>
          <a:p>
            <a:endParaRPr lang="en-US" dirty="0"/>
          </a:p>
          <a:p>
            <a:r>
              <a:rPr lang="en-US" dirty="0"/>
              <a:t>The bad news is that, in contrast to Monte Carlo methods, which have significant formalism and automation, variational inference is not well understood formally, and the automation offered by these systems is significantly restricted.</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a:t>
            </a:fld>
            <a:endParaRPr lang="en-US"/>
          </a:p>
        </p:txBody>
      </p:sp>
    </p:spTree>
    <p:extLst>
      <p:ext uri="{BB962C8B-B14F-4D97-AF65-F5344CB8AC3E}">
        <p14:creationId xmlns:p14="http://schemas.microsoft.com/office/powerpoint/2010/main" val="41355159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immediate question might be – why is a new form of AD required?</a:t>
            </a:r>
          </a:p>
        </p:txBody>
      </p:sp>
      <p:sp>
        <p:nvSpPr>
          <p:cNvPr id="4" name="Slide Number Placeholder 3"/>
          <p:cNvSpPr>
            <a:spLocks noGrp="1"/>
          </p:cNvSpPr>
          <p:nvPr>
            <p:ph type="sldNum" sz="quarter" idx="5"/>
          </p:nvPr>
        </p:nvSpPr>
        <p:spPr/>
        <p:txBody>
          <a:bodyPr/>
          <a:lstStyle/>
          <a:p>
            <a:fld id="{C149EAD1-114C-0448-9577-3560ABDAC1A9}" type="slidenum">
              <a:rPr lang="en-US" smtClean="0"/>
              <a:t>50</a:t>
            </a:fld>
            <a:endParaRPr lang="en-US"/>
          </a:p>
        </p:txBody>
      </p:sp>
    </p:spTree>
    <p:extLst>
      <p:ext uri="{BB962C8B-B14F-4D97-AF65-F5344CB8AC3E}">
        <p14:creationId xmlns:p14="http://schemas.microsoft.com/office/powerpoint/2010/main" val="4033556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there’s a problem with using conventional AD systems for this problem:</a:t>
            </a:r>
          </a:p>
          <a:p>
            <a:endParaRPr lang="en-US" dirty="0"/>
          </a:p>
          <a:p>
            <a:r>
              <a:rPr lang="en-US" dirty="0"/>
              <a:t>If you’re a practitioner, you might download one of these systems and begin to write down the ELBO… but the problem is that the ELBO involves these symbols like E and tilde – which denote expectations and sampling.</a:t>
            </a:r>
          </a:p>
          <a:p>
            <a:endParaRPr lang="en-US" dirty="0"/>
          </a:p>
          <a:p>
            <a:r>
              <a:rPr lang="en-US" dirty="0"/>
              <a:t>These are operations on probability distributions – but frameworks like these ones do not provide first-class representations of probability distributions, or representations of operations like the ones in our objective function on those distributions.</a:t>
            </a:r>
          </a:p>
          <a:p>
            <a:endParaRPr lang="en-US" dirty="0"/>
          </a:p>
          <a:p>
            <a:r>
              <a:rPr lang="en-US" dirty="0"/>
              <a:t>What these frameworks do automate out of the box are program transformations which take real-valued functions P to their gradient programs.</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51</a:t>
            </a:fld>
            <a:endParaRPr lang="en-US"/>
          </a:p>
        </p:txBody>
      </p:sp>
    </p:spTree>
    <p:extLst>
      <p:ext uri="{BB962C8B-B14F-4D97-AF65-F5344CB8AC3E}">
        <p14:creationId xmlns:p14="http://schemas.microsoft.com/office/powerpoint/2010/main" val="30410582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AD automation provided by these frameworks is undeniably useful – but for our objective function, we fall squarely into a box of things which are not handled natively by the AD automation provided by these frameworks.</a:t>
            </a:r>
          </a:p>
        </p:txBody>
      </p:sp>
      <p:sp>
        <p:nvSpPr>
          <p:cNvPr id="4" name="Slide Number Placeholder 3"/>
          <p:cNvSpPr>
            <a:spLocks noGrp="1"/>
          </p:cNvSpPr>
          <p:nvPr>
            <p:ph type="sldNum" sz="quarter" idx="5"/>
          </p:nvPr>
        </p:nvSpPr>
        <p:spPr/>
        <p:txBody>
          <a:bodyPr/>
          <a:lstStyle/>
          <a:p>
            <a:fld id="{C149EAD1-114C-0448-9577-3560ABDAC1A9}" type="slidenum">
              <a:rPr lang="en-US" smtClean="0"/>
              <a:t>52</a:t>
            </a:fld>
            <a:endParaRPr lang="en-US"/>
          </a:p>
        </p:txBody>
      </p:sp>
    </p:spTree>
    <p:extLst>
      <p:ext uri="{BB962C8B-B14F-4D97-AF65-F5344CB8AC3E}">
        <p14:creationId xmlns:p14="http://schemas.microsoft.com/office/powerpoint/2010/main" val="888867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think about what sort of automation we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first observation is that expectations often involve intractable integration, so practitioners will often provide programs which sample from unbiased estimators of the expectation as stand 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estimators of the value of expectations are written as programs themselves, and these programs will often make use of sampling from distributions as part of their estimation process.</a:t>
            </a:r>
          </a:p>
        </p:txBody>
      </p:sp>
      <p:sp>
        <p:nvSpPr>
          <p:cNvPr id="4" name="Slide Number Placeholder 3"/>
          <p:cNvSpPr>
            <a:spLocks noGrp="1"/>
          </p:cNvSpPr>
          <p:nvPr>
            <p:ph type="sldNum" sz="quarter" idx="5"/>
          </p:nvPr>
        </p:nvSpPr>
        <p:spPr/>
        <p:txBody>
          <a:bodyPr/>
          <a:lstStyle/>
          <a:p>
            <a:fld id="{C149EAD1-114C-0448-9577-3560ABDAC1A9}" type="slidenum">
              <a:rPr lang="en-US" smtClean="0"/>
              <a:t>53</a:t>
            </a:fld>
            <a:endParaRPr lang="en-US"/>
          </a:p>
        </p:txBody>
      </p:sp>
    </p:spTree>
    <p:extLst>
      <p:ext uri="{BB962C8B-B14F-4D97-AF65-F5344CB8AC3E}">
        <p14:creationId xmlns:p14="http://schemas.microsoft.com/office/powerpoint/2010/main" val="15893482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observation is that we care about the gradient of the expectation, not just its value, so really the process which we hope to automate looks like the one in bottom box: we write an unbiased estimator program, and then we apply some sort of gradient program transformation, and we hope that the thing we get out is an unbiased gradient estimator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54</a:t>
            </a:fld>
            <a:endParaRPr lang="en-US"/>
          </a:p>
        </p:txBody>
      </p:sp>
    </p:spTree>
    <p:extLst>
      <p:ext uri="{BB962C8B-B14F-4D97-AF65-F5344CB8AC3E}">
        <p14:creationId xmlns:p14="http://schemas.microsoft.com/office/powerpoint/2010/main" val="942123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big question is the part I’ve highlighted here – what’s the language for unbiased estimator programs and what is the D transformation?</a:t>
            </a:r>
          </a:p>
        </p:txBody>
      </p:sp>
      <p:sp>
        <p:nvSpPr>
          <p:cNvPr id="4" name="Slide Number Placeholder 3"/>
          <p:cNvSpPr>
            <a:spLocks noGrp="1"/>
          </p:cNvSpPr>
          <p:nvPr>
            <p:ph type="sldNum" sz="quarter" idx="5"/>
          </p:nvPr>
        </p:nvSpPr>
        <p:spPr/>
        <p:txBody>
          <a:bodyPr/>
          <a:lstStyle/>
          <a:p>
            <a:fld id="{C149EAD1-114C-0448-9577-3560ABDAC1A9}" type="slidenum">
              <a:rPr lang="en-US" smtClean="0"/>
              <a:t>55</a:t>
            </a:fld>
            <a:endParaRPr lang="en-US"/>
          </a:p>
        </p:txBody>
      </p:sp>
    </p:spTree>
    <p:extLst>
      <p:ext uri="{BB962C8B-B14F-4D97-AF65-F5344CB8AC3E}">
        <p14:creationId xmlns:p14="http://schemas.microsoft.com/office/powerpoint/2010/main" val="709111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one way we could try define D – we could just apply ordinary AD to the unbiased estimator program.</a:t>
            </a:r>
          </a:p>
          <a:p>
            <a:endParaRPr lang="en-US" dirty="0"/>
          </a:p>
          <a:p>
            <a:r>
              <a:rPr lang="en-US" dirty="0"/>
              <a:t>Here’s an unbiased estimator program where the flip call means “sample a coin toss with probability p”</a:t>
            </a:r>
          </a:p>
          <a:p>
            <a:endParaRPr lang="en-US" dirty="0"/>
          </a:p>
          <a:p>
            <a:r>
              <a:rPr lang="en-US" dirty="0"/>
              <a:t>The true expectation is written below that program.</a:t>
            </a:r>
          </a:p>
        </p:txBody>
      </p:sp>
      <p:sp>
        <p:nvSpPr>
          <p:cNvPr id="4" name="Slide Number Placeholder 3"/>
          <p:cNvSpPr>
            <a:spLocks noGrp="1"/>
          </p:cNvSpPr>
          <p:nvPr>
            <p:ph type="sldNum" sz="quarter" idx="5"/>
          </p:nvPr>
        </p:nvSpPr>
        <p:spPr/>
        <p:txBody>
          <a:bodyPr/>
          <a:lstStyle/>
          <a:p>
            <a:fld id="{C149EAD1-114C-0448-9577-3560ABDAC1A9}" type="slidenum">
              <a:rPr lang="en-US" smtClean="0"/>
              <a:t>56</a:t>
            </a:fld>
            <a:endParaRPr lang="en-US"/>
          </a:p>
        </p:txBody>
      </p:sp>
    </p:spTree>
    <p:extLst>
      <p:ext uri="{BB962C8B-B14F-4D97-AF65-F5344CB8AC3E}">
        <p14:creationId xmlns:p14="http://schemas.microsoft.com/office/powerpoint/2010/main" val="502374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just apply AD to the program naively, it will ignore the random sampling, and it will not account for the fact that p flows into the flip choice, which ultimately affects the probability of which branch the program exits through.</a:t>
            </a:r>
          </a:p>
          <a:p>
            <a:endParaRPr lang="en-US" dirty="0"/>
          </a:p>
          <a:p>
            <a:r>
              <a:rPr lang="en-US" dirty="0"/>
              <a:t>Here, this is serious, if we consider </a:t>
            </a:r>
            <a:r>
              <a:rPr lang="en-US" dirty="0" err="1"/>
              <a:t>nabla_f</a:t>
            </a:r>
            <a:r>
              <a:rPr lang="en-US" dirty="0"/>
              <a:t>, the program derived by applying AD directly, the derivative produced by this process is wrong, compared to the exact derivative.</a:t>
            </a:r>
          </a:p>
          <a:p>
            <a:endParaRPr lang="en-US" dirty="0"/>
          </a:p>
          <a:p>
            <a:r>
              <a:rPr lang="en-US" dirty="0"/>
              <a:t>Finding the optima assuming that the exact expectation of the wrong derivative program is the correct one returns a value for p which is not an optima of the original expectation. You can compare this to the exact derivative in this case, whose p optima is completely different.</a:t>
            </a:r>
          </a:p>
          <a:p>
            <a:endParaRPr lang="en-US" dirty="0"/>
          </a:p>
          <a:p>
            <a:r>
              <a:rPr lang="en-US" dirty="0"/>
              <a:t>Naïve AD does not account for the effect of the sampling, and will return the wrong answer.</a:t>
            </a:r>
          </a:p>
        </p:txBody>
      </p:sp>
      <p:sp>
        <p:nvSpPr>
          <p:cNvPr id="4" name="Slide Number Placeholder 3"/>
          <p:cNvSpPr>
            <a:spLocks noGrp="1"/>
          </p:cNvSpPr>
          <p:nvPr>
            <p:ph type="sldNum" sz="quarter" idx="5"/>
          </p:nvPr>
        </p:nvSpPr>
        <p:spPr/>
        <p:txBody>
          <a:bodyPr/>
          <a:lstStyle/>
          <a:p>
            <a:fld id="{C149EAD1-114C-0448-9577-3560ABDAC1A9}" type="slidenum">
              <a:rPr lang="en-US" smtClean="0"/>
              <a:t>57</a:t>
            </a:fld>
            <a:endParaRPr lang="en-US"/>
          </a:p>
        </p:txBody>
      </p:sp>
    </p:spTree>
    <p:extLst>
      <p:ext uri="{BB962C8B-B14F-4D97-AF65-F5344CB8AC3E}">
        <p14:creationId xmlns:p14="http://schemas.microsoft.com/office/powerpoint/2010/main" val="2028226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the automation we want is to look at our unbiased estimator program, which here I’m calling P, and to derive some sort of D P program which has the above property – this is what it means for D P to be an unbiased estimator of the gradient of the expectation.</a:t>
            </a:r>
          </a:p>
        </p:txBody>
      </p:sp>
      <p:sp>
        <p:nvSpPr>
          <p:cNvPr id="4" name="Slide Number Placeholder 3"/>
          <p:cNvSpPr>
            <a:spLocks noGrp="1"/>
          </p:cNvSpPr>
          <p:nvPr>
            <p:ph type="sldNum" sz="quarter" idx="5"/>
          </p:nvPr>
        </p:nvSpPr>
        <p:spPr/>
        <p:txBody>
          <a:bodyPr/>
          <a:lstStyle/>
          <a:p>
            <a:fld id="{C149EAD1-114C-0448-9577-3560ABDAC1A9}" type="slidenum">
              <a:rPr lang="en-US" smtClean="0"/>
              <a:t>58</a:t>
            </a:fld>
            <a:endParaRPr lang="en-US"/>
          </a:p>
        </p:txBody>
      </p:sp>
    </p:spTree>
    <p:extLst>
      <p:ext uri="{BB962C8B-B14F-4D97-AF65-F5344CB8AC3E}">
        <p14:creationId xmlns:p14="http://schemas.microsoft.com/office/powerpoint/2010/main" val="17513282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part of our approach, we extended automation provided by a recently proposed AD algorithm called ADEV, which natively handles this setting.</a:t>
            </a:r>
          </a:p>
          <a:p>
            <a:endParaRPr lang="en-US" dirty="0"/>
          </a:p>
          <a:p>
            <a:r>
              <a:rPr lang="en-US" dirty="0"/>
              <a:t>ADEV provides a language for defining unbiased estimator programs, expected value loss functions, and an AD transformation which modularly extends forward mode AD.</a:t>
            </a:r>
          </a:p>
          <a:p>
            <a:endParaRPr lang="en-US" dirty="0"/>
          </a:p>
          <a:p>
            <a:r>
              <a:rPr lang="en-US" dirty="0"/>
              <a:t>In addition, it provides mechanisms to configure the unbiased gradient estimators which are derived by the AD transformation.</a:t>
            </a:r>
          </a:p>
        </p:txBody>
      </p:sp>
      <p:sp>
        <p:nvSpPr>
          <p:cNvPr id="4" name="Slide Number Placeholder 3"/>
          <p:cNvSpPr>
            <a:spLocks noGrp="1"/>
          </p:cNvSpPr>
          <p:nvPr>
            <p:ph type="sldNum" sz="quarter" idx="5"/>
          </p:nvPr>
        </p:nvSpPr>
        <p:spPr/>
        <p:txBody>
          <a:bodyPr/>
          <a:lstStyle/>
          <a:p>
            <a:fld id="{C149EAD1-114C-0448-9577-3560ABDAC1A9}" type="slidenum">
              <a:rPr lang="en-US" smtClean="0"/>
              <a:t>59</a:t>
            </a:fld>
            <a:endParaRPr lang="en-US"/>
          </a:p>
        </p:txBody>
      </p:sp>
    </p:spTree>
    <p:extLst>
      <p:ext uri="{BB962C8B-B14F-4D97-AF65-F5344CB8AC3E}">
        <p14:creationId xmlns:p14="http://schemas.microsoft.com/office/powerpoint/2010/main" val="4237049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6</a:t>
            </a:fld>
            <a:endParaRPr lang="en-US"/>
          </a:p>
        </p:txBody>
      </p:sp>
    </p:spTree>
    <p:extLst>
      <p:ext uri="{BB962C8B-B14F-4D97-AF65-F5344CB8AC3E}">
        <p14:creationId xmlns:p14="http://schemas.microsoft.com/office/powerpoint/2010/main" val="3346826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our work, we also extended ADEV to support a reverse mode, which allows this automation to be </a:t>
            </a:r>
            <a:r>
              <a:rPr lang="en-US" dirty="0" err="1"/>
              <a:t>scalably</a:t>
            </a:r>
            <a:r>
              <a:rPr lang="en-US" dirty="0"/>
              <a:t> used in settings where the expected value loss functions use large parametrized functions like neural networks.</a:t>
            </a:r>
          </a:p>
        </p:txBody>
      </p:sp>
      <p:sp>
        <p:nvSpPr>
          <p:cNvPr id="4" name="Slide Number Placeholder 3"/>
          <p:cNvSpPr>
            <a:spLocks noGrp="1"/>
          </p:cNvSpPr>
          <p:nvPr>
            <p:ph type="sldNum" sz="quarter" idx="5"/>
          </p:nvPr>
        </p:nvSpPr>
        <p:spPr/>
        <p:txBody>
          <a:bodyPr/>
          <a:lstStyle/>
          <a:p>
            <a:fld id="{C149EAD1-114C-0448-9577-3560ABDAC1A9}" type="slidenum">
              <a:rPr lang="en-US" smtClean="0"/>
              <a:t>60</a:t>
            </a:fld>
            <a:endParaRPr lang="en-US"/>
          </a:p>
        </p:txBody>
      </p:sp>
    </p:spTree>
    <p:extLst>
      <p:ext uri="{BB962C8B-B14F-4D97-AF65-F5344CB8AC3E}">
        <p14:creationId xmlns:p14="http://schemas.microsoft.com/office/powerpoint/2010/main" val="4144809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here’s an example program.</a:t>
            </a:r>
          </a:p>
          <a:p>
            <a:endParaRPr lang="en-US" dirty="0"/>
          </a:p>
          <a:p>
            <a:r>
              <a:rPr lang="en-US" dirty="0"/>
              <a:t>Note that, while this program just defines a sampler – we are thinking about the expected value of the denotation of this program, which is the argument of the differentiation operator on the left hand side of the equation. The denotation is the thing with the brackets.</a:t>
            </a:r>
          </a:p>
          <a:p>
            <a:endParaRPr lang="en-US" dirty="0"/>
          </a:p>
          <a:p>
            <a:r>
              <a:rPr lang="en-US" dirty="0"/>
              <a:t>But it’s a program – it’s a structured object, and we want to come up with some sequence of steps to produce a Q. How do we proceed?</a:t>
            </a:r>
          </a:p>
        </p:txBody>
      </p:sp>
      <p:sp>
        <p:nvSpPr>
          <p:cNvPr id="4" name="Slide Number Placeholder 3"/>
          <p:cNvSpPr>
            <a:spLocks noGrp="1"/>
          </p:cNvSpPr>
          <p:nvPr>
            <p:ph type="sldNum" sz="quarter" idx="5"/>
          </p:nvPr>
        </p:nvSpPr>
        <p:spPr/>
        <p:txBody>
          <a:bodyPr/>
          <a:lstStyle/>
          <a:p>
            <a:fld id="{452425B5-F861-EC44-B4F4-99A7EBE61161}" type="slidenum">
              <a:rPr lang="en-US" smtClean="0"/>
              <a:t>61</a:t>
            </a:fld>
            <a:endParaRPr lang="en-US"/>
          </a:p>
        </p:txBody>
      </p:sp>
    </p:spTree>
    <p:extLst>
      <p:ext uri="{BB962C8B-B14F-4D97-AF65-F5344CB8AC3E}">
        <p14:creationId xmlns:p14="http://schemas.microsoft.com/office/powerpoint/2010/main" val="3090054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that an expert would use would be to cut the program into pieces.</a:t>
            </a:r>
          </a:p>
          <a:p>
            <a:endParaRPr lang="en-US" dirty="0"/>
          </a:p>
          <a:p>
            <a:r>
              <a:rPr lang="en-US" dirty="0"/>
              <a:t>The key observation behind this strategy is to utilize a decomposition in terms of conditional expectation.</a:t>
            </a:r>
          </a:p>
          <a:p>
            <a:endParaRPr lang="en-US" dirty="0"/>
          </a:p>
          <a:p>
            <a:r>
              <a:rPr lang="en-US" dirty="0"/>
              <a:t>Meaning, we first think about the expectation of C1 over b1 and choose a gradient estimation strategy for that.</a:t>
            </a:r>
          </a:p>
          <a:p>
            <a:endParaRPr lang="en-US" dirty="0"/>
          </a:p>
          <a:p>
            <a:r>
              <a:rPr lang="en-US" dirty="0"/>
              <a:t>Now, there’s a variety of these estimation strategies, even for discrete random choices.</a:t>
            </a:r>
          </a:p>
          <a:p>
            <a:endParaRPr lang="en-US" dirty="0"/>
          </a:p>
          <a:p>
            <a:r>
              <a:rPr lang="en-US" dirty="0"/>
              <a:t> We could choose to use the score function REINFORCE estimator, or the measure valued derivative estimator. We could even choose to enumerate exactly. </a:t>
            </a:r>
          </a:p>
          <a:p>
            <a:endParaRPr lang="en-US" dirty="0"/>
          </a:p>
          <a:p>
            <a:r>
              <a:rPr lang="en-US" dirty="0"/>
              <a:t>Many of these strategies may be familiar to those of you who have worked in reinforcement learning or in variational inference – these are the tricks you employ to construct unbiased gradient estimators.</a:t>
            </a:r>
          </a:p>
        </p:txBody>
      </p:sp>
      <p:sp>
        <p:nvSpPr>
          <p:cNvPr id="4" name="Slide Number Placeholder 3"/>
          <p:cNvSpPr>
            <a:spLocks noGrp="1"/>
          </p:cNvSpPr>
          <p:nvPr>
            <p:ph type="sldNum" sz="quarter" idx="5"/>
          </p:nvPr>
        </p:nvSpPr>
        <p:spPr/>
        <p:txBody>
          <a:bodyPr/>
          <a:lstStyle/>
          <a:p>
            <a:fld id="{452425B5-F861-EC44-B4F4-99A7EBE61161}" type="slidenum">
              <a:rPr lang="en-US" smtClean="0"/>
              <a:t>62</a:t>
            </a:fld>
            <a:endParaRPr lang="en-US"/>
          </a:p>
        </p:txBody>
      </p:sp>
    </p:spTree>
    <p:extLst>
      <p:ext uri="{BB962C8B-B14F-4D97-AF65-F5344CB8AC3E}">
        <p14:creationId xmlns:p14="http://schemas.microsoft.com/office/powerpoint/2010/main" val="2999295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say we choose the REINFORCE estimator, which I’m showing on the bottom right.</a:t>
            </a:r>
          </a:p>
        </p:txBody>
      </p:sp>
      <p:sp>
        <p:nvSpPr>
          <p:cNvPr id="4" name="Slide Number Placeholder 3"/>
          <p:cNvSpPr>
            <a:spLocks noGrp="1"/>
          </p:cNvSpPr>
          <p:nvPr>
            <p:ph type="sldNum" sz="quarter" idx="5"/>
          </p:nvPr>
        </p:nvSpPr>
        <p:spPr/>
        <p:txBody>
          <a:bodyPr/>
          <a:lstStyle/>
          <a:p>
            <a:fld id="{452425B5-F861-EC44-B4F4-99A7EBE61161}" type="slidenum">
              <a:rPr lang="en-US" smtClean="0"/>
              <a:t>63</a:t>
            </a:fld>
            <a:endParaRPr lang="en-US"/>
          </a:p>
        </p:txBody>
      </p:sp>
    </p:spTree>
    <p:extLst>
      <p:ext uri="{BB962C8B-B14F-4D97-AF65-F5344CB8AC3E}">
        <p14:creationId xmlns:p14="http://schemas.microsoft.com/office/powerpoint/2010/main" val="6434612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is to write this strategy into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But note that, during the application of this strategy, we recursively apply </a:t>
            </a:r>
            <a:r>
              <a:rPr lang="en-US" dirty="0" err="1"/>
              <a:t>nabla</a:t>
            </a:r>
            <a:r>
              <a:rPr lang="en-US" dirty="0"/>
              <a:t>! Here, to C1 and to the log probability function of the measure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 with respect to the log probability is not an issue here, we can handle that with deterministic automation.</a:t>
            </a:r>
          </a:p>
          <a:p>
            <a:endParaRPr lang="en-US" dirty="0"/>
          </a:p>
        </p:txBody>
      </p:sp>
      <p:sp>
        <p:nvSpPr>
          <p:cNvPr id="4" name="Slide Number Placeholder 3"/>
          <p:cNvSpPr>
            <a:spLocks noGrp="1"/>
          </p:cNvSpPr>
          <p:nvPr>
            <p:ph type="sldNum" sz="quarter" idx="5"/>
          </p:nvPr>
        </p:nvSpPr>
        <p:spPr/>
        <p:txBody>
          <a:bodyPr/>
          <a:lstStyle/>
          <a:p>
            <a:fld id="{452425B5-F861-EC44-B4F4-99A7EBE61161}" type="slidenum">
              <a:rPr lang="en-US" smtClean="0"/>
              <a:t>64</a:t>
            </a:fld>
            <a:endParaRPr lang="en-US"/>
          </a:p>
        </p:txBody>
      </p:sp>
    </p:spTree>
    <p:extLst>
      <p:ext uri="{BB962C8B-B14F-4D97-AF65-F5344CB8AC3E}">
        <p14:creationId xmlns:p14="http://schemas.microsoft.com/office/powerpoint/2010/main" val="22316110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C1 involves sampling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this implies that we must also choose a strategy to handle the </a:t>
            </a:r>
            <a:r>
              <a:rPr lang="en-US" dirty="0" err="1"/>
              <a:t>nabla</a:t>
            </a:r>
            <a:r>
              <a:rPr lang="en-US" dirty="0"/>
              <a:t> C1 terms inside the REINFORCE strategy for 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of course, we could also use REINFORCE for this term.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nice thing to notice at this stage is that C2 is a deterministic – meaning it doesn’t involve sampling, so when we apply </a:t>
            </a:r>
            <a:r>
              <a:rPr lang="en-US" dirty="0" err="1"/>
              <a:t>nabla</a:t>
            </a:r>
            <a:r>
              <a:rPr lang="en-US" dirty="0"/>
              <a:t>, we can rely on automation for derivatives of deterministic functions.</a:t>
            </a:r>
          </a:p>
        </p:txBody>
      </p:sp>
      <p:sp>
        <p:nvSpPr>
          <p:cNvPr id="4" name="Slide Number Placeholder 3"/>
          <p:cNvSpPr>
            <a:spLocks noGrp="1"/>
          </p:cNvSpPr>
          <p:nvPr>
            <p:ph type="sldNum" sz="quarter" idx="5"/>
          </p:nvPr>
        </p:nvSpPr>
        <p:spPr/>
        <p:txBody>
          <a:bodyPr/>
          <a:lstStyle/>
          <a:p>
            <a:fld id="{452425B5-F861-EC44-B4F4-99A7EBE61161}" type="slidenum">
              <a:rPr lang="en-US" smtClean="0"/>
              <a:t>65</a:t>
            </a:fld>
            <a:endParaRPr lang="en-US"/>
          </a:p>
        </p:txBody>
      </p:sp>
    </p:spTree>
    <p:extLst>
      <p:ext uri="{BB962C8B-B14F-4D97-AF65-F5344CB8AC3E}">
        <p14:creationId xmlns:p14="http://schemas.microsoft.com/office/powerpoint/2010/main" val="258051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show that all laid out, here’s the Q program which computes the gradient estimator for our original program with the two REINFORCE strategies applied, I’ve added the score function correction terms to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obvious that this won’t be easy to do manually for more complicated programs. I’ve checked this over a few times, and I’m relatively confident that I haven’t made a mistake…but it’s easy to make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 want to change the estimation strategies I used, I have to repeat the process all over again.</a:t>
            </a:r>
          </a:p>
        </p:txBody>
      </p:sp>
      <p:sp>
        <p:nvSpPr>
          <p:cNvPr id="4" name="Slide Number Placeholder 3"/>
          <p:cNvSpPr>
            <a:spLocks noGrp="1"/>
          </p:cNvSpPr>
          <p:nvPr>
            <p:ph type="sldNum" sz="quarter" idx="5"/>
          </p:nvPr>
        </p:nvSpPr>
        <p:spPr/>
        <p:txBody>
          <a:bodyPr/>
          <a:lstStyle/>
          <a:p>
            <a:fld id="{452425B5-F861-EC44-B4F4-99A7EBE61161}" type="slidenum">
              <a:rPr lang="en-US" smtClean="0"/>
              <a:t>66</a:t>
            </a:fld>
            <a:endParaRPr lang="en-US"/>
          </a:p>
        </p:txBody>
      </p:sp>
    </p:spTree>
    <p:extLst>
      <p:ext uri="{BB962C8B-B14F-4D97-AF65-F5344CB8AC3E}">
        <p14:creationId xmlns:p14="http://schemas.microsoft.com/office/powerpoint/2010/main" val="8344415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here’s an example program.</a:t>
            </a:r>
          </a:p>
          <a:p>
            <a:endParaRPr lang="en-US" dirty="0"/>
          </a:p>
          <a:p>
            <a:r>
              <a:rPr lang="en-US" dirty="0"/>
              <a:t>Note that, while this program just defines a sampler – we are thinking about the expected value of the denotation of this program, which is the argument of the differentiation operator on the left hand side of the equation. The denotation is the thing with the brackets.</a:t>
            </a:r>
          </a:p>
          <a:p>
            <a:endParaRPr lang="en-US" dirty="0"/>
          </a:p>
          <a:p>
            <a:r>
              <a:rPr lang="en-US" dirty="0"/>
              <a:t>But it’s a program – it’s a structured object, and we want to come up with some sequence of steps to produce a Q. How do we proceed?</a:t>
            </a:r>
          </a:p>
        </p:txBody>
      </p:sp>
      <p:sp>
        <p:nvSpPr>
          <p:cNvPr id="4" name="Slide Number Placeholder 3"/>
          <p:cNvSpPr>
            <a:spLocks noGrp="1"/>
          </p:cNvSpPr>
          <p:nvPr>
            <p:ph type="sldNum" sz="quarter" idx="5"/>
          </p:nvPr>
        </p:nvSpPr>
        <p:spPr/>
        <p:txBody>
          <a:bodyPr/>
          <a:lstStyle/>
          <a:p>
            <a:fld id="{452425B5-F861-EC44-B4F4-99A7EBE61161}" type="slidenum">
              <a:rPr lang="en-US" smtClean="0"/>
              <a:t>67</a:t>
            </a:fld>
            <a:endParaRPr lang="en-US"/>
          </a:p>
        </p:txBody>
      </p:sp>
    </p:spTree>
    <p:extLst>
      <p:ext uri="{BB962C8B-B14F-4D97-AF65-F5344CB8AC3E}">
        <p14:creationId xmlns:p14="http://schemas.microsoft.com/office/powerpoint/2010/main" val="527654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strategy that an expert would use would be to cut the program into pieces.</a:t>
            </a:r>
          </a:p>
          <a:p>
            <a:endParaRPr lang="en-US" dirty="0"/>
          </a:p>
          <a:p>
            <a:r>
              <a:rPr lang="en-US" dirty="0"/>
              <a:t>The key observation behind this strategy is to utilize a decomposition in terms of conditional expectation.</a:t>
            </a:r>
          </a:p>
          <a:p>
            <a:endParaRPr lang="en-US" dirty="0"/>
          </a:p>
          <a:p>
            <a:r>
              <a:rPr lang="en-US" dirty="0"/>
              <a:t>Meaning, we first think about the expectation of C1 over b1 and choose a gradient estimation strategy for that.</a:t>
            </a:r>
          </a:p>
          <a:p>
            <a:endParaRPr lang="en-US" dirty="0"/>
          </a:p>
          <a:p>
            <a:r>
              <a:rPr lang="en-US" dirty="0"/>
              <a:t>Now, there’s a variety of these estimation strategies, even for discrete random choices.</a:t>
            </a:r>
          </a:p>
          <a:p>
            <a:endParaRPr lang="en-US" dirty="0"/>
          </a:p>
          <a:p>
            <a:r>
              <a:rPr lang="en-US" dirty="0"/>
              <a:t> We could choose to use the score function REINFORCE estimator, or the measure valued derivative estimator. We could even choose to enumerate exactly. </a:t>
            </a:r>
          </a:p>
          <a:p>
            <a:endParaRPr lang="en-US" dirty="0"/>
          </a:p>
          <a:p>
            <a:r>
              <a:rPr lang="en-US" dirty="0"/>
              <a:t>Many of these strategies may be familiar to those of you who have worked in reinforcement learning or in variational inference – these are the tricks you employ to construct unbiased gradient estimators.</a:t>
            </a:r>
          </a:p>
        </p:txBody>
      </p:sp>
      <p:sp>
        <p:nvSpPr>
          <p:cNvPr id="4" name="Slide Number Placeholder 3"/>
          <p:cNvSpPr>
            <a:spLocks noGrp="1"/>
          </p:cNvSpPr>
          <p:nvPr>
            <p:ph type="sldNum" sz="quarter" idx="5"/>
          </p:nvPr>
        </p:nvSpPr>
        <p:spPr/>
        <p:txBody>
          <a:bodyPr/>
          <a:lstStyle/>
          <a:p>
            <a:fld id="{452425B5-F861-EC44-B4F4-99A7EBE61161}" type="slidenum">
              <a:rPr lang="en-US" smtClean="0"/>
              <a:t>68</a:t>
            </a:fld>
            <a:endParaRPr lang="en-US"/>
          </a:p>
        </p:txBody>
      </p:sp>
    </p:spTree>
    <p:extLst>
      <p:ext uri="{BB962C8B-B14F-4D97-AF65-F5344CB8AC3E}">
        <p14:creationId xmlns:p14="http://schemas.microsoft.com/office/powerpoint/2010/main" val="2473821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say we choose the REINFORCE estimator, which I’m showing on the bottom right.</a:t>
            </a:r>
          </a:p>
        </p:txBody>
      </p:sp>
      <p:sp>
        <p:nvSpPr>
          <p:cNvPr id="4" name="Slide Number Placeholder 3"/>
          <p:cNvSpPr>
            <a:spLocks noGrp="1"/>
          </p:cNvSpPr>
          <p:nvPr>
            <p:ph type="sldNum" sz="quarter" idx="5"/>
          </p:nvPr>
        </p:nvSpPr>
        <p:spPr/>
        <p:txBody>
          <a:bodyPr/>
          <a:lstStyle/>
          <a:p>
            <a:fld id="{452425B5-F861-EC44-B4F4-99A7EBE61161}" type="slidenum">
              <a:rPr lang="en-US" smtClean="0"/>
              <a:t>69</a:t>
            </a:fld>
            <a:endParaRPr lang="en-US"/>
          </a:p>
        </p:txBody>
      </p:sp>
    </p:spTree>
    <p:extLst>
      <p:ext uri="{BB962C8B-B14F-4D97-AF65-F5344CB8AC3E}">
        <p14:creationId xmlns:p14="http://schemas.microsoft.com/office/powerpoint/2010/main" val="95034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example, one might specify an inference problem like the one in the top pane – we author a distribution which defines a sort of noisy cone.</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7</a:t>
            </a:fld>
            <a:endParaRPr lang="en-US"/>
          </a:p>
        </p:txBody>
      </p:sp>
    </p:spTree>
    <p:extLst>
      <p:ext uri="{BB962C8B-B14F-4D97-AF65-F5344CB8AC3E}">
        <p14:creationId xmlns:p14="http://schemas.microsoft.com/office/powerpoint/2010/main" val="3009740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step is to write this strategy into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But note that, during the application of this strategy, we recursively apply </a:t>
            </a:r>
            <a:r>
              <a:rPr lang="en-US" dirty="0" err="1"/>
              <a:t>nabla</a:t>
            </a:r>
            <a:r>
              <a:rPr lang="en-US" dirty="0"/>
              <a:t>! Here, to C1 and to the log probability function of the measure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gradient with respect to the log probability is not an issue here, we can handle that with deterministic automation.</a:t>
            </a:r>
          </a:p>
          <a:p>
            <a:endParaRPr lang="en-US" dirty="0"/>
          </a:p>
        </p:txBody>
      </p:sp>
      <p:sp>
        <p:nvSpPr>
          <p:cNvPr id="4" name="Slide Number Placeholder 3"/>
          <p:cNvSpPr>
            <a:spLocks noGrp="1"/>
          </p:cNvSpPr>
          <p:nvPr>
            <p:ph type="sldNum" sz="quarter" idx="5"/>
          </p:nvPr>
        </p:nvSpPr>
        <p:spPr/>
        <p:txBody>
          <a:bodyPr/>
          <a:lstStyle/>
          <a:p>
            <a:fld id="{452425B5-F861-EC44-B4F4-99A7EBE61161}" type="slidenum">
              <a:rPr lang="en-US" smtClean="0"/>
              <a:t>70</a:t>
            </a:fld>
            <a:endParaRPr lang="en-US"/>
          </a:p>
        </p:txBody>
      </p:sp>
    </p:spTree>
    <p:extLst>
      <p:ext uri="{BB962C8B-B14F-4D97-AF65-F5344CB8AC3E}">
        <p14:creationId xmlns:p14="http://schemas.microsoft.com/office/powerpoint/2010/main" val="1743511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note that C1 involves sampling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this implies that we must also choose a strategy to handle the </a:t>
            </a:r>
            <a:r>
              <a:rPr lang="en-US" dirty="0" err="1"/>
              <a:t>nabla</a:t>
            </a:r>
            <a:r>
              <a:rPr lang="en-US" dirty="0"/>
              <a:t> C1 terms inside the REINFORCE strategy for b1.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of course, we could also use REINFORCE for this term.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nice thing to notice at this stage is that C2 is a deterministic – meaning it doesn’t involve sampling, so when we apply </a:t>
            </a:r>
            <a:r>
              <a:rPr lang="en-US" dirty="0" err="1"/>
              <a:t>nabla</a:t>
            </a:r>
            <a:r>
              <a:rPr lang="en-US" dirty="0"/>
              <a:t>, we can rely on automation for derivatives of deterministic functions.</a:t>
            </a:r>
          </a:p>
        </p:txBody>
      </p:sp>
      <p:sp>
        <p:nvSpPr>
          <p:cNvPr id="4" name="Slide Number Placeholder 3"/>
          <p:cNvSpPr>
            <a:spLocks noGrp="1"/>
          </p:cNvSpPr>
          <p:nvPr>
            <p:ph type="sldNum" sz="quarter" idx="5"/>
          </p:nvPr>
        </p:nvSpPr>
        <p:spPr/>
        <p:txBody>
          <a:bodyPr/>
          <a:lstStyle/>
          <a:p>
            <a:fld id="{452425B5-F861-EC44-B4F4-99A7EBE61161}" type="slidenum">
              <a:rPr lang="en-US" smtClean="0"/>
              <a:t>71</a:t>
            </a:fld>
            <a:endParaRPr lang="en-US"/>
          </a:p>
        </p:txBody>
      </p:sp>
    </p:spTree>
    <p:extLst>
      <p:ext uri="{BB962C8B-B14F-4D97-AF65-F5344CB8AC3E}">
        <p14:creationId xmlns:p14="http://schemas.microsoft.com/office/powerpoint/2010/main" val="3468568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to show that all laid out, here’s the Q program which computes the gradient estimator for our original program with the two REINFORCE strategies applied, I’ve added the score function correction terms to each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should be obvious that this won’t be easy to do manually for more complicated programs. I’ve checked this over a few times, and I’m relatively confident that I haven’t made a mistake…but it’s easy to make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I want to change the estimation strategies I used, I have to repeat the process all over again.</a:t>
            </a:r>
          </a:p>
        </p:txBody>
      </p:sp>
      <p:sp>
        <p:nvSpPr>
          <p:cNvPr id="4" name="Slide Number Placeholder 3"/>
          <p:cNvSpPr>
            <a:spLocks noGrp="1"/>
          </p:cNvSpPr>
          <p:nvPr>
            <p:ph type="sldNum" sz="quarter" idx="5"/>
          </p:nvPr>
        </p:nvSpPr>
        <p:spPr/>
        <p:txBody>
          <a:bodyPr/>
          <a:lstStyle/>
          <a:p>
            <a:fld id="{452425B5-F861-EC44-B4F4-99A7EBE61161}" type="slidenum">
              <a:rPr lang="en-US" smtClean="0"/>
              <a:t>72</a:t>
            </a:fld>
            <a:endParaRPr lang="en-US"/>
          </a:p>
        </p:txBody>
      </p:sp>
    </p:spTree>
    <p:extLst>
      <p:ext uri="{BB962C8B-B14F-4D97-AF65-F5344CB8AC3E}">
        <p14:creationId xmlns:p14="http://schemas.microsoft.com/office/powerpoint/2010/main" val="32810697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 example I showed here is not just for pedagogy -- this program pattern that I showed with the flips does occur in practice, in real machine learning models like the one I’m showing on this slide – a deep generative model of multi-object images called Attend, Infer, Repeat, and we’ll return to this example in a moment with our full approach.</a:t>
            </a:r>
          </a:p>
        </p:txBody>
      </p:sp>
      <p:sp>
        <p:nvSpPr>
          <p:cNvPr id="4" name="Slide Number Placeholder 3"/>
          <p:cNvSpPr>
            <a:spLocks noGrp="1"/>
          </p:cNvSpPr>
          <p:nvPr>
            <p:ph type="sldNum" sz="quarter" idx="5"/>
          </p:nvPr>
        </p:nvSpPr>
        <p:spPr/>
        <p:txBody>
          <a:bodyPr/>
          <a:lstStyle/>
          <a:p>
            <a:fld id="{452425B5-F861-EC44-B4F4-99A7EBE61161}" type="slidenum">
              <a:rPr lang="en-US" smtClean="0"/>
              <a:t>73</a:t>
            </a:fld>
            <a:endParaRPr lang="en-US"/>
          </a:p>
        </p:txBody>
      </p:sp>
    </p:spTree>
    <p:extLst>
      <p:ext uri="{BB962C8B-B14F-4D97-AF65-F5344CB8AC3E}">
        <p14:creationId xmlns:p14="http://schemas.microsoft.com/office/powerpoint/2010/main" val="467066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just to note, there is automation for the process we just walked through of deriving an unbiased gradient estimator program – the Q on the previous slides.</a:t>
            </a:r>
          </a:p>
          <a:p>
            <a:endParaRPr lang="en-US" dirty="0"/>
          </a:p>
          <a:p>
            <a:r>
              <a:rPr lang="en-US" dirty="0"/>
              <a:t>In particular, a new algorithm called ADEV provides automation which implements a transformation which is similar to the process we walked through.</a:t>
            </a:r>
          </a:p>
          <a:p>
            <a:endParaRPr lang="en-US" dirty="0"/>
          </a:p>
          <a:p>
            <a:r>
              <a:rPr lang="en-US" dirty="0"/>
              <a:t>ADEV presents a differentiation transformation which automates the construction of unbiased gradient estimators for programs via an extension to forward mode AD, allowing us to derive Q programs for gradient estimators.</a:t>
            </a:r>
          </a:p>
          <a:p>
            <a:endParaRPr lang="en-US" dirty="0"/>
          </a:p>
          <a:p>
            <a:r>
              <a:rPr lang="en-US" dirty="0"/>
              <a:t>It also includes language automation and sampling primitives that hold gradient strategies (like REINFORCE, or </a:t>
            </a:r>
            <a:r>
              <a:rPr lang="en-US" dirty="0" err="1"/>
              <a:t>reparametrization</a:t>
            </a:r>
            <a:r>
              <a:rPr lang="en-US" dirty="0"/>
              <a:t>, or enumeration), so changing strategies to derive new estimators is a small change to code.</a:t>
            </a:r>
          </a:p>
        </p:txBody>
      </p:sp>
      <p:sp>
        <p:nvSpPr>
          <p:cNvPr id="4" name="Slide Number Placeholder 3"/>
          <p:cNvSpPr>
            <a:spLocks noGrp="1"/>
          </p:cNvSpPr>
          <p:nvPr>
            <p:ph type="sldNum" sz="quarter" idx="5"/>
          </p:nvPr>
        </p:nvSpPr>
        <p:spPr/>
        <p:txBody>
          <a:bodyPr/>
          <a:lstStyle/>
          <a:p>
            <a:fld id="{452425B5-F861-EC44-B4F4-99A7EBE61161}" type="slidenum">
              <a:rPr lang="en-US" smtClean="0"/>
              <a:t>74</a:t>
            </a:fld>
            <a:endParaRPr lang="en-US"/>
          </a:p>
        </p:txBody>
      </p:sp>
    </p:spTree>
    <p:extLst>
      <p:ext uri="{BB962C8B-B14F-4D97-AF65-F5344CB8AC3E}">
        <p14:creationId xmlns:p14="http://schemas.microsoft.com/office/powerpoint/2010/main" val="41802636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save time here, I’m going to skip over a slower walkthrough of how we would arrive at one solution, which is ADEV – a new type of AD algorithm which modularly extends forward mode AD to handle this setting, presenting by Lew and </a:t>
            </a:r>
            <a:r>
              <a:rPr lang="en-US" dirty="0" err="1"/>
              <a:t>Huot</a:t>
            </a:r>
            <a:r>
              <a:rPr lang="en-US" dirty="0"/>
              <a:t> at POPL 2023. I can share this walkthrough separately, for those interested.</a:t>
            </a:r>
          </a:p>
          <a:p>
            <a:endParaRPr lang="en-US" dirty="0"/>
          </a:p>
          <a:p>
            <a:r>
              <a:rPr lang="en-US" dirty="0"/>
              <a:t>But for now, I’ll say that ADEV answers the question we asked about our objective earlier – if we encode our objective as a program in ADEV’s language, we can use ADEV’s derivative transformation to automate the derivation of unbiased gradient estimator programs. </a:t>
            </a:r>
          </a:p>
          <a:p>
            <a:endParaRPr lang="en-US" dirty="0"/>
          </a:p>
          <a:p>
            <a:r>
              <a:rPr lang="en-US" dirty="0"/>
              <a:t>These programs are the P’ programs I alluded to previously.</a:t>
            </a:r>
          </a:p>
        </p:txBody>
      </p:sp>
      <p:sp>
        <p:nvSpPr>
          <p:cNvPr id="4" name="Slide Number Placeholder 3"/>
          <p:cNvSpPr>
            <a:spLocks noGrp="1"/>
          </p:cNvSpPr>
          <p:nvPr>
            <p:ph type="sldNum" sz="quarter" idx="5"/>
          </p:nvPr>
        </p:nvSpPr>
        <p:spPr/>
        <p:txBody>
          <a:bodyPr/>
          <a:lstStyle/>
          <a:p>
            <a:fld id="{C149EAD1-114C-0448-9577-3560ABDAC1A9}" type="slidenum">
              <a:rPr lang="en-US" smtClean="0"/>
              <a:t>75</a:t>
            </a:fld>
            <a:endParaRPr lang="en-US"/>
          </a:p>
        </p:txBody>
      </p:sp>
    </p:spTree>
    <p:extLst>
      <p:ext uri="{BB962C8B-B14F-4D97-AF65-F5344CB8AC3E}">
        <p14:creationId xmlns:p14="http://schemas.microsoft.com/office/powerpoint/2010/main" val="26493168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ADEV is </a:t>
            </a:r>
            <a:r>
              <a:rPr lang="en-US" dirty="0"/>
              <a:t>presented as a modular extension to forward mode AD.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proposed automating a reverse mode implementation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VI, which is based on using ADEV to derive unbiased gradient estimator programs -- to problems involving large numbers of parameters, like settings where we’re interested in combining probabilistic programs with neural networks.</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76</a:t>
            </a:fld>
            <a:endParaRPr lang="en-US"/>
          </a:p>
        </p:txBody>
      </p:sp>
    </p:spTree>
    <p:extLst>
      <p:ext uri="{BB962C8B-B14F-4D97-AF65-F5344CB8AC3E}">
        <p14:creationId xmlns:p14="http://schemas.microsoft.com/office/powerpoint/2010/main" val="9086087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purposes of this discussion, the meaningful difference between these two modes of AD is that, for forward mode to compute an estimate of the gradient vector for a program with two parameters p1 and p2, we’d need to invoke the derivative estimator program twice.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well-known scaling law for forward mode: for scalar functions, the number of invocations required to compute full gradient vectors goes like N, where N is the number of input dimensions, and the same computational scaling applies to forward mode ADEV’s unbiased gradient estimator programs.</a:t>
            </a:r>
          </a:p>
        </p:txBody>
      </p:sp>
      <p:sp>
        <p:nvSpPr>
          <p:cNvPr id="4" name="Slide Number Placeholder 3"/>
          <p:cNvSpPr>
            <a:spLocks noGrp="1"/>
          </p:cNvSpPr>
          <p:nvPr>
            <p:ph type="sldNum" sz="quarter" idx="5"/>
          </p:nvPr>
        </p:nvSpPr>
        <p:spPr/>
        <p:txBody>
          <a:bodyPr/>
          <a:lstStyle/>
          <a:p>
            <a:fld id="{452425B5-F861-EC44-B4F4-99A7EBE61161}" type="slidenum">
              <a:rPr lang="en-US" smtClean="0"/>
              <a:t>77</a:t>
            </a:fld>
            <a:endParaRPr lang="en-US"/>
          </a:p>
        </p:txBody>
      </p:sp>
    </p:spTree>
    <p:extLst>
      <p:ext uri="{BB962C8B-B14F-4D97-AF65-F5344CB8AC3E}">
        <p14:creationId xmlns:p14="http://schemas.microsoft.com/office/powerpoint/2010/main" val="20291441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our work, we proposed automating a reverse mode implementation by using program transformations from a paper called You Only Linearize Once (or YOLO).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reverse mode allows our approach to VI, which is based on using ADEV to derive unbiased gradient estimator programs -- to problems involving large numbers of parameters, like settings where we’re interested in combining probabilistic programs with neural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insight is that YOLO’s technique, which is designed to take deterministic forward mode computations to reverse mode ones, can be extended to the setting of ADEV.  Now, I’ll say, we implemented this idea for our paper, and it’s seemingly working for all the programs we learned,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we haven’t yet formalized the intuition behind this proposal. The intuition is that the randomness used by ADEV to construct unbiased forward mode estimator programs doesn’t interact in a complicated way with YOLO’s transformations.</a:t>
            </a:r>
          </a:p>
        </p:txBody>
      </p:sp>
      <p:sp>
        <p:nvSpPr>
          <p:cNvPr id="4" name="Slide Number Placeholder 3"/>
          <p:cNvSpPr>
            <a:spLocks noGrp="1"/>
          </p:cNvSpPr>
          <p:nvPr>
            <p:ph type="sldNum" sz="quarter" idx="5"/>
          </p:nvPr>
        </p:nvSpPr>
        <p:spPr/>
        <p:txBody>
          <a:bodyPr/>
          <a:lstStyle/>
          <a:p>
            <a:fld id="{452425B5-F861-EC44-B4F4-99A7EBE61161}" type="slidenum">
              <a:rPr lang="en-US" smtClean="0"/>
              <a:t>78</a:t>
            </a:fld>
            <a:endParaRPr lang="en-US"/>
          </a:p>
        </p:txBody>
      </p:sp>
    </p:spTree>
    <p:extLst>
      <p:ext uri="{BB962C8B-B14F-4D97-AF65-F5344CB8AC3E}">
        <p14:creationId xmlns:p14="http://schemas.microsoft.com/office/powerpoint/2010/main" val="3005706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combination of YOLO’s reverse mode transformations with ADEV’s forward mode transformations takes our original program directly to a reverse mode estimator that I wrote before.</a:t>
            </a:r>
          </a:p>
        </p:txBody>
      </p:sp>
      <p:sp>
        <p:nvSpPr>
          <p:cNvPr id="4" name="Slide Number Placeholder 3"/>
          <p:cNvSpPr>
            <a:spLocks noGrp="1"/>
          </p:cNvSpPr>
          <p:nvPr>
            <p:ph type="sldNum" sz="quarter" idx="5"/>
          </p:nvPr>
        </p:nvSpPr>
        <p:spPr/>
        <p:txBody>
          <a:bodyPr/>
          <a:lstStyle/>
          <a:p>
            <a:fld id="{452425B5-F861-EC44-B4F4-99A7EBE61161}" type="slidenum">
              <a:rPr lang="en-US" smtClean="0"/>
              <a:t>79</a:t>
            </a:fld>
            <a:endParaRPr lang="en-US"/>
          </a:p>
        </p:txBody>
      </p:sp>
    </p:spTree>
    <p:extLst>
      <p:ext uri="{BB962C8B-B14F-4D97-AF65-F5344CB8AC3E}">
        <p14:creationId xmlns:p14="http://schemas.microsoft.com/office/powerpoint/2010/main" val="1700059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then condition on z = 5.0, which cuts a plane through the cone using an observe statement. For this problem, we expect the normalized posterior to look something like a ring, with radius approximately square root of 5.</a:t>
            </a:r>
          </a:p>
          <a:p>
            <a:endParaRPr lang="en-US" dirty="0"/>
          </a:p>
          <a:p>
            <a:r>
              <a:rPr lang="en-US" dirty="0"/>
              <a:t>A Monte Carlo method like importance sampling supports the construction of an accurate posterior when using a significant number of samples, even when the prior over the x and y random variables is used as the proposal for the importance sampling program.</a:t>
            </a:r>
          </a:p>
          <a:p>
            <a:endParaRPr lang="en-US" dirty="0"/>
          </a:p>
        </p:txBody>
      </p:sp>
      <p:sp>
        <p:nvSpPr>
          <p:cNvPr id="4" name="Slide Number Placeholder 3"/>
          <p:cNvSpPr>
            <a:spLocks noGrp="1"/>
          </p:cNvSpPr>
          <p:nvPr>
            <p:ph type="sldNum" sz="quarter" idx="5"/>
          </p:nvPr>
        </p:nvSpPr>
        <p:spPr/>
        <p:txBody>
          <a:bodyPr/>
          <a:lstStyle/>
          <a:p>
            <a:fld id="{C149EAD1-114C-0448-9577-3560ABDAC1A9}" type="slidenum">
              <a:rPr lang="en-US" smtClean="0"/>
              <a:t>8</a:t>
            </a:fld>
            <a:endParaRPr lang="en-US"/>
          </a:p>
        </p:txBody>
      </p:sp>
    </p:spTree>
    <p:extLst>
      <p:ext uri="{BB962C8B-B14F-4D97-AF65-F5344CB8AC3E}">
        <p14:creationId xmlns:p14="http://schemas.microsoft.com/office/powerpoint/2010/main" val="39441450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 stared at this ELBO objective early on – which is an expected value objective function, and we poised this question in green – the answer is now closer to yes.</a:t>
            </a:r>
          </a:p>
          <a:p>
            <a:endParaRPr lang="en-US" dirty="0"/>
          </a:p>
          <a:p>
            <a:r>
              <a:rPr lang="en-US" dirty="0"/>
              <a:t>We have this layer which is going to handle the AD automation part of our VI problem.</a:t>
            </a:r>
          </a:p>
        </p:txBody>
      </p:sp>
      <p:sp>
        <p:nvSpPr>
          <p:cNvPr id="4" name="Slide Number Placeholder 3"/>
          <p:cNvSpPr>
            <a:spLocks noGrp="1"/>
          </p:cNvSpPr>
          <p:nvPr>
            <p:ph type="sldNum" sz="quarter" idx="5"/>
          </p:nvPr>
        </p:nvSpPr>
        <p:spPr/>
        <p:txBody>
          <a:bodyPr/>
          <a:lstStyle/>
          <a:p>
            <a:fld id="{C149EAD1-114C-0448-9577-3560ABDAC1A9}" type="slidenum">
              <a:rPr lang="en-US" smtClean="0"/>
              <a:t>80</a:t>
            </a:fld>
            <a:endParaRPr lang="en-US"/>
          </a:p>
        </p:txBody>
      </p:sp>
    </p:spTree>
    <p:extLst>
      <p:ext uri="{BB962C8B-B14F-4D97-AF65-F5344CB8AC3E}">
        <p14:creationId xmlns:p14="http://schemas.microsoft.com/office/powerpoint/2010/main" val="3632779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now I’m going to transition to talk about the second part of our approach – the generative probabilistic language, with transformations that lower to the differentiable language, which is now the language of ADEV’s automation.</a:t>
            </a:r>
          </a:p>
        </p:txBody>
      </p:sp>
      <p:sp>
        <p:nvSpPr>
          <p:cNvPr id="4" name="Slide Number Placeholder 3"/>
          <p:cNvSpPr>
            <a:spLocks noGrp="1"/>
          </p:cNvSpPr>
          <p:nvPr>
            <p:ph type="sldNum" sz="quarter" idx="5"/>
          </p:nvPr>
        </p:nvSpPr>
        <p:spPr/>
        <p:txBody>
          <a:bodyPr/>
          <a:lstStyle/>
          <a:p>
            <a:fld id="{C149EAD1-114C-0448-9577-3560ABDAC1A9}" type="slidenum">
              <a:rPr lang="en-US" smtClean="0"/>
              <a:t>81</a:t>
            </a:fld>
            <a:endParaRPr lang="en-US"/>
          </a:p>
        </p:txBody>
      </p:sp>
    </p:spTree>
    <p:extLst>
      <p:ext uri="{BB962C8B-B14F-4D97-AF65-F5344CB8AC3E}">
        <p14:creationId xmlns:p14="http://schemas.microsoft.com/office/powerpoint/2010/main" val="11269364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attempt to write our objective in code.</a:t>
            </a:r>
          </a:p>
        </p:txBody>
      </p:sp>
      <p:sp>
        <p:nvSpPr>
          <p:cNvPr id="4" name="Slide Number Placeholder 3"/>
          <p:cNvSpPr>
            <a:spLocks noGrp="1"/>
          </p:cNvSpPr>
          <p:nvPr>
            <p:ph type="sldNum" sz="quarter" idx="5"/>
          </p:nvPr>
        </p:nvSpPr>
        <p:spPr/>
        <p:txBody>
          <a:bodyPr/>
          <a:lstStyle/>
          <a:p>
            <a:fld id="{C149EAD1-114C-0448-9577-3560ABDAC1A9}" type="slidenum">
              <a:rPr lang="en-US" smtClean="0"/>
              <a:t>82</a:t>
            </a:fld>
            <a:endParaRPr lang="en-US"/>
          </a:p>
        </p:txBody>
      </p:sp>
    </p:spTree>
    <p:extLst>
      <p:ext uri="{BB962C8B-B14F-4D97-AF65-F5344CB8AC3E}">
        <p14:creationId xmlns:p14="http://schemas.microsoft.com/office/powerpoint/2010/main" val="31549263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what that might look like, we have this program which performs some sampling and density operations on Q and P, and then returns a log ratio of the densities. </a:t>
            </a:r>
          </a:p>
        </p:txBody>
      </p:sp>
      <p:sp>
        <p:nvSpPr>
          <p:cNvPr id="4" name="Slide Number Placeholder 3"/>
          <p:cNvSpPr>
            <a:spLocks noGrp="1"/>
          </p:cNvSpPr>
          <p:nvPr>
            <p:ph type="sldNum" sz="quarter" idx="5"/>
          </p:nvPr>
        </p:nvSpPr>
        <p:spPr/>
        <p:txBody>
          <a:bodyPr/>
          <a:lstStyle/>
          <a:p>
            <a:fld id="{C149EAD1-114C-0448-9577-3560ABDAC1A9}" type="slidenum">
              <a:rPr lang="en-US" smtClean="0"/>
              <a:t>83</a:t>
            </a:fld>
            <a:endParaRPr lang="en-US"/>
          </a:p>
        </p:txBody>
      </p:sp>
    </p:spTree>
    <p:extLst>
      <p:ext uri="{BB962C8B-B14F-4D97-AF65-F5344CB8AC3E}">
        <p14:creationId xmlns:p14="http://schemas.microsoft.com/office/powerpoint/2010/main" val="28565932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this program, we are writing in the language of ADEV, the language of our AD automation – the left arrow syntax means that sampling is involved, the E operator denotes an expectation represented by an unbiased estimator – it takes a probabilistic program which returns a real number to the type of estimated reals.</a:t>
            </a:r>
          </a:p>
        </p:txBody>
      </p:sp>
      <p:sp>
        <p:nvSpPr>
          <p:cNvPr id="4" name="Slide Number Placeholder 3"/>
          <p:cNvSpPr>
            <a:spLocks noGrp="1"/>
          </p:cNvSpPr>
          <p:nvPr>
            <p:ph type="sldNum" sz="quarter" idx="5"/>
          </p:nvPr>
        </p:nvSpPr>
        <p:spPr/>
        <p:txBody>
          <a:bodyPr/>
          <a:lstStyle/>
          <a:p>
            <a:fld id="{C149EAD1-114C-0448-9577-3560ABDAC1A9}" type="slidenum">
              <a:rPr lang="en-US" smtClean="0"/>
              <a:t>84</a:t>
            </a:fld>
            <a:endParaRPr lang="en-US"/>
          </a:p>
        </p:txBody>
      </p:sp>
    </p:spTree>
    <p:extLst>
      <p:ext uri="{BB962C8B-B14F-4D97-AF65-F5344CB8AC3E}">
        <p14:creationId xmlns:p14="http://schemas.microsoft.com/office/powerpoint/2010/main" val="6523129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think about sim and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tools we want is some way to sample from Q programs, and evaluate the density of P and Q programs.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 and density are going to represent the sampling and density computations which occur in many forms of VI objectives.</a:t>
            </a:r>
          </a:p>
          <a:p>
            <a:endParaRPr lang="en-US" dirty="0"/>
          </a:p>
          <a:p>
            <a:r>
              <a:rPr lang="en-US" dirty="0"/>
              <a:t>But before we even get to those operations – we want to think about the P and Q programs themselves. What sort of language do we want to provide so that we can write these model and guide programs?</a:t>
            </a:r>
          </a:p>
        </p:txBody>
      </p:sp>
      <p:sp>
        <p:nvSpPr>
          <p:cNvPr id="4" name="Slide Number Placeholder 3"/>
          <p:cNvSpPr>
            <a:spLocks noGrp="1"/>
          </p:cNvSpPr>
          <p:nvPr>
            <p:ph type="sldNum" sz="quarter" idx="5"/>
          </p:nvPr>
        </p:nvSpPr>
        <p:spPr/>
        <p:txBody>
          <a:bodyPr/>
          <a:lstStyle/>
          <a:p>
            <a:fld id="{C149EAD1-114C-0448-9577-3560ABDAC1A9}" type="slidenum">
              <a:rPr lang="en-US" smtClean="0"/>
              <a:t>85</a:t>
            </a:fld>
            <a:endParaRPr lang="en-US"/>
          </a:p>
        </p:txBody>
      </p:sp>
    </p:spTree>
    <p:extLst>
      <p:ext uri="{BB962C8B-B14F-4D97-AF65-F5344CB8AC3E}">
        <p14:creationId xmlns:p14="http://schemas.microsoft.com/office/powerpoint/2010/main" val="10134272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our approach, we provide one answer – to author P and Q programs in our system, we provide an expressive probabilistic programming language with support for traces – this language provides a model for systems such as Gen, and Pyro, and </a:t>
            </a:r>
            <a:r>
              <a:rPr lang="en-US" dirty="0" err="1"/>
              <a:t>ProbTorch</a:t>
            </a:r>
            <a:r>
              <a:rPr lang="en-US" dirty="0"/>
              <a:t>.</a:t>
            </a:r>
          </a:p>
          <a:p>
            <a:endParaRPr lang="en-US" dirty="0"/>
          </a:p>
          <a:p>
            <a:r>
              <a:rPr lang="en-US" dirty="0"/>
              <a:t>One special feature of our language which sets it apart from current PPLs is that the distribution primitives in the language, things like normal, or Bernoulli, or beta – are equipped with gradient strategies.</a:t>
            </a:r>
          </a:p>
          <a:p>
            <a:endParaRPr lang="en-US" dirty="0"/>
          </a:p>
          <a:p>
            <a:r>
              <a:rPr lang="en-US" dirty="0"/>
              <a:t>The gradient strategies are part of communicating with ADEV’s automation – they allow us to rapidly change the derived gradient estimator programs by changing how the sampling primitives are handled by ADEV’s derivative transformation. </a:t>
            </a:r>
          </a:p>
          <a:p>
            <a:endParaRPr lang="en-US" dirty="0"/>
          </a:p>
          <a:p>
            <a:r>
              <a:rPr lang="en-US" dirty="0"/>
              <a:t>These changes are often single lines of code.</a:t>
            </a:r>
          </a:p>
        </p:txBody>
      </p:sp>
      <p:sp>
        <p:nvSpPr>
          <p:cNvPr id="4" name="Slide Number Placeholder 3"/>
          <p:cNvSpPr>
            <a:spLocks noGrp="1"/>
          </p:cNvSpPr>
          <p:nvPr>
            <p:ph type="sldNum" sz="quarter" idx="5"/>
          </p:nvPr>
        </p:nvSpPr>
        <p:spPr/>
        <p:txBody>
          <a:bodyPr/>
          <a:lstStyle/>
          <a:p>
            <a:fld id="{C149EAD1-114C-0448-9577-3560ABDAC1A9}" type="slidenum">
              <a:rPr lang="en-US" smtClean="0"/>
              <a:t>86</a:t>
            </a:fld>
            <a:endParaRPr lang="en-US"/>
          </a:p>
        </p:txBody>
      </p:sp>
    </p:spTree>
    <p:extLst>
      <p:ext uri="{BB962C8B-B14F-4D97-AF65-F5344CB8AC3E}">
        <p14:creationId xmlns:p14="http://schemas.microsoft.com/office/powerpoint/2010/main" val="27749010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remember – ADEV asks you to choose these strategies directly in code, to work with its gradient estimator automation.</a:t>
            </a:r>
          </a:p>
        </p:txBody>
      </p:sp>
      <p:sp>
        <p:nvSpPr>
          <p:cNvPr id="4" name="Slide Number Placeholder 3"/>
          <p:cNvSpPr>
            <a:spLocks noGrp="1"/>
          </p:cNvSpPr>
          <p:nvPr>
            <p:ph type="sldNum" sz="quarter" idx="5"/>
          </p:nvPr>
        </p:nvSpPr>
        <p:spPr/>
        <p:txBody>
          <a:bodyPr/>
          <a:lstStyle/>
          <a:p>
            <a:fld id="{452425B5-F861-EC44-B4F4-99A7EBE61161}" type="slidenum">
              <a:rPr lang="en-US" smtClean="0"/>
              <a:t>87</a:t>
            </a:fld>
            <a:endParaRPr lang="en-US"/>
          </a:p>
        </p:txBody>
      </p:sp>
    </p:spTree>
    <p:extLst>
      <p:ext uri="{BB962C8B-B14F-4D97-AF65-F5344CB8AC3E}">
        <p14:creationId xmlns:p14="http://schemas.microsoft.com/office/powerpoint/2010/main" val="21507476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last ingredient in our automation is the operations that we want to perform on programs in our language. </a:t>
            </a:r>
          </a:p>
          <a:p>
            <a:endParaRPr lang="en-US" dirty="0"/>
          </a:p>
          <a:p>
            <a:r>
              <a:rPr lang="en-US" dirty="0"/>
              <a:t>These are the sim and density operations from our objective program.</a:t>
            </a:r>
          </a:p>
          <a:p>
            <a:endParaRPr lang="en-US" dirty="0"/>
          </a:p>
          <a:p>
            <a:r>
              <a:rPr lang="en-US" dirty="0"/>
              <a:t>As motivated by our ELBO objective, these operations are things like sampling and density computations.</a:t>
            </a:r>
          </a:p>
        </p:txBody>
      </p:sp>
      <p:sp>
        <p:nvSpPr>
          <p:cNvPr id="4" name="Slide Number Placeholder 3"/>
          <p:cNvSpPr>
            <a:spLocks noGrp="1"/>
          </p:cNvSpPr>
          <p:nvPr>
            <p:ph type="sldNum" sz="quarter" idx="5"/>
          </p:nvPr>
        </p:nvSpPr>
        <p:spPr/>
        <p:txBody>
          <a:bodyPr/>
          <a:lstStyle/>
          <a:p>
            <a:fld id="{C149EAD1-114C-0448-9577-3560ABDAC1A9}" type="slidenum">
              <a:rPr lang="en-US" smtClean="0"/>
              <a:t>88</a:t>
            </a:fld>
            <a:endParaRPr lang="en-US"/>
          </a:p>
        </p:txBody>
      </p:sp>
    </p:spTree>
    <p:extLst>
      <p:ext uri="{BB962C8B-B14F-4D97-AF65-F5344CB8AC3E}">
        <p14:creationId xmlns:p14="http://schemas.microsoft.com/office/powerpoint/2010/main" val="19002050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special thing about these operations in our approach is that they take program terms in our generative language – the language of Ps and Qs – to terms in our differentiable language, the language of ADEV.</a:t>
            </a:r>
          </a:p>
        </p:txBody>
      </p:sp>
      <p:sp>
        <p:nvSpPr>
          <p:cNvPr id="4" name="Slide Number Placeholder 3"/>
          <p:cNvSpPr>
            <a:spLocks noGrp="1"/>
          </p:cNvSpPr>
          <p:nvPr>
            <p:ph type="sldNum" sz="quarter" idx="5"/>
          </p:nvPr>
        </p:nvSpPr>
        <p:spPr/>
        <p:txBody>
          <a:bodyPr/>
          <a:lstStyle/>
          <a:p>
            <a:fld id="{C149EAD1-114C-0448-9577-3560ABDAC1A9}" type="slidenum">
              <a:rPr lang="en-US" smtClean="0"/>
              <a:t>89</a:t>
            </a:fld>
            <a:endParaRPr lang="en-US"/>
          </a:p>
        </p:txBody>
      </p:sp>
    </p:spTree>
    <p:extLst>
      <p:ext uri="{BB962C8B-B14F-4D97-AF65-F5344CB8AC3E}">
        <p14:creationId xmlns:p14="http://schemas.microsoft.com/office/powerpoint/2010/main" val="378647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approach this problem with variational inference, the inference problem is converted into an optimization problem. </a:t>
            </a:r>
          </a:p>
        </p:txBody>
      </p:sp>
      <p:sp>
        <p:nvSpPr>
          <p:cNvPr id="4" name="Slide Number Placeholder 3"/>
          <p:cNvSpPr>
            <a:spLocks noGrp="1"/>
          </p:cNvSpPr>
          <p:nvPr>
            <p:ph type="sldNum" sz="quarter" idx="5"/>
          </p:nvPr>
        </p:nvSpPr>
        <p:spPr/>
        <p:txBody>
          <a:bodyPr/>
          <a:lstStyle/>
          <a:p>
            <a:fld id="{C149EAD1-114C-0448-9577-3560ABDAC1A9}" type="slidenum">
              <a:rPr lang="en-US" smtClean="0"/>
              <a:t>9</a:t>
            </a:fld>
            <a:endParaRPr lang="en-US"/>
          </a:p>
        </p:txBody>
      </p:sp>
    </p:spTree>
    <p:extLst>
      <p:ext uri="{BB962C8B-B14F-4D97-AF65-F5344CB8AC3E}">
        <p14:creationId xmlns:p14="http://schemas.microsoft.com/office/powerpoint/2010/main" val="28154826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Therefore, they can be used to author objective functions, like our ELBO objective.</a:t>
            </a:r>
          </a:p>
        </p:txBody>
      </p:sp>
      <p:sp>
        <p:nvSpPr>
          <p:cNvPr id="4" name="Slide Number Placeholder 3"/>
          <p:cNvSpPr>
            <a:spLocks noGrp="1"/>
          </p:cNvSpPr>
          <p:nvPr>
            <p:ph type="sldNum" sz="quarter" idx="5"/>
          </p:nvPr>
        </p:nvSpPr>
        <p:spPr/>
        <p:txBody>
          <a:bodyPr/>
          <a:lstStyle/>
          <a:p>
            <a:fld id="{C149EAD1-114C-0448-9577-3560ABDAC1A9}" type="slidenum">
              <a:rPr lang="en-US" smtClean="0"/>
              <a:t>90</a:t>
            </a:fld>
            <a:endParaRPr lang="en-US"/>
          </a:p>
        </p:txBody>
      </p:sp>
    </p:spTree>
    <p:extLst>
      <p:ext uri="{BB962C8B-B14F-4D97-AF65-F5344CB8AC3E}">
        <p14:creationId xmlns:p14="http://schemas.microsoft.com/office/powerpoint/2010/main" val="36769060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With an objective expressed in the differentiable probabilistic language, we can then apply ADEV’s AD transformation – producing the unbiased gradient estimators than we need for learning processes.</a:t>
            </a:r>
          </a:p>
        </p:txBody>
      </p:sp>
      <p:sp>
        <p:nvSpPr>
          <p:cNvPr id="4" name="Slide Number Placeholder 3"/>
          <p:cNvSpPr>
            <a:spLocks noGrp="1"/>
          </p:cNvSpPr>
          <p:nvPr>
            <p:ph type="sldNum" sz="quarter" idx="5"/>
          </p:nvPr>
        </p:nvSpPr>
        <p:spPr/>
        <p:txBody>
          <a:bodyPr/>
          <a:lstStyle/>
          <a:p>
            <a:fld id="{C149EAD1-114C-0448-9577-3560ABDAC1A9}" type="slidenum">
              <a:rPr lang="en-US" smtClean="0"/>
              <a:t>91</a:t>
            </a:fld>
            <a:endParaRPr lang="en-US"/>
          </a:p>
        </p:txBody>
      </p:sp>
    </p:spTree>
    <p:extLst>
      <p:ext uri="{BB962C8B-B14F-4D97-AF65-F5344CB8AC3E}">
        <p14:creationId xmlns:p14="http://schemas.microsoft.com/office/powerpoint/2010/main" val="37846804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not just the ELBO – any objective which ADEV can automate can be combined with generative computation using these interfaces.</a:t>
            </a:r>
          </a:p>
          <a:p>
            <a:endParaRPr lang="en-US" dirty="0"/>
          </a:p>
          <a:p>
            <a:r>
              <a:rPr lang="en-US" dirty="0"/>
              <a:t>We leave as future work investigating how model classes like diffusion models, or fine tuning large language models, or </a:t>
            </a:r>
            <a:r>
              <a:rPr lang="en-US" dirty="0" err="1"/>
              <a:t>GFlowNets</a:t>
            </a:r>
            <a:r>
              <a:rPr lang="en-US" dirty="0"/>
              <a:t> might be automated using our system. These are things I’d roughly classify as ”deep learning, with variational principles”</a:t>
            </a:r>
          </a:p>
        </p:txBody>
      </p:sp>
      <p:sp>
        <p:nvSpPr>
          <p:cNvPr id="4" name="Slide Number Placeholder 3"/>
          <p:cNvSpPr>
            <a:spLocks noGrp="1"/>
          </p:cNvSpPr>
          <p:nvPr>
            <p:ph type="sldNum" sz="quarter" idx="5"/>
          </p:nvPr>
        </p:nvSpPr>
        <p:spPr/>
        <p:txBody>
          <a:bodyPr/>
          <a:lstStyle/>
          <a:p>
            <a:fld id="{C149EAD1-114C-0448-9577-3560ABDAC1A9}" type="slidenum">
              <a:rPr lang="en-US" smtClean="0"/>
              <a:t>92</a:t>
            </a:fld>
            <a:endParaRPr lang="en-US"/>
          </a:p>
        </p:txBody>
      </p:sp>
    </p:spTree>
    <p:extLst>
      <p:ext uri="{BB962C8B-B14F-4D97-AF65-F5344CB8AC3E}">
        <p14:creationId xmlns:p14="http://schemas.microsoft.com/office/powerpoint/2010/main" val="39413938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That’s the entire workflow in our system: there are lots of knobs for users to turn.</a:t>
            </a:r>
          </a:p>
          <a:p>
            <a:endParaRPr lang="en-US" dirty="0"/>
          </a:p>
          <a:p>
            <a:r>
              <a:rPr lang="en-US" dirty="0"/>
              <a:t>Users can author new P and Q programs by using the language of Ps and Qs.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can change the gradient estimator strategies in their programs with single line of code changes, which means they can rapidly explore a combinatorial space of gradient estimators with minimal changes to code.</a:t>
            </a:r>
          </a:p>
          <a:p>
            <a:endParaRPr lang="en-US" dirty="0"/>
          </a:p>
          <a:p>
            <a:r>
              <a:rPr lang="en-US" dirty="0"/>
              <a:t>They can author new objective functions or use library objective functions exported by our implementation, </a:t>
            </a:r>
          </a:p>
          <a:p>
            <a:endParaRPr lang="en-US" dirty="0"/>
          </a:p>
          <a:p>
            <a:r>
              <a:rPr lang="en-US" dirty="0"/>
              <a:t>They can even implement new sampling primitives with gradient estimation strategies in ADEV, and expose them for distributions in the generative language, and all our automation will still work.</a:t>
            </a:r>
          </a:p>
        </p:txBody>
      </p:sp>
      <p:sp>
        <p:nvSpPr>
          <p:cNvPr id="4" name="Slide Number Placeholder 3"/>
          <p:cNvSpPr>
            <a:spLocks noGrp="1"/>
          </p:cNvSpPr>
          <p:nvPr>
            <p:ph type="sldNum" sz="quarter" idx="5"/>
          </p:nvPr>
        </p:nvSpPr>
        <p:spPr/>
        <p:txBody>
          <a:bodyPr/>
          <a:lstStyle/>
          <a:p>
            <a:fld id="{C149EAD1-114C-0448-9577-3560ABDAC1A9}" type="slidenum">
              <a:rPr lang="en-US" smtClean="0"/>
              <a:t>93</a:t>
            </a:fld>
            <a:endParaRPr lang="en-US"/>
          </a:p>
        </p:txBody>
      </p:sp>
    </p:spTree>
    <p:extLst>
      <p:ext uri="{BB962C8B-B14F-4D97-AF65-F5344CB8AC3E}">
        <p14:creationId xmlns:p14="http://schemas.microsoft.com/office/powerpoint/2010/main" val="3322924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part of our evaluation, we investigated a subset of a combinatorial space of estimator strategies which are approach admits.</a:t>
            </a:r>
          </a:p>
        </p:txBody>
      </p:sp>
      <p:sp>
        <p:nvSpPr>
          <p:cNvPr id="4" name="Slide Number Placeholder 3"/>
          <p:cNvSpPr>
            <a:spLocks noGrp="1"/>
          </p:cNvSpPr>
          <p:nvPr>
            <p:ph type="sldNum" sz="quarter" idx="5"/>
          </p:nvPr>
        </p:nvSpPr>
        <p:spPr/>
        <p:txBody>
          <a:bodyPr/>
          <a:lstStyle/>
          <a:p>
            <a:fld id="{C149EAD1-114C-0448-9577-3560ABDAC1A9}" type="slidenum">
              <a:rPr lang="en-US" smtClean="0"/>
              <a:t>94</a:t>
            </a:fld>
            <a:endParaRPr lang="en-US"/>
          </a:p>
        </p:txBody>
      </p:sp>
    </p:spTree>
    <p:extLst>
      <p:ext uri="{BB962C8B-B14F-4D97-AF65-F5344CB8AC3E}">
        <p14:creationId xmlns:p14="http://schemas.microsoft.com/office/powerpoint/2010/main" val="2014885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considered our variational inference automation to Pyro’s by training a deep generative model called Attend, Infer, Repeat.</a:t>
            </a:r>
          </a:p>
          <a:p>
            <a:endParaRPr lang="en-US" dirty="0"/>
          </a:p>
          <a:p>
            <a:r>
              <a:rPr lang="en-US" dirty="0"/>
              <a:t>This is a model of multi-object images, which includes variational autoencoder components, and latent random choices that deal with the number and position of objects in the image.</a:t>
            </a:r>
          </a:p>
          <a:p>
            <a:endParaRPr lang="en-US" dirty="0"/>
          </a:p>
          <a:p>
            <a:r>
              <a:rPr lang="en-US" dirty="0"/>
              <a:t>On this task, we considered our system’s runtime for several estimator variants. Our implementation is orders of magnitude faster than Pyro, partly due to the fact that our system uses a better optimizing compiler.</a:t>
            </a:r>
          </a:p>
          <a:p>
            <a:endParaRPr lang="en-US" dirty="0"/>
          </a:p>
          <a:p>
            <a:r>
              <a:rPr lang="en-US" dirty="0"/>
              <a:t>On the other hand, we explored several variational inference gradient estimators which are impossible to express in Pyro. </a:t>
            </a:r>
          </a:p>
          <a:p>
            <a:endParaRPr lang="en-US" dirty="0"/>
          </a:p>
          <a:p>
            <a:r>
              <a:rPr lang="en-US" dirty="0"/>
              <a:t>These estimators include variations on training like changing the loss function to use IWELBO, which is an importance weighted version of the ELBO objective, and we also used measure valued derivative estimators, which have previously not been automated by any existing VI system.</a:t>
            </a:r>
          </a:p>
          <a:p>
            <a:endParaRPr lang="en-US" dirty="0"/>
          </a:p>
          <a:p>
            <a:r>
              <a:rPr lang="en-US" dirty="0"/>
              <a:t>The way that we tested these variants is just by using distribution primitives with different strategies attached – so these changes are often only a single line of code change – switching Bernoulli with reinforce to Bernoulli with MVD, for instance.</a:t>
            </a:r>
          </a:p>
          <a:p>
            <a:endParaRPr lang="en-US" dirty="0"/>
          </a:p>
          <a:p>
            <a:r>
              <a:rPr lang="en-US" dirty="0"/>
              <a:t>In our experiments, the best estimator that we found (which is using the importance weighting ELBO objective and the measure valued derivative estimation strategies for Bernoulli random choices) converged faster and to better solutions than Pyro’s best estimator, which is REINFORCE plus variance reduction with neural baselines, which we believe is a promising indication that having access to this automation can make a difference in variational inference solution design.</a:t>
            </a:r>
          </a:p>
        </p:txBody>
      </p:sp>
      <p:sp>
        <p:nvSpPr>
          <p:cNvPr id="4" name="Slide Number Placeholder 3"/>
          <p:cNvSpPr>
            <a:spLocks noGrp="1"/>
          </p:cNvSpPr>
          <p:nvPr>
            <p:ph type="sldNum" sz="quarter" idx="5"/>
          </p:nvPr>
        </p:nvSpPr>
        <p:spPr/>
        <p:txBody>
          <a:bodyPr/>
          <a:lstStyle/>
          <a:p>
            <a:fld id="{C149EAD1-114C-0448-9577-3560ABDAC1A9}" type="slidenum">
              <a:rPr lang="en-US" smtClean="0"/>
              <a:t>95</a:t>
            </a:fld>
            <a:endParaRPr lang="en-US"/>
          </a:p>
        </p:txBody>
      </p:sp>
    </p:spTree>
    <p:extLst>
      <p:ext uri="{BB962C8B-B14F-4D97-AF65-F5344CB8AC3E}">
        <p14:creationId xmlns:p14="http://schemas.microsoft.com/office/powerpoint/2010/main" val="40895272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example which we considered for our evaluation is a deep generative model called Attend, Infer, Repeat.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familiar with variational autoencoders, this model is like a variational autoencoder where the model is extended with structured choices about how many objects are in an image, and where to place them, along with the standard variational autoencoder elements of a latent random choice encoding a mapped representation of the image data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latent representation random choice is a low dimensional vector space into which we try and learn neural network based projection, and out of we try and learn a neural network based reconstruction function – for the image data manifold.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learning is performing using the ELBO objective.</a:t>
            </a:r>
          </a:p>
        </p:txBody>
      </p:sp>
      <p:sp>
        <p:nvSpPr>
          <p:cNvPr id="4" name="Slide Number Placeholder 3"/>
          <p:cNvSpPr>
            <a:spLocks noGrp="1"/>
          </p:cNvSpPr>
          <p:nvPr>
            <p:ph type="sldNum" sz="quarter" idx="5"/>
          </p:nvPr>
        </p:nvSpPr>
        <p:spPr/>
        <p:txBody>
          <a:bodyPr/>
          <a:lstStyle/>
          <a:p>
            <a:fld id="{452425B5-F861-EC44-B4F4-99A7EBE61161}" type="slidenum">
              <a:rPr lang="en-US" smtClean="0"/>
              <a:t>96</a:t>
            </a:fld>
            <a:endParaRPr lang="en-US"/>
          </a:p>
        </p:txBody>
      </p:sp>
    </p:spTree>
    <p:extLst>
      <p:ext uri="{BB962C8B-B14F-4D97-AF65-F5344CB8AC3E}">
        <p14:creationId xmlns:p14="http://schemas.microsoft.com/office/powerpoint/2010/main" val="40355066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I’ll finish by mentioning a few things about our implementation.</a:t>
            </a:r>
          </a:p>
          <a:p>
            <a:endParaRPr lang="en-US" dirty="0"/>
          </a:p>
          <a:p>
            <a:r>
              <a:rPr lang="en-US" dirty="0"/>
              <a:t>We implemented this system in a new JAX accelerated probabilistic programming system called </a:t>
            </a:r>
            <a:r>
              <a:rPr lang="en-US" dirty="0" err="1"/>
              <a:t>GenJAX</a:t>
            </a:r>
            <a:r>
              <a:rPr lang="en-US" dirty="0"/>
              <a:t> – as per the name, this is Gen using JAX to deploy computations to GPU, and we also make extensive use of JAX’s ability to express program transformations.</a:t>
            </a:r>
          </a:p>
          <a:p>
            <a:endParaRPr lang="en-US" dirty="0"/>
          </a:p>
          <a:p>
            <a:r>
              <a:rPr lang="en-US" dirty="0"/>
              <a:t>Our implementation integrates natively with JAX’s AD system, supporting the full set of JAX’s array programming primitives, and also several of the control flow primitives, with more on the way.</a:t>
            </a:r>
          </a:p>
        </p:txBody>
      </p:sp>
      <p:sp>
        <p:nvSpPr>
          <p:cNvPr id="4" name="Slide Number Placeholder 3"/>
          <p:cNvSpPr>
            <a:spLocks noGrp="1"/>
          </p:cNvSpPr>
          <p:nvPr>
            <p:ph type="sldNum" sz="quarter" idx="5"/>
          </p:nvPr>
        </p:nvSpPr>
        <p:spPr/>
        <p:txBody>
          <a:bodyPr/>
          <a:lstStyle/>
          <a:p>
            <a:fld id="{C149EAD1-114C-0448-9577-3560ABDAC1A9}" type="slidenum">
              <a:rPr lang="en-US" smtClean="0"/>
              <a:t>97</a:t>
            </a:fld>
            <a:endParaRPr lang="en-US"/>
          </a:p>
        </p:txBody>
      </p:sp>
    </p:spTree>
    <p:extLst>
      <p:ext uri="{BB962C8B-B14F-4D97-AF65-F5344CB8AC3E}">
        <p14:creationId xmlns:p14="http://schemas.microsoft.com/office/powerpoint/2010/main" val="30631925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Here’s what the code looks like for this system. One difference you’ll notice is that the model expressed in </a:t>
            </a:r>
            <a:r>
              <a:rPr lang="en-US" dirty="0" err="1"/>
              <a:t>GenJAX</a:t>
            </a:r>
            <a:r>
              <a:rPr lang="en-US" dirty="0"/>
              <a:t> doesn’t have an observe statement. Gen’s automation allows us to implement the observe statement externally from the generative program, by specifying an inference target.</a:t>
            </a:r>
          </a:p>
        </p:txBody>
      </p:sp>
      <p:sp>
        <p:nvSpPr>
          <p:cNvPr id="4" name="Slide Number Placeholder 3"/>
          <p:cNvSpPr>
            <a:spLocks noGrp="1"/>
          </p:cNvSpPr>
          <p:nvPr>
            <p:ph type="sldNum" sz="quarter" idx="5"/>
          </p:nvPr>
        </p:nvSpPr>
        <p:spPr/>
        <p:txBody>
          <a:bodyPr/>
          <a:lstStyle/>
          <a:p>
            <a:fld id="{C149EAD1-114C-0448-9577-3560ABDAC1A9}" type="slidenum">
              <a:rPr lang="en-US" smtClean="0"/>
              <a:t>98</a:t>
            </a:fld>
            <a:endParaRPr lang="en-US"/>
          </a:p>
        </p:txBody>
      </p:sp>
    </p:spTree>
    <p:extLst>
      <p:ext uri="{BB962C8B-B14F-4D97-AF65-F5344CB8AC3E}">
        <p14:creationId xmlns:p14="http://schemas.microsoft.com/office/powerpoint/2010/main" val="27899656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evaluate our system, we compared our variational inference automation to Pyro’s by training a deep generative model called Attend, Infer, Repeat.</a:t>
            </a:r>
          </a:p>
          <a:p>
            <a:endParaRPr lang="en-US" dirty="0"/>
          </a:p>
          <a:p>
            <a:r>
              <a:rPr lang="en-US" dirty="0"/>
              <a:t>First, we considered our system’s runtime for several estimator variants. Our implementation is orders of magnitude faster than Pyro, partly due to the fact that our system uses JAX and XLA. </a:t>
            </a:r>
          </a:p>
          <a:p>
            <a:endParaRPr lang="en-US" dirty="0"/>
          </a:p>
          <a:p>
            <a:r>
              <a:rPr lang="en-US" dirty="0"/>
              <a:t>For several of our tests, we used estimators which are impossible to express in Pyro. These tests include variations on training like changing the loss function to use IWELBO, which is an importance weighted version of the ELBO objective, or changing the gradient estimator strategies for discrete random choices.</a:t>
            </a:r>
          </a:p>
          <a:p>
            <a:endParaRPr lang="en-US" dirty="0"/>
          </a:p>
          <a:p>
            <a:r>
              <a:rPr lang="en-US" dirty="0"/>
              <a:t> And remember, the way that we get these different variants is just by using distribution primitives with different strategies attached – so these changes are often only a single line of code change – switching Bernoulli with reinforce to Bernoulli with enumeration, for instance.</a:t>
            </a:r>
          </a:p>
          <a:p>
            <a:endParaRPr lang="en-US" dirty="0"/>
          </a:p>
          <a:p>
            <a:r>
              <a:rPr lang="en-US" dirty="0"/>
              <a:t>Bottom left, as part of our evaluation, we iterated through several unbiased estimators, and found that our best estimator (which is using the importance weighting ELBO objective and the measure valued derivative estimation strategies for Bernoulli random choices) converged faster and to better solutions than Pyro’s best estimator, which is REINFORCE plus variance reduction with neural baselines, and that strategy involves training an entirely different neural network to stabilize the variance in the estimator.</a:t>
            </a:r>
          </a:p>
        </p:txBody>
      </p:sp>
      <p:sp>
        <p:nvSpPr>
          <p:cNvPr id="4" name="Slide Number Placeholder 3"/>
          <p:cNvSpPr>
            <a:spLocks noGrp="1"/>
          </p:cNvSpPr>
          <p:nvPr>
            <p:ph type="sldNum" sz="quarter" idx="5"/>
          </p:nvPr>
        </p:nvSpPr>
        <p:spPr/>
        <p:txBody>
          <a:bodyPr/>
          <a:lstStyle/>
          <a:p>
            <a:fld id="{C149EAD1-114C-0448-9577-3560ABDAC1A9}" type="slidenum">
              <a:rPr lang="en-US" smtClean="0"/>
              <a:t>99</a:t>
            </a:fld>
            <a:endParaRPr lang="en-US"/>
          </a:p>
        </p:txBody>
      </p:sp>
    </p:spTree>
    <p:extLst>
      <p:ext uri="{BB962C8B-B14F-4D97-AF65-F5344CB8AC3E}">
        <p14:creationId xmlns:p14="http://schemas.microsoft.com/office/powerpoint/2010/main" val="643775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9" y="3264412"/>
            <a:ext cx="5101209" cy="929921"/>
          </a:xfrm>
          <a:noFill/>
        </p:spPr>
        <p:txBody>
          <a:bodyPr>
            <a:normAutofit/>
          </a:bodyPr>
          <a:lstStyle>
            <a:lvl1pPr marL="0" indent="0" algn="ctr">
              <a:buNone/>
              <a:defRPr sz="1500">
                <a:solidFill>
                  <a:schemeClr val="tx1">
                    <a:lumMod val="75000"/>
                    <a:lumOff val="25000"/>
                  </a:schemeClr>
                </a:solidFill>
              </a:defRPr>
            </a:lvl1pPr>
            <a:lvl2pPr marL="342866" indent="0" algn="ctr">
              <a:buNone/>
              <a:defRPr sz="1500"/>
            </a:lvl2pPr>
            <a:lvl3pPr marL="685732" indent="0" algn="ctr">
              <a:buNone/>
              <a:defRPr sz="1350"/>
            </a:lvl3pPr>
            <a:lvl4pPr marL="1028598" indent="0" algn="ctr">
              <a:buNone/>
              <a:defRPr sz="1200"/>
            </a:lvl4pPr>
            <a:lvl5pPr marL="1371464" indent="0" algn="ctr">
              <a:buNone/>
              <a:defRPr sz="1200"/>
            </a:lvl5pPr>
            <a:lvl6pPr marL="1714331" indent="0" algn="ctr">
              <a:buNone/>
              <a:defRPr sz="1200"/>
            </a:lvl6pPr>
            <a:lvl7pPr marL="2057195" indent="0" algn="ctr">
              <a:buNone/>
              <a:defRPr sz="1200"/>
            </a:lvl7pPr>
            <a:lvl8pPr marL="2400060" indent="0" algn="ctr">
              <a:buNone/>
              <a:defRPr sz="1200"/>
            </a:lvl8pPr>
            <a:lvl9pPr marL="2742926"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6"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6/22/24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9" y="3264349"/>
            <a:ext cx="5101209" cy="948812"/>
          </a:xfrm>
        </p:spPr>
        <p:txBody>
          <a:bodyPr anchor="t" anchorCtr="1">
            <a:normAutofit/>
          </a:bodyPr>
          <a:lstStyle>
            <a:lvl1pPr marL="0" indent="0">
              <a:buNone/>
              <a:defRPr sz="1500">
                <a:solidFill>
                  <a:schemeClr val="tx1"/>
                </a:solidFill>
              </a:defRPr>
            </a:lvl1pPr>
            <a:lvl2pPr marL="342866" indent="0">
              <a:buNone/>
              <a:defRPr sz="1500">
                <a:solidFill>
                  <a:schemeClr val="tx1">
                    <a:tint val="75000"/>
                  </a:schemeClr>
                </a:solidFill>
              </a:defRPr>
            </a:lvl2pPr>
            <a:lvl3pPr marL="685732" indent="0">
              <a:buNone/>
              <a:defRPr sz="135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331" indent="0">
              <a:buNone/>
              <a:defRPr sz="1200">
                <a:solidFill>
                  <a:schemeClr val="tx1">
                    <a:tint val="75000"/>
                  </a:schemeClr>
                </a:solidFill>
              </a:defRPr>
            </a:lvl6pPr>
            <a:lvl7pPr marL="2057195" indent="0">
              <a:buNone/>
              <a:defRPr sz="1200">
                <a:solidFill>
                  <a:schemeClr val="tx1">
                    <a:tint val="75000"/>
                  </a:schemeClr>
                </a:solidFill>
              </a:defRPr>
            </a:lvl7pPr>
            <a:lvl8pPr marL="2400060" indent="0">
              <a:buNone/>
              <a:defRPr sz="1200">
                <a:solidFill>
                  <a:schemeClr val="tx1">
                    <a:tint val="75000"/>
                  </a:schemeClr>
                </a:solidFill>
              </a:defRPr>
            </a:lvl8pPr>
            <a:lvl9pPr marL="2742926"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6"/>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43" y="1978536"/>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6/22/24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9"/>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866" indent="0">
              <a:buNone/>
              <a:defRPr sz="1425" b="1"/>
            </a:lvl2pPr>
            <a:lvl3pPr marL="685732" indent="0">
              <a:buNone/>
              <a:defRPr sz="135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41"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9"/>
            <a:ext cx="3202686" cy="528065"/>
          </a:xfrm>
        </p:spPr>
        <p:txBody>
          <a:bodyPr anchor="b" anchorCtr="1">
            <a:normAutofit/>
          </a:bodyPr>
          <a:lstStyle>
            <a:lvl1pPr marL="0" indent="0" algn="ctr">
              <a:buNone/>
              <a:defRPr sz="1425" b="0" cap="all" spc="75" baseline="0">
                <a:solidFill>
                  <a:schemeClr val="accent2">
                    <a:lumMod val="75000"/>
                  </a:schemeClr>
                </a:solidFill>
              </a:defRPr>
            </a:lvl1pPr>
            <a:lvl2pPr marL="342866" indent="0">
              <a:buNone/>
              <a:defRPr sz="1425" b="1"/>
            </a:lvl2pPr>
            <a:lvl3pPr marL="685732" indent="0">
              <a:buNone/>
              <a:defRPr sz="135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6/22/24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6/22/24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6/22/24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5"/>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866" indent="0">
              <a:buNone/>
              <a:defRPr sz="1050"/>
            </a:lvl2pPr>
            <a:lvl3pPr marL="685732" indent="0">
              <a:buNone/>
              <a:defRPr sz="900"/>
            </a:lvl3pPr>
            <a:lvl4pPr marL="1028598" indent="0">
              <a:buNone/>
              <a:defRPr sz="750"/>
            </a:lvl4pPr>
            <a:lvl5pPr marL="1371464" indent="0">
              <a:buNone/>
              <a:defRPr sz="750"/>
            </a:lvl5pPr>
            <a:lvl6pPr marL="1714331" indent="0">
              <a:buNone/>
              <a:defRPr sz="750"/>
            </a:lvl6pPr>
            <a:lvl7pPr marL="2057195" indent="0">
              <a:buNone/>
              <a:defRPr sz="750"/>
            </a:lvl7pPr>
            <a:lvl8pPr marL="2400060" indent="0">
              <a:buNone/>
              <a:defRPr sz="750"/>
            </a:lvl8pPr>
            <a:lvl9pPr marL="2742926"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6/22/24</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3"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3"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6" y="0"/>
            <a:ext cx="4576573" cy="51435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866" indent="0">
              <a:buNone/>
              <a:defRPr sz="2100"/>
            </a:lvl2pPr>
            <a:lvl3pPr marL="685732" indent="0">
              <a:buNone/>
              <a:defRPr sz="1800"/>
            </a:lvl3pPr>
            <a:lvl4pPr marL="1028598" indent="0">
              <a:buNone/>
              <a:defRPr sz="1500"/>
            </a:lvl4pPr>
            <a:lvl5pPr marL="1371464" indent="0">
              <a:buNone/>
              <a:defRPr sz="1500"/>
            </a:lvl5pPr>
            <a:lvl6pPr marL="1714331" indent="0">
              <a:buNone/>
              <a:defRPr sz="1500"/>
            </a:lvl6pPr>
            <a:lvl7pPr marL="2057195" indent="0">
              <a:buNone/>
              <a:defRPr sz="1500"/>
            </a:lvl7pPr>
            <a:lvl8pPr marL="2400060" indent="0">
              <a:buNone/>
              <a:defRPr sz="1500"/>
            </a:lvl8pPr>
            <a:lvl9pPr marL="2742926"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866" indent="0">
              <a:buNone/>
              <a:defRPr sz="1050"/>
            </a:lvl2pPr>
            <a:lvl3pPr marL="685732" indent="0">
              <a:buNone/>
              <a:defRPr sz="900"/>
            </a:lvl3pPr>
            <a:lvl4pPr marL="1028598" indent="0">
              <a:buNone/>
              <a:defRPr sz="750"/>
            </a:lvl4pPr>
            <a:lvl5pPr marL="1371464" indent="0">
              <a:buNone/>
              <a:defRPr sz="750"/>
            </a:lvl5pPr>
            <a:lvl6pPr marL="1714331" indent="0">
              <a:buNone/>
              <a:defRPr sz="750"/>
            </a:lvl6pPr>
            <a:lvl7pPr marL="2057195" indent="0">
              <a:buNone/>
              <a:defRPr sz="750"/>
            </a:lvl7pPr>
            <a:lvl8pPr marL="2400060" indent="0">
              <a:buNone/>
              <a:defRPr sz="750"/>
            </a:lvl8pPr>
            <a:lvl9pPr marL="2742926"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6/22/24</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6"/>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dirty="0"/>
              <a:t>6/22/24</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685732"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34" indent="-171434" algn="l" defTabSz="685732"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866"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0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732"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165"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55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125"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2889"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1941" indent="-171434" algn="l" defTabSz="685732"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732" rtl="0" eaLnBrk="1" latinLnBrk="0" hangingPunct="1">
        <a:defRPr sz="1350" kern="1200">
          <a:solidFill>
            <a:schemeClr val="tx1"/>
          </a:solidFill>
          <a:latin typeface="+mn-lt"/>
          <a:ea typeface="+mn-ea"/>
          <a:cs typeface="+mn-cs"/>
        </a:defRPr>
      </a:lvl1pPr>
      <a:lvl2pPr marL="342866" algn="l" defTabSz="685732" rtl="0" eaLnBrk="1" latinLnBrk="0" hangingPunct="1">
        <a:defRPr sz="1350" kern="1200">
          <a:solidFill>
            <a:schemeClr val="tx1"/>
          </a:solidFill>
          <a:latin typeface="+mn-lt"/>
          <a:ea typeface="+mn-ea"/>
          <a:cs typeface="+mn-cs"/>
        </a:defRPr>
      </a:lvl2pPr>
      <a:lvl3pPr marL="685732" algn="l" defTabSz="685732" rtl="0" eaLnBrk="1" latinLnBrk="0" hangingPunct="1">
        <a:defRPr sz="1350" kern="1200">
          <a:solidFill>
            <a:schemeClr val="tx1"/>
          </a:solidFill>
          <a:latin typeface="+mn-lt"/>
          <a:ea typeface="+mn-ea"/>
          <a:cs typeface="+mn-cs"/>
        </a:defRPr>
      </a:lvl3pPr>
      <a:lvl4pPr marL="1028598" algn="l" defTabSz="685732" rtl="0" eaLnBrk="1" latinLnBrk="0" hangingPunct="1">
        <a:defRPr sz="1350" kern="1200">
          <a:solidFill>
            <a:schemeClr val="tx1"/>
          </a:solidFill>
          <a:latin typeface="+mn-lt"/>
          <a:ea typeface="+mn-ea"/>
          <a:cs typeface="+mn-cs"/>
        </a:defRPr>
      </a:lvl4pPr>
      <a:lvl5pPr marL="1371464" algn="l" defTabSz="685732" rtl="0" eaLnBrk="1" latinLnBrk="0" hangingPunct="1">
        <a:defRPr sz="1350" kern="1200">
          <a:solidFill>
            <a:schemeClr val="tx1"/>
          </a:solidFill>
          <a:latin typeface="+mn-lt"/>
          <a:ea typeface="+mn-ea"/>
          <a:cs typeface="+mn-cs"/>
        </a:defRPr>
      </a:lvl5pPr>
      <a:lvl6pPr marL="1714331" algn="l" defTabSz="685732" rtl="0" eaLnBrk="1" latinLnBrk="0" hangingPunct="1">
        <a:defRPr sz="1350" kern="1200">
          <a:solidFill>
            <a:schemeClr val="tx1"/>
          </a:solidFill>
          <a:latin typeface="+mn-lt"/>
          <a:ea typeface="+mn-ea"/>
          <a:cs typeface="+mn-cs"/>
        </a:defRPr>
      </a:lvl6pPr>
      <a:lvl7pPr marL="2057195" algn="l" defTabSz="685732" rtl="0" eaLnBrk="1" latinLnBrk="0" hangingPunct="1">
        <a:defRPr sz="1350" kern="1200">
          <a:solidFill>
            <a:schemeClr val="tx1"/>
          </a:solidFill>
          <a:latin typeface="+mn-lt"/>
          <a:ea typeface="+mn-ea"/>
          <a:cs typeface="+mn-cs"/>
        </a:defRPr>
      </a:lvl7pPr>
      <a:lvl8pPr marL="2400060" algn="l" defTabSz="685732" rtl="0" eaLnBrk="1" latinLnBrk="0" hangingPunct="1">
        <a:defRPr sz="1350" kern="1200">
          <a:solidFill>
            <a:schemeClr val="tx1"/>
          </a:solidFill>
          <a:latin typeface="+mn-lt"/>
          <a:ea typeface="+mn-ea"/>
          <a:cs typeface="+mn-cs"/>
        </a:defRPr>
      </a:lvl8pPr>
      <a:lvl9pPr marL="2742926" algn="l" defTabSz="68573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0.xml"/><Relationship Id="rId9" Type="http://schemas.openxmlformats.org/officeDocument/2006/relationships/image" Target="../media/image26.png"/></Relationships>
</file>

<file path=ppt/slides/_rels/slide10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9.png"/><Relationship Id="rId3" Type="http://schemas.openxmlformats.org/officeDocument/2006/relationships/image" Target="../media/image780.png"/><Relationship Id="rId7" Type="http://schemas.openxmlformats.org/officeDocument/2006/relationships/image" Target="../media/image82.png"/><Relationship Id="rId12"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7.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0.png"/><Relationship Id="rId9" Type="http://schemas.openxmlformats.org/officeDocument/2006/relationships/image" Target="../media/image84.png"/></Relationships>
</file>

<file path=ppt/slides/_rels/slide101.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1090.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openxmlformats.org/officeDocument/2006/relationships/image" Target="../media/image227.png"/><Relationship Id="rId2" Type="http://schemas.openxmlformats.org/officeDocument/2006/relationships/notesSlide" Target="../notesSlides/notesSlide101.xml"/><Relationship Id="rId16"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5.png"/><Relationship Id="rId10" Type="http://schemas.openxmlformats.org/officeDocument/2006/relationships/image" Target="../media/image222.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110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1.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0.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12.xml"/><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30.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11" Type="http://schemas.openxmlformats.org/officeDocument/2006/relationships/image" Target="../media/image32.png"/><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video" Target="../media/media2.mp4"/><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30.png"/><Relationship Id="rId3" Type="http://schemas.microsoft.com/office/2007/relationships/media" Target="../media/media1.mp4"/><Relationship Id="rId7" Type="http://schemas.openxmlformats.org/officeDocument/2006/relationships/image" Target="../media/image21.png"/><Relationship Id="rId12" Type="http://schemas.openxmlformats.org/officeDocument/2006/relationships/image" Target="../media/image3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32.png"/><Relationship Id="rId4" Type="http://schemas.openxmlformats.org/officeDocument/2006/relationships/video" Target="../media/media1.mp4"/><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5.mp4"/><Relationship Id="rId7" Type="http://schemas.openxmlformats.org/officeDocument/2006/relationships/image" Target="../media/image34.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5.xml"/><Relationship Id="rId5" Type="http://schemas.openxmlformats.org/officeDocument/2006/relationships/slideLayout" Target="../slideLayouts/slideLayout2.xml"/><Relationship Id="rId10" Type="http://schemas.openxmlformats.org/officeDocument/2006/relationships/image" Target="../media/image31.png"/><Relationship Id="rId4" Type="http://schemas.openxmlformats.org/officeDocument/2006/relationships/video" Target="../media/media5.mp4"/><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51.png"/><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57.png"/><Relationship Id="rId7"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40.emf"/></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68.png"/><Relationship Id="rId12"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7.mp4"/><Relationship Id="rId7" Type="http://schemas.openxmlformats.org/officeDocument/2006/relationships/image" Target="../media/image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28.xml"/><Relationship Id="rId5" Type="http://schemas.openxmlformats.org/officeDocument/2006/relationships/slideLayout" Target="../slideLayouts/slideLayout2.xml"/><Relationship Id="rId10" Type="http://schemas.openxmlformats.org/officeDocument/2006/relationships/image" Target="../media/image62.png"/><Relationship Id="rId4" Type="http://schemas.openxmlformats.org/officeDocument/2006/relationships/video" Target="../media/media7.mp4"/><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slideLayout" Target="../slideLayouts/slideLayout2.xml"/><Relationship Id="rId7" Type="http://schemas.openxmlformats.org/officeDocument/2006/relationships/image" Target="../media/image330.png"/><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1.png"/><Relationship Id="rId10" Type="http://schemas.openxmlformats.org/officeDocument/2006/relationships/image" Target="../media/image350.png"/><Relationship Id="rId4" Type="http://schemas.openxmlformats.org/officeDocument/2006/relationships/notesSlide" Target="../notesSlides/notesSlide30.xml"/><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30.png"/></Relationships>
</file>

<file path=ppt/slides/_rels/slide32.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71.png"/><Relationship Id="rId5" Type="http://schemas.openxmlformats.org/officeDocument/2006/relationships/image" Target="../media/image21.png"/><Relationship Id="rId10" Type="http://schemas.openxmlformats.org/officeDocument/2006/relationships/image" Target="../media/image72.png"/><Relationship Id="rId4" Type="http://schemas.openxmlformats.org/officeDocument/2006/relationships/notesSlide" Target="../notesSlides/notesSlide32.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10.mp4"/><Relationship Id="rId7" Type="http://schemas.openxmlformats.org/officeDocument/2006/relationships/image" Target="../media/image8.png"/><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video" Target="../media/media10.mp4"/><Relationship Id="rId9" Type="http://schemas.openxmlformats.org/officeDocument/2006/relationships/image" Target="../media/image65.png"/></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image" Target="../media/image500.png"/><Relationship Id="rId10" Type="http://schemas.openxmlformats.org/officeDocument/2006/relationships/image" Target="../media/image550.png"/><Relationship Id="rId4" Type="http://schemas.openxmlformats.org/officeDocument/2006/relationships/image" Target="../media/image490.png"/><Relationship Id="rId9" Type="http://schemas.openxmlformats.org/officeDocument/2006/relationships/image" Target="../media/image540.png"/></Relationships>
</file>

<file path=ppt/slides/_rels/slide39.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6.png"/><Relationship Id="rId7" Type="http://schemas.openxmlformats.org/officeDocument/2006/relationships/image" Target="../media/image58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79.png"/><Relationship Id="rId4" Type="http://schemas.openxmlformats.org/officeDocument/2006/relationships/image" Target="../media/image77.png"/><Relationship Id="rId9" Type="http://schemas.openxmlformats.org/officeDocument/2006/relationships/image" Target="../media/image60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660.png"/><Relationship Id="rId13" Type="http://schemas.openxmlformats.org/officeDocument/2006/relationships/image" Target="../media/image490.png"/><Relationship Id="rId18" Type="http://schemas.openxmlformats.org/officeDocument/2006/relationships/image" Target="../media/image540.png"/><Relationship Id="rId3" Type="http://schemas.openxmlformats.org/officeDocument/2006/relationships/image" Target="../media/image610.png"/><Relationship Id="rId7" Type="http://schemas.openxmlformats.org/officeDocument/2006/relationships/image" Target="../media/image65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notesSlide" Target="../notesSlides/notesSlide40.xml"/><Relationship Id="rId16"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640.png"/><Relationship Id="rId11" Type="http://schemas.openxmlformats.org/officeDocument/2006/relationships/image" Target="../media/image690.png"/><Relationship Id="rId5" Type="http://schemas.openxmlformats.org/officeDocument/2006/relationships/image" Target="../media/image630.png"/><Relationship Id="rId15" Type="http://schemas.openxmlformats.org/officeDocument/2006/relationships/image" Target="../media/image510.png"/><Relationship Id="rId10" Type="http://schemas.openxmlformats.org/officeDocument/2006/relationships/image" Target="../media/image680.png"/><Relationship Id="rId19" Type="http://schemas.openxmlformats.org/officeDocument/2006/relationships/image" Target="../media/image550.png"/><Relationship Id="rId4" Type="http://schemas.openxmlformats.org/officeDocument/2006/relationships/image" Target="../media/image620.png"/><Relationship Id="rId9" Type="http://schemas.openxmlformats.org/officeDocument/2006/relationships/image" Target="../media/image670.png"/><Relationship Id="rId14" Type="http://schemas.openxmlformats.org/officeDocument/2006/relationships/image" Target="../media/image500.png"/></Relationships>
</file>

<file path=ppt/slides/_rels/slide4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610.png"/><Relationship Id="rId7" Type="http://schemas.openxmlformats.org/officeDocument/2006/relationships/image" Target="../media/image73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0.png"/></Relationships>
</file>

<file path=ppt/slides/_rels/slide4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0.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0.png"/><Relationship Id="rId9" Type="http://schemas.openxmlformats.org/officeDocument/2006/relationships/image" Target="../media/image84.png"/><Relationship Id="rId1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5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1.png"/><Relationship Id="rId7"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11.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1.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03.png"/><Relationship Id="rId10" Type="http://schemas.openxmlformats.org/officeDocument/2006/relationships/image" Target="../media/image116.png"/><Relationship Id="rId4" Type="http://schemas.openxmlformats.org/officeDocument/2006/relationships/image" Target="../media/image102.png"/><Relationship Id="rId9" Type="http://schemas.openxmlformats.org/officeDocument/2006/relationships/image" Target="../media/image115.png"/></Relationships>
</file>

<file path=ppt/slides/_rels/slide5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1.png"/><Relationship Id="rId4" Type="http://schemas.openxmlformats.org/officeDocument/2006/relationships/image" Target="../media/image104.emf"/></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26.png"/><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8.png"/><Relationship Id="rId4" Type="http://schemas.openxmlformats.org/officeDocument/2006/relationships/image" Target="../media/image129.png"/></Relationships>
</file>

<file path=ppt/slides/_rels/slide6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05.emf"/><Relationship Id="rId7"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3.png"/></Relationships>
</file>

<file path=ppt/slides/_rels/slide6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43.png"/><Relationship Id="rId5" Type="http://schemas.openxmlformats.org/officeDocument/2006/relationships/image" Target="../media/image140.png"/><Relationship Id="rId10" Type="http://schemas.openxmlformats.org/officeDocument/2006/relationships/image" Target="../media/image132.png"/><Relationship Id="rId4" Type="http://schemas.openxmlformats.org/officeDocument/2006/relationships/image" Target="../media/image136.png"/><Relationship Id="rId9" Type="http://schemas.openxmlformats.org/officeDocument/2006/relationships/image" Target="../media/image133.png"/></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4.png"/><Relationship Id="rId7"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43.png"/><Relationship Id="rId5" Type="http://schemas.openxmlformats.org/officeDocument/2006/relationships/image" Target="../media/image145.png"/><Relationship Id="rId10" Type="http://schemas.openxmlformats.org/officeDocument/2006/relationships/image" Target="../media/image132.png"/><Relationship Id="rId4" Type="http://schemas.openxmlformats.org/officeDocument/2006/relationships/image" Target="../media/image136.png"/><Relationship Id="rId9" Type="http://schemas.openxmlformats.org/officeDocument/2006/relationships/image" Target="../media/image133.png"/></Relationships>
</file>

<file path=ppt/slides/_rels/slide6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6.png"/><Relationship Id="rId7" Type="http://schemas.openxmlformats.org/officeDocument/2006/relationships/image" Target="../media/image141.png"/><Relationship Id="rId12"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32.png"/><Relationship Id="rId5" Type="http://schemas.openxmlformats.org/officeDocument/2006/relationships/image" Target="../media/image148.png"/><Relationship Id="rId10" Type="http://schemas.openxmlformats.org/officeDocument/2006/relationships/image" Target="../media/image133.png"/><Relationship Id="rId4" Type="http://schemas.openxmlformats.org/officeDocument/2006/relationships/image" Target="../media/image147.png"/><Relationship Id="rId9" Type="http://schemas.openxmlformats.org/officeDocument/2006/relationships/image" Target="../media/image149.png"/></Relationships>
</file>

<file path=ppt/slides/_rels/slide6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05.emf"/><Relationship Id="rId7" Type="http://schemas.openxmlformats.org/officeDocument/2006/relationships/image" Target="../media/image132.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51.png"/><Relationship Id="rId4" Type="http://schemas.openxmlformats.org/officeDocument/2006/relationships/image" Target="../media/image106.emf"/></Relationships>
</file>

<file path=ppt/slides/_rels/slide67.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05.emf"/><Relationship Id="rId7" Type="http://schemas.openxmlformats.org/officeDocument/2006/relationships/image" Target="../media/image15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58.png"/><Relationship Id="rId4" Type="http://schemas.openxmlformats.org/officeDocument/2006/relationships/image" Target="../media/image154.png"/><Relationship Id="rId9" Type="http://schemas.openxmlformats.org/officeDocument/2006/relationships/image" Target="../media/image153.png"/></Relationships>
</file>

<file path=ppt/slides/_rels/slide6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59.png"/><Relationship Id="rId7" Type="http://schemas.openxmlformats.org/officeDocument/2006/relationships/image" Target="../media/image165.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72.png"/><Relationship Id="rId5" Type="http://schemas.openxmlformats.org/officeDocument/2006/relationships/image" Target="../media/image160.png"/><Relationship Id="rId10" Type="http://schemas.openxmlformats.org/officeDocument/2006/relationships/image" Target="../media/image150.png"/><Relationship Id="rId4" Type="http://schemas.openxmlformats.org/officeDocument/2006/relationships/image" Target="../media/image156.png"/><Relationship Id="rId9"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3.png"/><Relationship Id="rId7" Type="http://schemas.openxmlformats.org/officeDocument/2006/relationships/image" Target="../media/image165.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72.png"/><Relationship Id="rId5" Type="http://schemas.openxmlformats.org/officeDocument/2006/relationships/image" Target="../media/image174.png"/><Relationship Id="rId10" Type="http://schemas.openxmlformats.org/officeDocument/2006/relationships/image" Target="../media/image150.png"/><Relationship Id="rId4" Type="http://schemas.openxmlformats.org/officeDocument/2006/relationships/image" Target="../media/image156.png"/><Relationship Id="rId9" Type="http://schemas.openxmlformats.org/officeDocument/2006/relationships/image" Target="../media/image153.png"/></Relationships>
</file>

<file path=ppt/slides/_rels/slide71.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75.png"/><Relationship Id="rId7" Type="http://schemas.openxmlformats.org/officeDocument/2006/relationships/image" Target="../media/image165.png"/><Relationship Id="rId12" Type="http://schemas.openxmlformats.org/officeDocument/2006/relationships/image" Target="../media/image17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5.emf"/><Relationship Id="rId11" Type="http://schemas.openxmlformats.org/officeDocument/2006/relationships/image" Target="../media/image150.png"/><Relationship Id="rId5" Type="http://schemas.openxmlformats.org/officeDocument/2006/relationships/image" Target="../media/image177.png"/><Relationship Id="rId10" Type="http://schemas.openxmlformats.org/officeDocument/2006/relationships/image" Target="../media/image153.png"/><Relationship Id="rId4" Type="http://schemas.openxmlformats.org/officeDocument/2006/relationships/image" Target="../media/image176.png"/><Relationship Id="rId9" Type="http://schemas.openxmlformats.org/officeDocument/2006/relationships/image" Target="../media/image178.png"/></Relationships>
</file>

<file path=ppt/slides/_rels/slide72.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05.emf"/><Relationship Id="rId7" Type="http://schemas.openxmlformats.org/officeDocument/2006/relationships/image" Target="../media/image15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79.png"/><Relationship Id="rId4" Type="http://schemas.openxmlformats.org/officeDocument/2006/relationships/image" Target="../media/image106.emf"/></Relationships>
</file>

<file path=ppt/slides/_rels/slide7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550.png"/></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560.png"/><Relationship Id="rId4" Type="http://schemas.openxmlformats.org/officeDocument/2006/relationships/image" Target="../media/image96.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570.png"/><Relationship Id="rId5" Type="http://schemas.openxmlformats.org/officeDocument/2006/relationships/image" Target="../media/image1580.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7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68.png"/><Relationship Id="rId12" Type="http://schemas.openxmlformats.org/officeDocument/2006/relationships/image" Target="../media/image170.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7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s>
</file>

<file path=ppt/slides/_rels/slide8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610.png"/><Relationship Id="rId7" Type="http://schemas.openxmlformats.org/officeDocument/2006/relationships/image" Target="../media/image73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720.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760.png"/><Relationship Id="rId4" Type="http://schemas.openxmlformats.org/officeDocument/2006/relationships/image" Target="../media/image700.png"/><Relationship Id="rId9" Type="http://schemas.openxmlformats.org/officeDocument/2006/relationships/image" Target="../media/image750.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750.png"/><Relationship Id="rId5" Type="http://schemas.openxmlformats.org/officeDocument/2006/relationships/image" Target="../media/image1740.png"/><Relationship Id="rId4" Type="http://schemas.openxmlformats.org/officeDocument/2006/relationships/image" Target="../media/image1730.png"/></Relationships>
</file>

<file path=ppt/slides/_rels/slide83.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8" Type="http://schemas.openxmlformats.org/officeDocument/2006/relationships/image" Target="../media/image1800.png"/><Relationship Id="rId3" Type="http://schemas.openxmlformats.org/officeDocument/2006/relationships/image" Target="../media/image1730.png"/><Relationship Id="rId7" Type="http://schemas.openxmlformats.org/officeDocument/2006/relationships/image" Target="../media/image1790.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770.png"/><Relationship Id="rId4" Type="http://schemas.openxmlformats.org/officeDocument/2006/relationships/image" Target="../media/image130.png"/></Relationships>
</file>

<file path=ppt/slides/_rels/slide85.xml.rels><?xml version="1.0" encoding="UTF-8" standalone="yes"?>
<Relationships xmlns="http://schemas.openxmlformats.org/package/2006/relationships"><Relationship Id="rId3" Type="http://schemas.openxmlformats.org/officeDocument/2006/relationships/image" Target="../media/image17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8.png"/><Relationship Id="rId18" Type="http://schemas.openxmlformats.org/officeDocument/2006/relationships/image" Target="../media/image770.png"/><Relationship Id="rId3" Type="http://schemas.openxmlformats.org/officeDocument/2006/relationships/image" Target="../media/image127.png"/><Relationship Id="rId7" Type="http://schemas.openxmlformats.org/officeDocument/2006/relationships/image" Target="../media/image1560.png"/><Relationship Id="rId12" Type="http://schemas.openxmlformats.org/officeDocument/2006/relationships/image" Target="../media/image710.png"/><Relationship Id="rId17" Type="http://schemas.openxmlformats.org/officeDocument/2006/relationships/image" Target="../media/image192.png"/><Relationship Id="rId2" Type="http://schemas.openxmlformats.org/officeDocument/2006/relationships/notesSlide" Target="../notesSlides/notesSlide86.xml"/><Relationship Id="rId16"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84.png"/><Relationship Id="rId11" Type="http://schemas.openxmlformats.org/officeDocument/2006/relationships/image" Target="../media/image187.png"/><Relationship Id="rId5" Type="http://schemas.openxmlformats.org/officeDocument/2006/relationships/image" Target="../media/image1830.png"/><Relationship Id="rId15" Type="http://schemas.openxmlformats.org/officeDocument/2006/relationships/image" Target="../media/image190.png"/><Relationship Id="rId10" Type="http://schemas.openxmlformats.org/officeDocument/2006/relationships/image" Target="../media/image610.png"/><Relationship Id="rId4" Type="http://schemas.openxmlformats.org/officeDocument/2006/relationships/image" Target="../media/image96.png"/><Relationship Id="rId9" Type="http://schemas.openxmlformats.org/officeDocument/2006/relationships/image" Target="../media/image131.png"/><Relationship Id="rId14" Type="http://schemas.openxmlformats.org/officeDocument/2006/relationships/image" Target="../media/image189.png"/></Relationships>
</file>

<file path=ppt/slides/_rels/slide8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93.png"/></Relationships>
</file>

<file path=ppt/slides/_rels/slide88.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2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300.png"/><Relationship Id="rId5" Type="http://schemas.openxmlformats.org/officeDocument/2006/relationships/image" Target="../media/image99.png"/><Relationship Id="rId10" Type="http://schemas.openxmlformats.org/officeDocument/2006/relationships/image" Target="../media/image1830.png"/><Relationship Id="rId4" Type="http://schemas.openxmlformats.org/officeDocument/2006/relationships/image" Target="../media/image96.png"/><Relationship Id="rId9" Type="http://schemas.openxmlformats.org/officeDocument/2006/relationships/image" Target="../media/image195.png"/></Relationships>
</file>

<file path=ppt/slides/_rels/slide8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99.png"/><Relationship Id="rId7" Type="http://schemas.openxmlformats.org/officeDocument/2006/relationships/image" Target="../media/image19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97.png"/><Relationship Id="rId4" Type="http://schemas.openxmlformats.org/officeDocument/2006/relationships/image" Target="../media/image196.png"/><Relationship Id="rId9" Type="http://schemas.openxmlformats.org/officeDocument/2006/relationships/image" Target="../media/image1830.png"/></Relationships>
</file>

<file path=ppt/slides/_rels/slide9.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11" Type="http://schemas.openxmlformats.org/officeDocument/2006/relationships/image" Target="../media/image23.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notesSlide" Target="../notesSlides/notesSlide9.xml"/><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730.png"/><Relationship Id="rId7" Type="http://schemas.openxmlformats.org/officeDocument/2006/relationships/image" Target="../media/image199.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780.png"/><Relationship Id="rId5" Type="http://schemas.openxmlformats.org/officeDocument/2006/relationships/image" Target="../media/image198.png"/><Relationship Id="rId4" Type="http://schemas.openxmlformats.org/officeDocument/2006/relationships/image" Target="../media/image130.png"/><Relationship Id="rId9" Type="http://schemas.openxmlformats.org/officeDocument/2006/relationships/image" Target="../media/image201.png"/></Relationships>
</file>

<file path=ppt/slides/_rels/slide91.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slideLayout" Target="../slideLayouts/slideLayout2.xml"/><Relationship Id="rId7" Type="http://schemas.openxmlformats.org/officeDocument/2006/relationships/image" Target="../media/image203.png"/><Relationship Id="rId2" Type="http://schemas.microsoft.com/office/2007/relationships/media" Target="../media/media9.mp4"/><Relationship Id="rId1" Type="http://schemas.openxmlformats.org/officeDocument/2006/relationships/video" Target="NULL" TargetMode="External"/><Relationship Id="rId6" Type="http://schemas.openxmlformats.org/officeDocument/2006/relationships/image" Target="../media/image130.png"/><Relationship Id="rId11" Type="http://schemas.openxmlformats.org/officeDocument/2006/relationships/image" Target="../media/image65.png"/><Relationship Id="rId5" Type="http://schemas.openxmlformats.org/officeDocument/2006/relationships/image" Target="../media/image202.png"/><Relationship Id="rId10" Type="http://schemas.openxmlformats.org/officeDocument/2006/relationships/image" Target="../media/image206.png"/><Relationship Id="rId4" Type="http://schemas.openxmlformats.org/officeDocument/2006/relationships/notesSlide" Target="../notesSlides/notesSlide91.xml"/><Relationship Id="rId9" Type="http://schemas.openxmlformats.org/officeDocument/2006/relationships/image" Target="../media/image205.png"/></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85.png"/><Relationship Id="rId3" Type="http://schemas.openxmlformats.org/officeDocument/2006/relationships/image" Target="../media/image610.png"/><Relationship Id="rId7" Type="http://schemas.openxmlformats.org/officeDocument/2006/relationships/image" Target="../media/image189.png"/><Relationship Id="rId12" Type="http://schemas.openxmlformats.org/officeDocument/2006/relationships/image" Target="../media/image20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770.png"/><Relationship Id="rId5" Type="http://schemas.openxmlformats.org/officeDocument/2006/relationships/image" Target="../media/image710.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191.png"/></Relationships>
</file>

<file path=ppt/slides/_rels/slide94.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56.png"/><Relationship Id="rId7" Type="http://schemas.openxmlformats.org/officeDocument/2006/relationships/image" Target="../media/image186.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86.png"/><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56.png"/><Relationship Id="rId7" Type="http://schemas.openxmlformats.org/officeDocument/2006/relationships/image" Target="../media/image18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86.png"/><Relationship Id="rId4" Type="http://schemas.openxmlformats.org/officeDocument/2006/relationships/image" Target="../media/image55.png"/></Relationships>
</file>

<file path=ppt/slides/_rels/slide9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09.png"/></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08.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3.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BF0913-B2E4-D7EA-FD68-CD8B482ED03B}"/>
              </a:ext>
            </a:extLst>
          </p:cNvPr>
          <p:cNvSpPr txBox="1">
            <a:spLocks/>
          </p:cNvSpPr>
          <p:nvPr/>
        </p:nvSpPr>
        <p:spPr bwMode="blackWhite">
          <a:xfrm>
            <a:off x="1200150" y="874873"/>
            <a:ext cx="6743700" cy="1400360"/>
          </a:xfrm>
          <a:prstGeom prst="rect">
            <a:avLst/>
          </a:prstGeom>
          <a:solidFill>
            <a:srgbClr val="FFFFFF"/>
          </a:solidFill>
          <a:ln w="38100" cap="sq">
            <a:solidFill>
              <a:srgbClr val="404040"/>
            </a:solidFill>
            <a:miter lim="800000"/>
          </a:ln>
        </p:spPr>
        <p:txBody>
          <a:bodyPr vert="horz" lIns="205740" tIns="137160" rIns="205740" bIns="13716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a:lnSpc>
                <a:spcPct val="100000"/>
              </a:lnSpc>
            </a:pPr>
            <a:r>
              <a:rPr lang="en-US" sz="2400" b="1" cap="none" spc="0" dirty="0">
                <a:latin typeface="Avenir Black" panose="02000503020000020003" pitchFamily="2" charset="0"/>
              </a:rPr>
              <a:t>Probabilistic programming </a:t>
            </a:r>
          </a:p>
          <a:p>
            <a:pPr>
              <a:lnSpc>
                <a:spcPct val="100000"/>
              </a:lnSpc>
            </a:pPr>
            <a:r>
              <a:rPr lang="en-US" sz="2400" b="1" cap="none" spc="0" dirty="0">
                <a:latin typeface="Avenir Black" panose="02000503020000020003" pitchFamily="2" charset="0"/>
              </a:rPr>
              <a:t>with programmable variational inference</a:t>
            </a:r>
          </a:p>
        </p:txBody>
      </p:sp>
      <p:grpSp>
        <p:nvGrpSpPr>
          <p:cNvPr id="16" name="Group 15">
            <a:extLst>
              <a:ext uri="{FF2B5EF4-FFF2-40B4-BE49-F238E27FC236}">
                <a16:creationId xmlns:a16="http://schemas.microsoft.com/office/drawing/2014/main" id="{FDC3F387-0C6C-0C9F-784E-977F62C8EB98}"/>
              </a:ext>
            </a:extLst>
          </p:cNvPr>
          <p:cNvGrpSpPr/>
          <p:nvPr/>
        </p:nvGrpSpPr>
        <p:grpSpPr>
          <a:xfrm>
            <a:off x="3180755" y="2438430"/>
            <a:ext cx="1439711" cy="1162765"/>
            <a:chOff x="4399707" y="3232503"/>
            <a:chExt cx="1919615" cy="1550353"/>
          </a:xfrm>
        </p:grpSpPr>
        <p:pic>
          <p:nvPicPr>
            <p:cNvPr id="1028" name="Picture 4">
              <a:extLst>
                <a:ext uri="{FF2B5EF4-FFF2-40B4-BE49-F238E27FC236}">
                  <a16:creationId xmlns:a16="http://schemas.microsoft.com/office/drawing/2014/main" id="{D01A715C-E7A1-E342-D748-B624A3209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88" b="3788"/>
            <a:stretch/>
          </p:blipFill>
          <p:spPr bwMode="auto">
            <a:xfrm>
              <a:off x="4788015" y="323250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26429A-6E7A-293F-C16B-F7A778D59232}"/>
                </a:ext>
              </a:extLst>
            </p:cNvPr>
            <p:cNvSpPr txBox="1"/>
            <p:nvPr/>
          </p:nvSpPr>
          <p:spPr>
            <a:xfrm>
              <a:off x="4399707" y="4451911"/>
              <a:ext cx="1919615" cy="330945"/>
            </a:xfrm>
            <a:prstGeom prst="rect">
              <a:avLst/>
            </a:prstGeom>
            <a:noFill/>
          </p:spPr>
          <p:txBody>
            <a:bodyPr wrap="square" rtlCol="0">
              <a:spAutoFit/>
            </a:bodyPr>
            <a:lstStyle/>
            <a:p>
              <a:r>
                <a:rPr lang="en-US" sz="1013" b="1" i="1" dirty="0">
                  <a:latin typeface="Avenir Black" panose="02000503020000020003" pitchFamily="2" charset="0"/>
                </a:rPr>
                <a:t>McCoy Becker*</a:t>
              </a:r>
            </a:p>
          </p:txBody>
        </p:sp>
      </p:grpSp>
      <p:grpSp>
        <p:nvGrpSpPr>
          <p:cNvPr id="17" name="Group 16">
            <a:extLst>
              <a:ext uri="{FF2B5EF4-FFF2-40B4-BE49-F238E27FC236}">
                <a16:creationId xmlns:a16="http://schemas.microsoft.com/office/drawing/2014/main" id="{A8FF221F-D6B0-F3FB-6359-F91DD01ABFDA}"/>
              </a:ext>
            </a:extLst>
          </p:cNvPr>
          <p:cNvGrpSpPr/>
          <p:nvPr/>
        </p:nvGrpSpPr>
        <p:grpSpPr>
          <a:xfrm>
            <a:off x="4680286" y="2438430"/>
            <a:ext cx="1303349" cy="1161577"/>
            <a:chOff x="6399082" y="3232503"/>
            <a:chExt cx="1737799" cy="1548769"/>
          </a:xfrm>
        </p:grpSpPr>
        <p:pic>
          <p:nvPicPr>
            <p:cNvPr id="1026" name="Picture 2">
              <a:extLst>
                <a:ext uri="{FF2B5EF4-FFF2-40B4-BE49-F238E27FC236}">
                  <a16:creationId xmlns:a16="http://schemas.microsoft.com/office/drawing/2014/main" id="{8148B20B-3DA1-08BB-7714-88E8880C39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52" t="7201" b="5042"/>
            <a:stretch/>
          </p:blipFill>
          <p:spPr bwMode="auto">
            <a:xfrm>
              <a:off x="6696482" y="323250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4ACE31-925D-EEB6-9626-54399B99B243}"/>
                </a:ext>
              </a:extLst>
            </p:cNvPr>
            <p:cNvSpPr txBox="1"/>
            <p:nvPr/>
          </p:nvSpPr>
          <p:spPr>
            <a:xfrm>
              <a:off x="6399082" y="4450327"/>
              <a:ext cx="1737799" cy="330945"/>
            </a:xfrm>
            <a:prstGeom prst="rect">
              <a:avLst/>
            </a:prstGeom>
            <a:noFill/>
          </p:spPr>
          <p:txBody>
            <a:bodyPr wrap="square" rtlCol="0">
              <a:spAutoFit/>
            </a:bodyPr>
            <a:lstStyle/>
            <a:p>
              <a:pPr algn="ctr"/>
              <a:r>
                <a:rPr lang="en-US" sz="1013" b="1" dirty="0">
                  <a:latin typeface="Avenir Black" panose="02000503020000020003" pitchFamily="2" charset="0"/>
                </a:rPr>
                <a:t>Alex Lew*</a:t>
              </a:r>
            </a:p>
          </p:txBody>
        </p:sp>
      </p:grpSp>
      <p:grpSp>
        <p:nvGrpSpPr>
          <p:cNvPr id="14" name="Group 13">
            <a:extLst>
              <a:ext uri="{FF2B5EF4-FFF2-40B4-BE49-F238E27FC236}">
                <a16:creationId xmlns:a16="http://schemas.microsoft.com/office/drawing/2014/main" id="{59B8DB4A-495A-B74D-542A-2E2297EF11E8}"/>
              </a:ext>
            </a:extLst>
          </p:cNvPr>
          <p:cNvGrpSpPr/>
          <p:nvPr/>
        </p:nvGrpSpPr>
        <p:grpSpPr>
          <a:xfrm>
            <a:off x="2433764" y="3673239"/>
            <a:ext cx="1493981" cy="1148714"/>
            <a:chOff x="2933257" y="4960282"/>
            <a:chExt cx="1991974" cy="1531618"/>
          </a:xfrm>
        </p:grpSpPr>
        <p:pic>
          <p:nvPicPr>
            <p:cNvPr id="1030" name="Picture 6">
              <a:extLst>
                <a:ext uri="{FF2B5EF4-FFF2-40B4-BE49-F238E27FC236}">
                  <a16:creationId xmlns:a16="http://schemas.microsoft.com/office/drawing/2014/main" id="{E497A17A-86B2-0C42-28E6-81063E6E0D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333" b="8333"/>
            <a:stretch/>
          </p:blipFill>
          <p:spPr bwMode="auto">
            <a:xfrm>
              <a:off x="3357744"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81F915-353B-F017-B4B3-88A75AA414B2}"/>
                </a:ext>
              </a:extLst>
            </p:cNvPr>
            <p:cNvSpPr txBox="1"/>
            <p:nvPr/>
          </p:nvSpPr>
          <p:spPr>
            <a:xfrm>
              <a:off x="2933257" y="6160955"/>
              <a:ext cx="1991974" cy="330945"/>
            </a:xfrm>
            <a:prstGeom prst="rect">
              <a:avLst/>
            </a:prstGeom>
            <a:noFill/>
          </p:spPr>
          <p:txBody>
            <a:bodyPr wrap="square" rtlCol="0">
              <a:spAutoFit/>
            </a:bodyPr>
            <a:lstStyle/>
            <a:p>
              <a:pPr algn="ctr"/>
              <a:r>
                <a:rPr lang="en-US" sz="1013" b="1" dirty="0">
                  <a:latin typeface="Avenir Black" panose="02000503020000020003" pitchFamily="2" charset="0"/>
                </a:rPr>
                <a:t>Matin Ghavami</a:t>
              </a:r>
            </a:p>
          </p:txBody>
        </p:sp>
      </p:grpSp>
      <p:grpSp>
        <p:nvGrpSpPr>
          <p:cNvPr id="15" name="Group 14">
            <a:extLst>
              <a:ext uri="{FF2B5EF4-FFF2-40B4-BE49-F238E27FC236}">
                <a16:creationId xmlns:a16="http://schemas.microsoft.com/office/drawing/2014/main" id="{1B9BD0FE-C896-FFB8-6D57-D2571D13DEDE}"/>
              </a:ext>
            </a:extLst>
          </p:cNvPr>
          <p:cNvGrpSpPr/>
          <p:nvPr/>
        </p:nvGrpSpPr>
        <p:grpSpPr>
          <a:xfrm>
            <a:off x="1130415" y="3647087"/>
            <a:ext cx="1303349" cy="1174866"/>
            <a:chOff x="882740" y="5390949"/>
            <a:chExt cx="1737799" cy="976256"/>
          </a:xfrm>
        </p:grpSpPr>
        <p:pic>
          <p:nvPicPr>
            <p:cNvPr id="1032" name="Picture 8">
              <a:extLst>
                <a:ext uri="{FF2B5EF4-FFF2-40B4-BE49-F238E27FC236}">
                  <a16:creationId xmlns:a16="http://schemas.microsoft.com/office/drawing/2014/main" id="{6A87EB7E-EECE-020E-22F2-37BA219F08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09" b="509"/>
            <a:stretch/>
          </p:blipFill>
          <p:spPr bwMode="auto">
            <a:xfrm>
              <a:off x="1180140" y="5390949"/>
              <a:ext cx="1143000" cy="71233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907D67-A44B-E0B2-3E99-DD2A7F6AA406}"/>
                </a:ext>
              </a:extLst>
            </p:cNvPr>
            <p:cNvSpPr txBox="1"/>
            <p:nvPr/>
          </p:nvSpPr>
          <p:spPr>
            <a:xfrm>
              <a:off x="882740" y="6160955"/>
              <a:ext cx="1737799" cy="206250"/>
            </a:xfrm>
            <a:prstGeom prst="rect">
              <a:avLst/>
            </a:prstGeom>
            <a:noFill/>
          </p:spPr>
          <p:txBody>
            <a:bodyPr wrap="square" rtlCol="0">
              <a:spAutoFit/>
            </a:bodyPr>
            <a:lstStyle/>
            <a:p>
              <a:pPr algn="ctr"/>
              <a:r>
                <a:rPr lang="en-US" sz="1013" b="1" dirty="0" err="1">
                  <a:latin typeface="Avenir Black" panose="02000503020000020003" pitchFamily="2" charset="0"/>
                </a:rPr>
                <a:t>Xiaoyan</a:t>
              </a:r>
              <a:r>
                <a:rPr lang="en-US" sz="1013" b="1" dirty="0">
                  <a:latin typeface="Avenir Black" panose="02000503020000020003" pitchFamily="2" charset="0"/>
                </a:rPr>
                <a:t> Wang</a:t>
              </a:r>
            </a:p>
          </p:txBody>
        </p:sp>
      </p:grpSp>
      <p:grpSp>
        <p:nvGrpSpPr>
          <p:cNvPr id="13" name="Group 12">
            <a:extLst>
              <a:ext uri="{FF2B5EF4-FFF2-40B4-BE49-F238E27FC236}">
                <a16:creationId xmlns:a16="http://schemas.microsoft.com/office/drawing/2014/main" id="{24C6D6FF-E24B-07DF-9A03-CF4412719D7F}"/>
              </a:ext>
            </a:extLst>
          </p:cNvPr>
          <p:cNvGrpSpPr/>
          <p:nvPr/>
        </p:nvGrpSpPr>
        <p:grpSpPr>
          <a:xfrm>
            <a:off x="3944743" y="3673239"/>
            <a:ext cx="1303349" cy="1148714"/>
            <a:chOff x="5092639" y="4960282"/>
            <a:chExt cx="1737799" cy="1531618"/>
          </a:xfrm>
        </p:grpSpPr>
        <p:pic>
          <p:nvPicPr>
            <p:cNvPr id="1034" name="Picture 10">
              <a:extLst>
                <a:ext uri="{FF2B5EF4-FFF2-40B4-BE49-F238E27FC236}">
                  <a16:creationId xmlns:a16="http://schemas.microsoft.com/office/drawing/2014/main" id="{AF38C726-658F-B9BC-F9FD-08E28DF88B1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500" b="12500"/>
            <a:stretch/>
          </p:blipFill>
          <p:spPr bwMode="auto">
            <a:xfrm>
              <a:off x="5386470"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854544-B232-DC7B-61CD-151397AF6618}"/>
                </a:ext>
              </a:extLst>
            </p:cNvPr>
            <p:cNvSpPr txBox="1"/>
            <p:nvPr/>
          </p:nvSpPr>
          <p:spPr>
            <a:xfrm>
              <a:off x="5092639" y="6160955"/>
              <a:ext cx="1737799" cy="330945"/>
            </a:xfrm>
            <a:prstGeom prst="rect">
              <a:avLst/>
            </a:prstGeom>
            <a:noFill/>
          </p:spPr>
          <p:txBody>
            <a:bodyPr wrap="square" rtlCol="0">
              <a:spAutoFit/>
            </a:bodyPr>
            <a:lstStyle/>
            <a:p>
              <a:pPr algn="ctr"/>
              <a:r>
                <a:rPr lang="en-US" sz="1013" b="1" dirty="0">
                  <a:latin typeface="Avenir Black" panose="02000503020000020003" pitchFamily="2" charset="0"/>
                </a:rPr>
                <a:t>Mathieu </a:t>
              </a:r>
              <a:r>
                <a:rPr lang="en-US" sz="1013" b="1" dirty="0" err="1">
                  <a:latin typeface="Avenir Black" panose="02000503020000020003" pitchFamily="2" charset="0"/>
                </a:rPr>
                <a:t>Huot</a:t>
              </a:r>
              <a:endParaRPr lang="en-US" sz="1013" b="1" dirty="0">
                <a:latin typeface="Avenir Black" panose="02000503020000020003" pitchFamily="2" charset="0"/>
              </a:endParaRPr>
            </a:p>
          </p:txBody>
        </p:sp>
      </p:grpSp>
      <p:grpSp>
        <p:nvGrpSpPr>
          <p:cNvPr id="12" name="Group 11">
            <a:extLst>
              <a:ext uri="{FF2B5EF4-FFF2-40B4-BE49-F238E27FC236}">
                <a16:creationId xmlns:a16="http://schemas.microsoft.com/office/drawing/2014/main" id="{2456F1EB-8905-96B3-1FD6-D0F754AF4B95}"/>
              </a:ext>
            </a:extLst>
          </p:cNvPr>
          <p:cNvGrpSpPr/>
          <p:nvPr/>
        </p:nvGrpSpPr>
        <p:grpSpPr>
          <a:xfrm>
            <a:off x="5248087" y="3673244"/>
            <a:ext cx="1724678" cy="1140689"/>
            <a:chOff x="7034674" y="4960282"/>
            <a:chExt cx="2299570" cy="1520918"/>
          </a:xfrm>
        </p:grpSpPr>
        <p:pic>
          <p:nvPicPr>
            <p:cNvPr id="1036" name="Picture 12">
              <a:extLst>
                <a:ext uri="{FF2B5EF4-FFF2-40B4-BE49-F238E27FC236}">
                  <a16:creationId xmlns:a16="http://schemas.microsoft.com/office/drawing/2014/main" id="{6E30F765-7C97-F7F5-F8E1-25886498876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34" r="2434"/>
            <a:stretch/>
          </p:blipFill>
          <p:spPr bwMode="auto">
            <a:xfrm>
              <a:off x="7612959" y="4960282"/>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8F8158-9B4A-E687-D784-3AA504209AE8}"/>
                </a:ext>
              </a:extLst>
            </p:cNvPr>
            <p:cNvSpPr txBox="1"/>
            <p:nvPr/>
          </p:nvSpPr>
          <p:spPr>
            <a:xfrm>
              <a:off x="7034674" y="6150255"/>
              <a:ext cx="2299570" cy="330945"/>
            </a:xfrm>
            <a:prstGeom prst="rect">
              <a:avLst/>
            </a:prstGeom>
            <a:noFill/>
          </p:spPr>
          <p:txBody>
            <a:bodyPr wrap="square" rtlCol="0">
              <a:spAutoFit/>
            </a:bodyPr>
            <a:lstStyle/>
            <a:p>
              <a:pPr algn="ctr"/>
              <a:r>
                <a:rPr lang="en-US" sz="1013" b="1" dirty="0">
                  <a:latin typeface="Avenir Black" panose="02000503020000020003" pitchFamily="2" charset="0"/>
                </a:rPr>
                <a:t>Vikash </a:t>
              </a:r>
              <a:r>
                <a:rPr lang="en-US" sz="1013" b="1" dirty="0" err="1">
                  <a:latin typeface="Avenir Black" panose="02000503020000020003" pitchFamily="2" charset="0"/>
                </a:rPr>
                <a:t>Mansingkha</a:t>
              </a:r>
              <a:endParaRPr lang="en-US" sz="1013" b="1" dirty="0">
                <a:latin typeface="Avenir Black" panose="02000503020000020003" pitchFamily="2" charset="0"/>
              </a:endParaRPr>
            </a:p>
          </p:txBody>
        </p:sp>
      </p:grpSp>
      <p:grpSp>
        <p:nvGrpSpPr>
          <p:cNvPr id="10" name="Group 9">
            <a:extLst>
              <a:ext uri="{FF2B5EF4-FFF2-40B4-BE49-F238E27FC236}">
                <a16:creationId xmlns:a16="http://schemas.microsoft.com/office/drawing/2014/main" id="{6E1D4984-7773-896D-5A94-E03CEB14D294}"/>
              </a:ext>
            </a:extLst>
          </p:cNvPr>
          <p:cNvGrpSpPr/>
          <p:nvPr/>
        </p:nvGrpSpPr>
        <p:grpSpPr>
          <a:xfrm>
            <a:off x="6847286" y="3656111"/>
            <a:ext cx="1569837" cy="1157813"/>
            <a:chOff x="9024255" y="4943663"/>
            <a:chExt cx="2093116" cy="1543751"/>
          </a:xfrm>
        </p:grpSpPr>
        <p:pic>
          <p:nvPicPr>
            <p:cNvPr id="1038" name="Picture 14" descr="Martin C. Rinard - ICPC 2020">
              <a:extLst>
                <a:ext uri="{FF2B5EF4-FFF2-40B4-BE49-F238E27FC236}">
                  <a16:creationId xmlns:a16="http://schemas.microsoft.com/office/drawing/2014/main" id="{AE9540E9-CBDC-BAE0-277E-3C4D68DDB6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99313" y="4943663"/>
              <a:ext cx="1143000" cy="11430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D045D92-138A-7ED0-CFAD-AAE944798B5E}"/>
                </a:ext>
              </a:extLst>
            </p:cNvPr>
            <p:cNvSpPr txBox="1"/>
            <p:nvPr/>
          </p:nvSpPr>
          <p:spPr>
            <a:xfrm>
              <a:off x="9024255" y="6156469"/>
              <a:ext cx="2093116" cy="330945"/>
            </a:xfrm>
            <a:prstGeom prst="rect">
              <a:avLst/>
            </a:prstGeom>
            <a:noFill/>
          </p:spPr>
          <p:txBody>
            <a:bodyPr wrap="square" rtlCol="0">
              <a:spAutoFit/>
            </a:bodyPr>
            <a:lstStyle/>
            <a:p>
              <a:pPr algn="ctr"/>
              <a:r>
                <a:rPr lang="en-US" sz="1013" b="1" dirty="0">
                  <a:latin typeface="Avenir Black" panose="02000503020000020003" pitchFamily="2" charset="0"/>
                </a:rPr>
                <a:t>Martin </a:t>
              </a:r>
              <a:r>
                <a:rPr lang="en-US" sz="1013" b="1" dirty="0" err="1">
                  <a:latin typeface="Avenir Black" panose="02000503020000020003" pitchFamily="2" charset="0"/>
                </a:rPr>
                <a:t>Rinard</a:t>
              </a:r>
              <a:endParaRPr lang="en-US" sz="1013" b="1" dirty="0">
                <a:latin typeface="Avenir Black" panose="02000503020000020003" pitchFamily="2" charset="0"/>
              </a:endParaRPr>
            </a:p>
          </p:txBody>
        </p:sp>
      </p:grpSp>
    </p:spTree>
    <p:extLst>
      <p:ext uri="{BB962C8B-B14F-4D97-AF65-F5344CB8AC3E}">
        <p14:creationId xmlns:p14="http://schemas.microsoft.com/office/powerpoint/2010/main" val="2313366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64ED8377-EB75-835F-423F-1AF6CD1220AC}"/>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97BCF60A-D6FE-7778-971F-9A86F677C62B}"/>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i="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independent</m:t>
                      </m:r>
                      <m:r>
                        <a:rPr lang="en-US" smtClean="0">
                          <a:latin typeface="Cambria Math" panose="02040503050406030204" pitchFamily="18" charset="0"/>
                          <a:ea typeface="Cambria Math" panose="02040503050406030204" pitchFamily="18" charset="0"/>
                        </a:rPr>
                        <m:t>_</m:t>
                      </m:r>
                      <m:r>
                        <m:rPr>
                          <m:sty m:val="p"/>
                        </m:rPr>
                        <a:rPr lang="en-US" smtClean="0">
                          <a:latin typeface="Cambria Math" panose="02040503050406030204" pitchFamily="18" charset="0"/>
                          <a:ea typeface="Cambria Math" panose="02040503050406030204" pitchFamily="18" charset="0"/>
                        </a:rPr>
                        <m:t>guide</m:t>
                      </m:r>
                      <m:r>
                        <a:rPr lang="en-US" smtClean="0">
                          <a:latin typeface="Cambria Math" panose="02040503050406030204" pitchFamily="18" charset="0"/>
                          <a:ea typeface="Cambria Math" panose="02040503050406030204" pitchFamily="18" charset="0"/>
                        </a:rPr>
                        <m:t>=</m:t>
                      </m:r>
                      <m:r>
                        <m:rPr>
                          <m:sty m:val="p"/>
                        </m:rPr>
                        <a:rPr lang="en-US" smtClean="0">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dirty="0">
                <a:solidFill>
                  <a:srgbClr val="00B050"/>
                </a:solidFill>
                <a:latin typeface="Avenir Black" panose="02000503020000020003" pitchFamily="2" charset="0"/>
              </a:rPr>
              <a:t>expected value objective</a:t>
            </a:r>
            <a:r>
              <a:rPr lang="en-US" sz="1100" b="1" dirty="0">
                <a:latin typeface="Avenir Black" panose="02000503020000020003" pitchFamily="2" charset="0"/>
              </a:rPr>
              <a:t>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CEF475C5-597A-C7DC-FFD0-02A194C75555}"/>
              </a:ext>
            </a:extLst>
          </p:cNvPr>
          <p:cNvSpPr/>
          <p:nvPr/>
        </p:nvSpPr>
        <p:spPr>
          <a:xfrm>
            <a:off x="4653674" y="2917829"/>
            <a:ext cx="4355673" cy="883385"/>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2" name="TextBox 11">
            <a:extLst>
              <a:ext uri="{FF2B5EF4-FFF2-40B4-BE49-F238E27FC236}">
                <a16:creationId xmlns:a16="http://schemas.microsoft.com/office/drawing/2014/main" id="{31D927B3-B21C-C44E-F862-8C4B879C6E58}"/>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21" name="ReferencePosterior">
            <a:hlinkClick r:id="" action="ppaction://media"/>
            <a:extLst>
              <a:ext uri="{FF2B5EF4-FFF2-40B4-BE49-F238E27FC236}">
                <a16:creationId xmlns:a16="http://schemas.microsoft.com/office/drawing/2014/main" id="{5634B290-8637-41D6-2B0A-902902649FD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4996C4CE-CB5C-DAC7-2A26-928414BD544E}"/>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7585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FCEF9F3B-2BD0-DD0B-0A90-B33BE0DB33CC}"/>
              </a:ext>
            </a:extLst>
          </p:cNvPr>
          <p:cNvSpPr/>
          <p:nvPr/>
        </p:nvSpPr>
        <p:spPr>
          <a:xfrm>
            <a:off x="6006918" y="2671504"/>
            <a:ext cx="2714021" cy="124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97279E55-FBB9-A3FE-C242-9E102E8B5CA9}"/>
              </a:ext>
            </a:extLst>
          </p:cNvPr>
          <p:cNvSpPr/>
          <p:nvPr/>
        </p:nvSpPr>
        <p:spPr>
          <a:xfrm>
            <a:off x="363976" y="396705"/>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85853" y="396147"/>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63976" y="396703"/>
            <a:ext cx="3423524" cy="1536155"/>
          </a:xfrm>
          <a:prstGeom prst="rect">
            <a:avLst/>
          </a:prstGeom>
          <a:solidFill>
            <a:schemeClr val="accent1">
              <a:alpha val="3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15323" y="74838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15323" y="74838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63975" y="131221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63975" y="131221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35003" y="111532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35003" y="1115326"/>
                <a:ext cx="687689" cy="276999"/>
              </a:xfrm>
              <a:prstGeom prst="rect">
                <a:avLst/>
              </a:prstGeom>
              <a:blipFill>
                <a:blip r:embed="rId5"/>
                <a:stretch>
                  <a:fillRect l="-7273" t="-8696"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76596" y="72651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76596" y="726517"/>
                <a:ext cx="1102866" cy="276999"/>
              </a:xfrm>
              <a:prstGeom prst="rect">
                <a:avLst/>
              </a:prstGeom>
              <a:blipFill>
                <a:blip r:embed="rId6"/>
                <a:stretch>
                  <a:fillRect l="-5682"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85036" y="153678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85036" y="1536787"/>
                <a:ext cx="1102866" cy="276999"/>
              </a:xfrm>
              <a:prstGeom prst="rect">
                <a:avLst/>
              </a:prstGeom>
              <a:blipFill>
                <a:blip r:embed="rId7"/>
                <a:stretch>
                  <a:fillRect l="-6818" t="-4167" r="-5682" b="-3333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47777" y="159065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47777" y="126420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39337" y="86501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87902" y="144791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05334" y="131130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79462" y="86501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791530" y="98707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791530" y="987071"/>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01732" y="72162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01732" y="721627"/>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20971" y="1966601"/>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56356" y="1960582"/>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51213" y="1933102"/>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sp>
        <p:nvSpPr>
          <p:cNvPr id="1028" name="TextBox 1027">
            <a:extLst>
              <a:ext uri="{FF2B5EF4-FFF2-40B4-BE49-F238E27FC236}">
                <a16:creationId xmlns:a16="http://schemas.microsoft.com/office/drawing/2014/main" id="{DD578C6F-0F9A-D409-78D7-AC4A1168C408}"/>
              </a:ext>
            </a:extLst>
          </p:cNvPr>
          <p:cNvSpPr txBox="1"/>
          <p:nvPr/>
        </p:nvSpPr>
        <p:spPr>
          <a:xfrm>
            <a:off x="-100396" y="2499286"/>
            <a:ext cx="2958611" cy="392415"/>
          </a:xfrm>
          <a:prstGeom prst="rect">
            <a:avLst/>
          </a:prstGeom>
          <a:noFill/>
        </p:spPr>
        <p:txBody>
          <a:bodyPr wrap="square">
            <a:spAutoFit/>
          </a:bodyPr>
          <a:lstStyle/>
          <a:p>
            <a:pPr algn="ctr"/>
            <a:r>
              <a:rPr lang="en-US" sz="1950" b="1" u="sng" dirty="0">
                <a:solidFill>
                  <a:srgbClr val="000000"/>
                </a:solidFill>
                <a:latin typeface="Avenir Black" panose="02000503020000020003" pitchFamily="2" charset="0"/>
              </a:rPr>
              <a:t>Our </a:t>
            </a:r>
            <a:r>
              <a:rPr lang="en-US" sz="1950" b="1" u="sng" dirty="0" err="1">
                <a:solidFill>
                  <a:srgbClr val="000000"/>
                </a:solidFill>
                <a:latin typeface="Avenir Black" panose="02000503020000020003" pitchFamily="2" charset="0"/>
              </a:rPr>
              <a:t>impl</a:t>
            </a:r>
            <a:r>
              <a:rPr lang="en-US" sz="1950" b="1" u="sng" dirty="0">
                <a:solidFill>
                  <a:srgbClr val="000000"/>
                </a:solidFill>
                <a:latin typeface="Avenir Black" panose="02000503020000020003" pitchFamily="2" charset="0"/>
              </a:rPr>
              <a:t>: </a:t>
            </a:r>
            <a:r>
              <a:rPr lang="en-US" sz="1950" b="1" u="sng" dirty="0">
                <a:solidFill>
                  <a:srgbClr val="000000"/>
                </a:solidFill>
                <a:latin typeface="JetBrains Mono" pitchFamily="2" charset="0"/>
              </a:rPr>
              <a:t>genjax.vi</a:t>
            </a:r>
            <a:endParaRPr lang="en-US" sz="1950" b="1" u="sng" dirty="0">
              <a:latin typeface="Avenir Black" panose="02000503020000020003" pitchFamily="2" charset="0"/>
            </a:endParaRPr>
          </a:p>
        </p:txBody>
      </p:sp>
      <p:sp>
        <p:nvSpPr>
          <p:cNvPr id="1029" name="TextBox 1028">
            <a:extLst>
              <a:ext uri="{FF2B5EF4-FFF2-40B4-BE49-F238E27FC236}">
                <a16:creationId xmlns:a16="http://schemas.microsoft.com/office/drawing/2014/main" id="{E633456C-030D-2C75-20F6-C0B6DAC0DFB6}"/>
              </a:ext>
            </a:extLst>
          </p:cNvPr>
          <p:cNvSpPr txBox="1"/>
          <p:nvPr/>
        </p:nvSpPr>
        <p:spPr>
          <a:xfrm>
            <a:off x="211890" y="2967840"/>
            <a:ext cx="2501824" cy="715837"/>
          </a:xfrm>
          <a:prstGeom prst="rect">
            <a:avLst/>
          </a:prstGeom>
          <a:noFill/>
        </p:spPr>
        <p:txBody>
          <a:bodyPr wrap="square">
            <a:spAutoFit/>
          </a:bodyPr>
          <a:lstStyle/>
          <a:p>
            <a:r>
              <a:rPr lang="en-US" sz="1013" b="1" dirty="0">
                <a:latin typeface="Avenir Black" panose="02000503020000020003" pitchFamily="2" charset="0"/>
              </a:rPr>
              <a:t>🌟 GPU accelerated</a:t>
            </a:r>
          </a:p>
          <a:p>
            <a:r>
              <a:rPr lang="en-US" sz="1013" b="1" dirty="0">
                <a:latin typeface="Avenir Black" panose="02000503020000020003" pitchFamily="2" charset="0"/>
              </a:rPr>
              <a:t>🌟 Reverse mode</a:t>
            </a:r>
          </a:p>
          <a:p>
            <a:r>
              <a:rPr lang="en-US" sz="1013" b="1" dirty="0">
                <a:latin typeface="Avenir Black" panose="02000503020000020003" pitchFamily="2" charset="0"/>
              </a:rPr>
              <a:t>🌟 Natively integrates with </a:t>
            </a:r>
          </a:p>
          <a:p>
            <a:r>
              <a:rPr lang="en-US" sz="1013" b="1" dirty="0">
                <a:latin typeface="Avenir Black" panose="02000503020000020003" pitchFamily="2" charset="0"/>
              </a:rPr>
              <a:t>    JAX AD</a:t>
            </a:r>
          </a:p>
        </p:txBody>
      </p:sp>
      <p:sp>
        <p:nvSpPr>
          <p:cNvPr id="1031" name="Rectangle 1030">
            <a:extLst>
              <a:ext uri="{FF2B5EF4-FFF2-40B4-BE49-F238E27FC236}">
                <a16:creationId xmlns:a16="http://schemas.microsoft.com/office/drawing/2014/main" id="{55B801EF-766E-A06A-1649-1B97341823CD}"/>
              </a:ext>
            </a:extLst>
          </p:cNvPr>
          <p:cNvSpPr/>
          <p:nvPr/>
        </p:nvSpPr>
        <p:spPr>
          <a:xfrm>
            <a:off x="2962544" y="2913284"/>
            <a:ext cx="2714021" cy="916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34" name="TextBox 1033">
            <a:extLst>
              <a:ext uri="{FF2B5EF4-FFF2-40B4-BE49-F238E27FC236}">
                <a16:creationId xmlns:a16="http://schemas.microsoft.com/office/drawing/2014/main" id="{49C0B5E3-0703-29EC-07E2-722C73D06594}"/>
              </a:ext>
            </a:extLst>
          </p:cNvPr>
          <p:cNvSpPr txBox="1"/>
          <p:nvPr/>
        </p:nvSpPr>
        <p:spPr>
          <a:xfrm>
            <a:off x="2962544" y="2565428"/>
            <a:ext cx="2714021" cy="369332"/>
          </a:xfrm>
          <a:prstGeom prst="rect">
            <a:avLst/>
          </a:prstGeom>
          <a:noFill/>
        </p:spPr>
        <p:txBody>
          <a:bodyPr wrap="square" rtlCol="0">
            <a:spAutoFit/>
          </a:bodyPr>
          <a:lstStyle/>
          <a:p>
            <a:pPr algn="ctr"/>
            <a:r>
              <a:rPr lang="en-US" sz="900" b="1" dirty="0">
                <a:latin typeface="Avenir Black" panose="02000503020000020003" pitchFamily="2" charset="0"/>
              </a:rPr>
              <a:t>Generative PPL for authoring distributions </a:t>
            </a:r>
          </a:p>
          <a:p>
            <a:pPr algn="ctr"/>
            <a:r>
              <a:rPr lang="en-US" sz="900" b="1" dirty="0">
                <a:latin typeface="Avenir Black" panose="02000503020000020003" pitchFamily="2" charset="0"/>
              </a:rPr>
              <a:t>with configurable gradient strategies</a:t>
            </a:r>
          </a:p>
        </p:txBody>
      </p:sp>
      <p:pic>
        <p:nvPicPr>
          <p:cNvPr id="1040" name="Picture 1039">
            <a:extLst>
              <a:ext uri="{FF2B5EF4-FFF2-40B4-BE49-F238E27FC236}">
                <a16:creationId xmlns:a16="http://schemas.microsoft.com/office/drawing/2014/main" id="{9572CD50-5BFC-8694-7452-6F0F7AF176DA}"/>
              </a:ext>
            </a:extLst>
          </p:cNvPr>
          <p:cNvPicPr>
            <a:picLocks noChangeAspect="1"/>
          </p:cNvPicPr>
          <p:nvPr/>
        </p:nvPicPr>
        <p:blipFill>
          <a:blip r:embed="rId10"/>
          <a:stretch>
            <a:fillRect/>
          </a:stretch>
        </p:blipFill>
        <p:spPr>
          <a:xfrm>
            <a:off x="6015640" y="2694734"/>
            <a:ext cx="2696568" cy="1198779"/>
          </a:xfrm>
          <a:prstGeom prst="rect">
            <a:avLst/>
          </a:prstGeom>
        </p:spPr>
      </p:pic>
      <p:sp>
        <p:nvSpPr>
          <p:cNvPr id="1041" name="TextBox 1040">
            <a:extLst>
              <a:ext uri="{FF2B5EF4-FFF2-40B4-BE49-F238E27FC236}">
                <a16:creationId xmlns:a16="http://schemas.microsoft.com/office/drawing/2014/main" id="{FC6AA770-D8DE-5A38-5F9B-A9042501B47F}"/>
              </a:ext>
            </a:extLst>
          </p:cNvPr>
          <p:cNvSpPr txBox="1"/>
          <p:nvPr/>
        </p:nvSpPr>
        <p:spPr>
          <a:xfrm>
            <a:off x="5984125" y="2476078"/>
            <a:ext cx="2830579" cy="230832"/>
          </a:xfrm>
          <a:prstGeom prst="rect">
            <a:avLst/>
          </a:prstGeom>
          <a:noFill/>
        </p:spPr>
        <p:txBody>
          <a:bodyPr wrap="square" rtlCol="0">
            <a:spAutoFit/>
          </a:bodyPr>
          <a:lstStyle/>
          <a:p>
            <a:pPr algn="ctr"/>
            <a:r>
              <a:rPr lang="en-US" sz="900" b="1" dirty="0">
                <a:latin typeface="Avenir Black" panose="02000503020000020003" pitchFamily="2" charset="0"/>
              </a:rPr>
              <a:t>Differentiable PPL for expressing loss programs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17963" y="131128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40729" y="115357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40729" y="1153577"/>
                <a:ext cx="736204" cy="315407"/>
              </a:xfrm>
              <a:prstGeom prst="rect">
                <a:avLst/>
              </a:prstGeom>
              <a:blipFill>
                <a:blip r:embed="rId11"/>
                <a:stretch>
                  <a:fillRect t="-15385"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58306" y="1938199"/>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pic>
        <p:nvPicPr>
          <p:cNvPr id="2" name="Picture 1">
            <a:extLst>
              <a:ext uri="{FF2B5EF4-FFF2-40B4-BE49-F238E27FC236}">
                <a16:creationId xmlns:a16="http://schemas.microsoft.com/office/drawing/2014/main" id="{89EC9E12-6F81-9769-B582-47FAD73E90BE}"/>
              </a:ext>
            </a:extLst>
          </p:cNvPr>
          <p:cNvPicPr>
            <a:picLocks noChangeAspect="1"/>
          </p:cNvPicPr>
          <p:nvPr/>
        </p:nvPicPr>
        <p:blipFill>
          <a:blip r:embed="rId12"/>
          <a:stretch>
            <a:fillRect/>
          </a:stretch>
        </p:blipFill>
        <p:spPr>
          <a:xfrm>
            <a:off x="2987179" y="3015120"/>
            <a:ext cx="2664751" cy="706780"/>
          </a:xfrm>
          <a:prstGeom prst="rect">
            <a:avLst/>
          </a:prstGeom>
        </p:spPr>
      </p:pic>
      <p:sp>
        <p:nvSpPr>
          <p:cNvPr id="4" name="TextBox 3">
            <a:extLst>
              <a:ext uri="{FF2B5EF4-FFF2-40B4-BE49-F238E27FC236}">
                <a16:creationId xmlns:a16="http://schemas.microsoft.com/office/drawing/2014/main" id="{A844F000-256A-EC17-486C-50E796343D8F}"/>
              </a:ext>
            </a:extLst>
          </p:cNvPr>
          <p:cNvSpPr txBox="1"/>
          <p:nvPr/>
        </p:nvSpPr>
        <p:spPr>
          <a:xfrm>
            <a:off x="1151530" y="11820"/>
            <a:ext cx="7227517" cy="392415"/>
          </a:xfrm>
          <a:prstGeom prst="rect">
            <a:avLst/>
          </a:prstGeom>
          <a:noFill/>
        </p:spPr>
        <p:txBody>
          <a:bodyPr wrap="square">
            <a:spAutoFit/>
          </a:bodyPr>
          <a:lstStyle/>
          <a:p>
            <a:r>
              <a:rPr lang="en-US" sz="1950" b="1" u="sng" dirty="0">
                <a:latin typeface="Avenir Black" panose="02000503020000020003" pitchFamily="2" charset="0"/>
              </a:rPr>
              <a:t>Our approach: new automation for </a:t>
            </a:r>
            <a:r>
              <a:rPr lang="en-US" sz="1950" b="1" i="1" u="sng" dirty="0">
                <a:latin typeface="Avenir Black" panose="02000503020000020003" pitchFamily="2" charset="0"/>
              </a:rPr>
              <a:t>variational inference</a:t>
            </a:r>
            <a:r>
              <a:rPr lang="en-US" sz="1950" b="1" u="sng" dirty="0">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791532" y="93639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51865" y="41038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85024" y="40279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19721" y="1068120"/>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19721" y="1068120"/>
                <a:ext cx="429605" cy="155877"/>
              </a:xfrm>
              <a:prstGeom prst="rect">
                <a:avLst/>
              </a:prstGeom>
              <a:blipFill>
                <a:blip r:embed="rId13"/>
                <a:stretch>
                  <a:fillRect l="-5714" r="-8571" b="-3076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A07AE96-1BF9-0A1E-5E28-113CACEFA538}"/>
              </a:ext>
            </a:extLst>
          </p:cNvPr>
          <p:cNvSpPr txBox="1"/>
          <p:nvPr/>
        </p:nvSpPr>
        <p:spPr>
          <a:xfrm>
            <a:off x="1511057" y="4278486"/>
            <a:ext cx="6113379" cy="404085"/>
          </a:xfrm>
          <a:prstGeom prst="rect">
            <a:avLst/>
          </a:prstGeom>
          <a:noFill/>
        </p:spPr>
        <p:txBody>
          <a:bodyPr wrap="square" rtlCol="0">
            <a:spAutoFit/>
          </a:bodyPr>
          <a:lstStyle/>
          <a:p>
            <a:pPr algn="ctr"/>
            <a:r>
              <a:rPr lang="en-US" sz="1013" b="1" dirty="0">
                <a:latin typeface="Avenir Black" panose="02000503020000020003" pitchFamily="2" charset="0"/>
              </a:rPr>
              <a:t>Automation to express </a:t>
            </a:r>
            <a:r>
              <a:rPr lang="en-US" sz="1013" b="1" u="sng" dirty="0">
                <a:latin typeface="Avenir Black" panose="02000503020000020003" pitchFamily="2" charset="0"/>
              </a:rPr>
              <a:t>significantly more</a:t>
            </a:r>
            <a:r>
              <a:rPr lang="en-US" sz="1013" b="1" dirty="0">
                <a:latin typeface="Avenir Black" panose="02000503020000020003" pitchFamily="2" charset="0"/>
              </a:rPr>
              <a:t> gradient estimators than Gen (without our extension) or Pyro, and orders of magnitude faster.</a:t>
            </a:r>
          </a:p>
        </p:txBody>
      </p:sp>
    </p:spTree>
    <p:extLst>
      <p:ext uri="{BB962C8B-B14F-4D97-AF65-F5344CB8AC3E}">
        <p14:creationId xmlns:p14="http://schemas.microsoft.com/office/powerpoint/2010/main" val="17884188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634C07F-C44D-F5E2-AAA3-36C28DF1AA6C}"/>
              </a:ext>
            </a:extLst>
          </p:cNvPr>
          <p:cNvSpPr/>
          <p:nvPr/>
        </p:nvSpPr>
        <p:spPr>
          <a:xfrm>
            <a:off x="5625575" y="358824"/>
            <a:ext cx="2760372" cy="1653670"/>
          </a:xfrm>
          <a:prstGeom prst="rect">
            <a:avLst/>
          </a:prstGeom>
          <a:solidFill>
            <a:schemeClr val="accent4">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1" name="Rectangle 20">
            <a:extLst>
              <a:ext uri="{FF2B5EF4-FFF2-40B4-BE49-F238E27FC236}">
                <a16:creationId xmlns:a16="http://schemas.microsoft.com/office/drawing/2014/main" id="{04049BFD-C8DA-8C08-178E-B1126BB963AA}"/>
              </a:ext>
            </a:extLst>
          </p:cNvPr>
          <p:cNvSpPr/>
          <p:nvPr/>
        </p:nvSpPr>
        <p:spPr>
          <a:xfrm>
            <a:off x="904936" y="1257313"/>
            <a:ext cx="3081638" cy="3311057"/>
          </a:xfrm>
          <a:prstGeom prst="rect">
            <a:avLst/>
          </a:prstGeom>
          <a:solidFill>
            <a:schemeClr val="accent1">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D916D3D5-8465-CDB6-DCD7-EA01B610A82D}"/>
                  </a:ext>
                </a:extLst>
              </p:cNvPr>
              <p:cNvSpPr/>
              <p:nvPr/>
            </p:nvSpPr>
            <p:spPr>
              <a:xfrm>
                <a:off x="1233747" y="1349393"/>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𝐭𝐡</m:t>
                      </m:r>
                    </m:oMath>
                  </m:oMathPara>
                </a14:m>
                <a:endParaRPr lang="en-US" sz="1013" b="1" dirty="0">
                  <a:solidFill>
                    <a:schemeClr val="tx1"/>
                  </a:solidFill>
                  <a:latin typeface="Avenir Black" panose="02000503020000020003" pitchFamily="2" charset="0"/>
                </a:endParaRPr>
              </a:p>
            </p:txBody>
          </p:sp>
        </mc:Choice>
        <mc:Fallback xmlns="">
          <p:sp>
            <p:nvSpPr>
              <p:cNvPr id="10" name="Oval 9">
                <a:extLst>
                  <a:ext uri="{FF2B5EF4-FFF2-40B4-BE49-F238E27FC236}">
                    <a16:creationId xmlns:a16="http://schemas.microsoft.com/office/drawing/2014/main" id="{D916D3D5-8465-CDB6-DCD7-EA01B610A82D}"/>
                  </a:ext>
                </a:extLst>
              </p:cNvPr>
              <p:cNvSpPr>
                <a:spLocks noRot="1" noChangeAspect="1" noMove="1" noResize="1" noEditPoints="1" noAdjustHandles="1" noChangeArrowheads="1" noChangeShapeType="1" noTextEdit="1"/>
              </p:cNvSpPr>
              <p:nvPr/>
            </p:nvSpPr>
            <p:spPr>
              <a:xfrm>
                <a:off x="1233747" y="1349393"/>
                <a:ext cx="1077239" cy="1077239"/>
              </a:xfrm>
              <a:prstGeom prst="ellipse">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7806837-7095-1B5F-534C-58271D328F4A}"/>
                  </a:ext>
                </a:extLst>
              </p:cNvPr>
              <p:cNvSpPr/>
              <p:nvPr/>
            </p:nvSpPr>
            <p:spPr>
              <a:xfrm>
                <a:off x="2456601" y="2271622"/>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Avenir Black" panose="02000503020000020003" pitchFamily="2" charset="0"/>
                  </a:rPr>
                  <a:t>Theory-local </a:t>
                </a:r>
                <a:r>
                  <a:rPr lang="en-US" sz="1050" b="1" dirty="0" err="1">
                    <a:solidFill>
                      <a:schemeClr val="tx1"/>
                    </a:solidFill>
                    <a:latin typeface="Avenir Black" panose="02000503020000020003" pitchFamily="2" charset="0"/>
                  </a:rPr>
                  <a:t>latents</a:t>
                </a:r>
                <a:endParaRPr lang="en-US" sz="1050" b="1" dirty="0">
                  <a:solidFill>
                    <a:schemeClr val="tx1"/>
                  </a:solidFill>
                  <a:latin typeface="Avenir Black" panose="02000503020000020003" pitchFamily="2" charset="0"/>
                </a:endParaRP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𝐳</m:t>
                      </m:r>
                    </m:oMath>
                  </m:oMathPara>
                </a14:m>
                <a:endParaRPr lang="en-US" sz="1013" b="1" dirty="0">
                  <a:solidFill>
                    <a:schemeClr val="tx1"/>
                  </a:solidFill>
                  <a:latin typeface="Avenir Black" panose="02000503020000020003" pitchFamily="2" charset="0"/>
                </a:endParaRPr>
              </a:p>
            </p:txBody>
          </p:sp>
        </mc:Choice>
        <mc:Fallback xmlns="">
          <p:sp>
            <p:nvSpPr>
              <p:cNvPr id="11" name="Oval 10">
                <a:extLst>
                  <a:ext uri="{FF2B5EF4-FFF2-40B4-BE49-F238E27FC236}">
                    <a16:creationId xmlns:a16="http://schemas.microsoft.com/office/drawing/2014/main" id="{57806837-7095-1B5F-534C-58271D328F4A}"/>
                  </a:ext>
                </a:extLst>
              </p:cNvPr>
              <p:cNvSpPr>
                <a:spLocks noRot="1" noChangeAspect="1" noMove="1" noResize="1" noEditPoints="1" noAdjustHandles="1" noChangeArrowheads="1" noChangeShapeType="1" noTextEdit="1"/>
              </p:cNvSpPr>
              <p:nvPr/>
            </p:nvSpPr>
            <p:spPr>
              <a:xfrm>
                <a:off x="2456601" y="2271622"/>
                <a:ext cx="1077239" cy="1077239"/>
              </a:xfrm>
              <a:prstGeom prst="ellipse">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F748B7C-DC17-3BDB-3326-6EFC194ED83E}"/>
                  </a:ext>
                </a:extLst>
              </p:cNvPr>
              <p:cNvSpPr/>
              <p:nvPr/>
            </p:nvSpPr>
            <p:spPr>
              <a:xfrm>
                <a:off x="1233747" y="3311283"/>
                <a:ext cx="1077239" cy="1077239"/>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13"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1013" b="1">
                          <a:solidFill>
                            <a:schemeClr val="tx1"/>
                          </a:solidFill>
                          <a:latin typeface="Cambria Math" panose="02040503050406030204" pitchFamily="18" charset="0"/>
                        </a:rPr>
                        <m:t>𝐱</m:t>
                      </m:r>
                    </m:oMath>
                  </m:oMathPara>
                </a14:m>
                <a:endParaRPr lang="en-US" sz="1013" b="1" dirty="0">
                  <a:solidFill>
                    <a:schemeClr val="tx1"/>
                  </a:solidFill>
                  <a:latin typeface="Avenir Black" panose="02000503020000020003" pitchFamily="2" charset="0"/>
                </a:endParaRPr>
              </a:p>
            </p:txBody>
          </p:sp>
        </mc:Choice>
        <mc:Fallback xmlns="">
          <p:sp>
            <p:nvSpPr>
              <p:cNvPr id="12" name="Oval 11">
                <a:extLst>
                  <a:ext uri="{FF2B5EF4-FFF2-40B4-BE49-F238E27FC236}">
                    <a16:creationId xmlns:a16="http://schemas.microsoft.com/office/drawing/2014/main" id="{4F748B7C-DC17-3BDB-3326-6EFC194ED83E}"/>
                  </a:ext>
                </a:extLst>
              </p:cNvPr>
              <p:cNvSpPr>
                <a:spLocks noRot="1" noChangeAspect="1" noMove="1" noResize="1" noEditPoints="1" noAdjustHandles="1" noChangeArrowheads="1" noChangeShapeType="1" noTextEdit="1"/>
              </p:cNvSpPr>
              <p:nvPr/>
            </p:nvSpPr>
            <p:spPr>
              <a:xfrm>
                <a:off x="1233747" y="3311283"/>
                <a:ext cx="1077239" cy="1077239"/>
              </a:xfrm>
              <a:prstGeom prst="ellipse">
                <a:avLst/>
              </a:prstGeom>
              <a:blipFill>
                <a:blip r:embed="rId5"/>
                <a:stretch>
                  <a:fillRect/>
                </a:stretch>
              </a:blipFill>
              <a:ln w="38100">
                <a:solidFill>
                  <a:schemeClr val="tx1"/>
                </a:solidFill>
              </a:ln>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95F37D4-D7F5-439D-C59E-EC87C0BCB65B}"/>
              </a:ext>
            </a:extLst>
          </p:cNvPr>
          <p:cNvCxnSpPr>
            <a:cxnSpLocks/>
            <a:stCxn id="10" idx="5"/>
            <a:endCxn id="11" idx="1"/>
          </p:cNvCxnSpPr>
          <p:nvPr/>
        </p:nvCxnSpPr>
        <p:spPr>
          <a:xfrm>
            <a:off x="2153224" y="2268874"/>
            <a:ext cx="461132" cy="1605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31C1B937-5FCA-5FE1-03C8-DA94F9983BC6}"/>
              </a:ext>
            </a:extLst>
          </p:cNvPr>
          <p:cNvCxnSpPr>
            <a:cxnSpLocks/>
            <a:stCxn id="11" idx="3"/>
            <a:endCxn id="12" idx="7"/>
          </p:cNvCxnSpPr>
          <p:nvPr/>
        </p:nvCxnSpPr>
        <p:spPr>
          <a:xfrm flipH="1">
            <a:off x="2153224" y="3191103"/>
            <a:ext cx="461132" cy="277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C32B7B3-C2B7-3141-25D3-B49C5CE292D8}"/>
              </a:ext>
            </a:extLst>
          </p:cNvPr>
          <p:cNvCxnSpPr>
            <a:cxnSpLocks/>
            <a:stCxn id="10" idx="4"/>
            <a:endCxn id="12" idx="0"/>
          </p:cNvCxnSpPr>
          <p:nvPr/>
        </p:nvCxnSpPr>
        <p:spPr>
          <a:xfrm>
            <a:off x="1772363" y="2426627"/>
            <a:ext cx="0" cy="88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743FF3E-3C82-8BB1-B078-7AC579D825E2}"/>
                  </a:ext>
                </a:extLst>
              </p:cNvPr>
              <p:cNvSpPr txBox="1"/>
              <p:nvPr/>
            </p:nvSpPr>
            <p:spPr>
              <a:xfrm>
                <a:off x="2663507" y="4113736"/>
                <a:ext cx="130805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𝑃</m:t>
                      </m:r>
                      <m:r>
                        <a:rPr lang="en-US" sz="2250" i="1">
                          <a:latin typeface="Cambria Math" panose="02040503050406030204" pitchFamily="18" charset="0"/>
                        </a:rPr>
                        <m:t>(</m:t>
                      </m:r>
                      <m:r>
                        <a:rPr lang="en-US" sz="2250" i="1">
                          <a:latin typeface="Cambria Math" panose="02040503050406030204" pitchFamily="18" charset="0"/>
                        </a:rPr>
                        <m:t>𝑡h</m:t>
                      </m:r>
                      <m:r>
                        <a:rPr lang="en-US" sz="2250" i="1">
                          <a:latin typeface="Cambria Math" panose="02040503050406030204" pitchFamily="18" charset="0"/>
                        </a:rPr>
                        <m:t>, </m:t>
                      </m:r>
                      <m:r>
                        <a:rPr lang="en-US" sz="2250" i="1">
                          <a:latin typeface="Cambria Math" panose="02040503050406030204" pitchFamily="18" charset="0"/>
                        </a:rPr>
                        <m:t>𝑧</m:t>
                      </m:r>
                      <m:r>
                        <a:rPr lang="en-US" sz="2250" i="1">
                          <a:latin typeface="Cambria Math" panose="02040503050406030204" pitchFamily="18" charset="0"/>
                        </a:rPr>
                        <m:t>, </m:t>
                      </m:r>
                      <m:r>
                        <a:rPr lang="en-US" sz="2250" i="1">
                          <a:latin typeface="Cambria Math" panose="02040503050406030204" pitchFamily="18" charset="0"/>
                        </a:rPr>
                        <m:t>𝑥</m:t>
                      </m:r>
                      <m:r>
                        <a:rPr lang="en-US" sz="2250" i="1">
                          <a:latin typeface="Cambria Math" panose="02040503050406030204" pitchFamily="18" charset="0"/>
                        </a:rPr>
                        <m:t>)</m:t>
                      </m:r>
                    </m:oMath>
                  </m:oMathPara>
                </a14:m>
                <a:endParaRPr lang="en-US" sz="2250" dirty="0"/>
              </a:p>
            </p:txBody>
          </p:sp>
        </mc:Choice>
        <mc:Fallback xmlns="">
          <p:sp>
            <p:nvSpPr>
              <p:cNvPr id="27" name="TextBox 26">
                <a:extLst>
                  <a:ext uri="{FF2B5EF4-FFF2-40B4-BE49-F238E27FC236}">
                    <a16:creationId xmlns:a16="http://schemas.microsoft.com/office/drawing/2014/main" id="{0743FF3E-3C82-8BB1-B078-7AC579D825E2}"/>
                  </a:ext>
                </a:extLst>
              </p:cNvPr>
              <p:cNvSpPr txBox="1">
                <a:spLocks noRot="1" noChangeAspect="1" noMove="1" noResize="1" noEditPoints="1" noAdjustHandles="1" noChangeArrowheads="1" noChangeShapeType="1" noTextEdit="1"/>
              </p:cNvSpPr>
              <p:nvPr/>
            </p:nvSpPr>
            <p:spPr>
              <a:xfrm>
                <a:off x="2663507" y="4113736"/>
                <a:ext cx="1308050" cy="346249"/>
              </a:xfrm>
              <a:prstGeom prst="rect">
                <a:avLst/>
              </a:prstGeom>
              <a:blipFill>
                <a:blip r:embed="rId6"/>
                <a:stretch>
                  <a:fillRect l="-3846" r="-6731"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5805B3-0764-0706-A48F-D00472DC9E3F}"/>
                  </a:ext>
                </a:extLst>
              </p:cNvPr>
              <p:cNvSpPr txBox="1"/>
              <p:nvPr/>
            </p:nvSpPr>
            <p:spPr>
              <a:xfrm>
                <a:off x="6677108" y="1651828"/>
                <a:ext cx="17080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𝑄</m:t>
                          </m:r>
                        </m:e>
                        <m:sub>
                          <m:r>
                            <a:rPr lang="en-US" sz="1800" i="1">
                              <a:latin typeface="Cambria Math" panose="02040503050406030204" pitchFamily="18" charset="0"/>
                            </a:rPr>
                            <m:t>𝑙𝑜𝑐𝑎𝑙</m:t>
                          </m:r>
                        </m:sub>
                      </m:sSub>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r>
                        <a:rPr lang="en-US" sz="1800" i="1">
                          <a:latin typeface="Cambria Math" panose="02040503050406030204" pitchFamily="18" charset="0"/>
                        </a:rPr>
                        <m:t>𝜃</m:t>
                      </m:r>
                      <m:r>
                        <a:rPr lang="en-US" sz="1800" i="1">
                          <a:latin typeface="Cambria Math" panose="02040503050406030204" pitchFamily="18" charset="0"/>
                        </a:rPr>
                        <m:t>, </m:t>
                      </m:r>
                      <m:r>
                        <a:rPr lang="en-US" sz="1800" i="1">
                          <a:latin typeface="Cambria Math" panose="02040503050406030204" pitchFamily="18" charset="0"/>
                        </a:rPr>
                        <m:t>𝑥</m:t>
                      </m:r>
                      <m:r>
                        <a:rPr lang="en-US" sz="1800" i="1">
                          <a:latin typeface="Cambria Math" panose="02040503050406030204" pitchFamily="18" charset="0"/>
                        </a:rPr>
                        <m:t>, </m:t>
                      </m:r>
                      <m:r>
                        <a:rPr lang="en-US" sz="1800" i="1">
                          <a:latin typeface="Cambria Math" panose="02040503050406030204" pitchFamily="18" charset="0"/>
                        </a:rPr>
                        <m:t>𝑡h</m:t>
                      </m:r>
                      <m:r>
                        <a:rPr lang="en-US" sz="1800" i="1">
                          <a:latin typeface="Cambria Math" panose="02040503050406030204" pitchFamily="18" charset="0"/>
                        </a:rPr>
                        <m:t>)</m:t>
                      </m:r>
                    </m:oMath>
                  </m:oMathPara>
                </a14:m>
                <a:endParaRPr lang="en-US" sz="1800" dirty="0"/>
              </a:p>
            </p:txBody>
          </p:sp>
        </mc:Choice>
        <mc:Fallback xmlns="">
          <p:sp>
            <p:nvSpPr>
              <p:cNvPr id="40" name="TextBox 39">
                <a:extLst>
                  <a:ext uri="{FF2B5EF4-FFF2-40B4-BE49-F238E27FC236}">
                    <a16:creationId xmlns:a16="http://schemas.microsoft.com/office/drawing/2014/main" id="{195805B3-0764-0706-A48F-D00472DC9E3F}"/>
                  </a:ext>
                </a:extLst>
              </p:cNvPr>
              <p:cNvSpPr txBox="1">
                <a:spLocks noRot="1" noChangeAspect="1" noMove="1" noResize="1" noEditPoints="1" noAdjustHandles="1" noChangeArrowheads="1" noChangeShapeType="1" noTextEdit="1"/>
              </p:cNvSpPr>
              <p:nvPr/>
            </p:nvSpPr>
            <p:spPr>
              <a:xfrm>
                <a:off x="6677108" y="1651828"/>
                <a:ext cx="1708032" cy="276999"/>
              </a:xfrm>
              <a:prstGeom prst="rect">
                <a:avLst/>
              </a:prstGeom>
              <a:blipFill>
                <a:blip r:embed="rId7"/>
                <a:stretch>
                  <a:fillRect l="-2941" t="-4545" r="-3676" b="-36364"/>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6BB23E35-7DDA-ADE0-E0AD-F4AAA10FAE92}"/>
              </a:ext>
            </a:extLst>
          </p:cNvPr>
          <p:cNvSpPr txBox="1"/>
          <p:nvPr/>
        </p:nvSpPr>
        <p:spPr>
          <a:xfrm>
            <a:off x="2369116" y="1316730"/>
            <a:ext cx="1559722" cy="230832"/>
          </a:xfrm>
          <a:prstGeom prst="rect">
            <a:avLst/>
          </a:prstGeom>
          <a:noFill/>
        </p:spPr>
        <p:txBody>
          <a:bodyPr wrap="none" lIns="0" tIns="0" rIns="0" bIns="0" rtlCol="0">
            <a:spAutoFit/>
          </a:bodyPr>
          <a:lstStyle/>
          <a:p>
            <a:r>
              <a:rPr lang="en-US" sz="1500" b="1" dirty="0">
                <a:latin typeface="Avenir Black" panose="02000503020000020003" pitchFamily="2" charset="0"/>
              </a:rPr>
              <a:t>Modeling setting</a:t>
            </a:r>
          </a:p>
        </p:txBody>
      </p:sp>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0D42821D-D1A4-3085-0086-CD0414B95434}"/>
                  </a:ext>
                </a:extLst>
              </p:cNvPr>
              <p:cNvSpPr/>
              <p:nvPr/>
            </p:nvSpPr>
            <p:spPr>
              <a:xfrm>
                <a:off x="6876394" y="412891"/>
                <a:ext cx="713432" cy="71343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Theory-local </a:t>
                </a:r>
                <a:r>
                  <a:rPr lang="en-US" sz="750" b="1" dirty="0" err="1">
                    <a:solidFill>
                      <a:schemeClr val="tx1"/>
                    </a:solidFill>
                    <a:latin typeface="Avenir Black" panose="02000503020000020003" pitchFamily="2" charset="0"/>
                  </a:rPr>
                  <a:t>latents</a:t>
                </a:r>
                <a:endParaRPr lang="en-US" sz="750" b="1" dirty="0">
                  <a:solidFill>
                    <a:schemeClr val="tx1"/>
                  </a:solidFill>
                  <a:latin typeface="Avenir Black" panose="02000503020000020003" pitchFamily="2" charset="0"/>
                </a:endParaRP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𝐳</m:t>
                      </m:r>
                    </m:oMath>
                  </m:oMathPara>
                </a14:m>
                <a:endParaRPr lang="en-US" sz="750" b="1" dirty="0">
                  <a:solidFill>
                    <a:schemeClr val="tx1"/>
                  </a:solidFill>
                  <a:latin typeface="Avenir Black" panose="02000503020000020003" pitchFamily="2" charset="0"/>
                </a:endParaRPr>
              </a:p>
            </p:txBody>
          </p:sp>
        </mc:Choice>
        <mc:Fallback xmlns="">
          <p:sp>
            <p:nvSpPr>
              <p:cNvPr id="47" name="Oval 46">
                <a:extLst>
                  <a:ext uri="{FF2B5EF4-FFF2-40B4-BE49-F238E27FC236}">
                    <a16:creationId xmlns:a16="http://schemas.microsoft.com/office/drawing/2014/main" id="{0D42821D-D1A4-3085-0086-CD0414B95434}"/>
                  </a:ext>
                </a:extLst>
              </p:cNvPr>
              <p:cNvSpPr>
                <a:spLocks noRot="1" noChangeAspect="1" noMove="1" noResize="1" noEditPoints="1" noAdjustHandles="1" noChangeArrowheads="1" noChangeShapeType="1" noTextEdit="1"/>
              </p:cNvSpPr>
              <p:nvPr/>
            </p:nvSpPr>
            <p:spPr>
              <a:xfrm>
                <a:off x="6876394" y="412891"/>
                <a:ext cx="713432" cy="713432"/>
              </a:xfrm>
              <a:prstGeom prst="ellipse">
                <a:avLst/>
              </a:prstGeom>
              <a:blipFill>
                <a:blip r:embed="rId8"/>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A584739F-DA01-947F-CE58-AA89CA8696DF}"/>
                  </a:ext>
                </a:extLst>
              </p:cNvPr>
              <p:cNvSpPr/>
              <p:nvPr/>
            </p:nvSpPr>
            <p:spPr>
              <a:xfrm>
                <a:off x="5867428" y="1176100"/>
                <a:ext cx="713432" cy="71343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𝐱</m:t>
                      </m:r>
                    </m:oMath>
                  </m:oMathPara>
                </a14:m>
                <a:endParaRPr lang="en-US" sz="750" b="1" dirty="0">
                  <a:solidFill>
                    <a:schemeClr val="tx1"/>
                  </a:solidFill>
                  <a:latin typeface="Avenir Black" panose="02000503020000020003" pitchFamily="2" charset="0"/>
                </a:endParaRPr>
              </a:p>
            </p:txBody>
          </p:sp>
        </mc:Choice>
        <mc:Fallback xmlns="">
          <p:sp>
            <p:nvSpPr>
              <p:cNvPr id="48" name="Oval 47">
                <a:extLst>
                  <a:ext uri="{FF2B5EF4-FFF2-40B4-BE49-F238E27FC236}">
                    <a16:creationId xmlns:a16="http://schemas.microsoft.com/office/drawing/2014/main" id="{A584739F-DA01-947F-CE58-AA89CA8696DF}"/>
                  </a:ext>
                </a:extLst>
              </p:cNvPr>
              <p:cNvSpPr>
                <a:spLocks noRot="1" noChangeAspect="1" noMove="1" noResize="1" noEditPoints="1" noAdjustHandles="1" noChangeArrowheads="1" noChangeShapeType="1" noTextEdit="1"/>
              </p:cNvSpPr>
              <p:nvPr/>
            </p:nvSpPr>
            <p:spPr>
              <a:xfrm>
                <a:off x="5867428" y="1176100"/>
                <a:ext cx="713432" cy="713432"/>
              </a:xfrm>
              <a:prstGeom prst="ellipse">
                <a:avLst/>
              </a:prstGeom>
              <a:blipFill>
                <a:blip r:embed="rId9"/>
                <a:stretch>
                  <a:fillRect/>
                </a:stretch>
              </a:blipFill>
              <a:ln w="38100">
                <a:solidFill>
                  <a:schemeClr val="tx1"/>
                </a:solidFill>
              </a:ln>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E5E29653-69C7-907D-A156-6BC01AD2ACE2}"/>
              </a:ext>
            </a:extLst>
          </p:cNvPr>
          <p:cNvCxnSpPr>
            <a:cxnSpLocks/>
            <a:stCxn id="47" idx="3"/>
            <a:endCxn id="48" idx="7"/>
          </p:cNvCxnSpPr>
          <p:nvPr/>
        </p:nvCxnSpPr>
        <p:spPr>
          <a:xfrm flipH="1">
            <a:off x="6476383" y="1021846"/>
            <a:ext cx="504494" cy="258734"/>
          </a:xfrm>
          <a:prstGeom prst="straightConnector1">
            <a:avLst/>
          </a:prstGeom>
          <a:solidFill>
            <a:schemeClr val="accent4">
              <a:lumMod val="40000"/>
              <a:lumOff val="60000"/>
            </a:schemeClr>
          </a:solidFill>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6864FD1F-736E-CA7D-CCBB-F3023F35EB4D}"/>
              </a:ext>
            </a:extLst>
          </p:cNvPr>
          <p:cNvSpPr txBox="1"/>
          <p:nvPr/>
        </p:nvSpPr>
        <p:spPr>
          <a:xfrm>
            <a:off x="5080538" y="126743"/>
            <a:ext cx="4058321" cy="155877"/>
          </a:xfrm>
          <a:prstGeom prst="rect">
            <a:avLst/>
          </a:prstGeom>
          <a:noFill/>
        </p:spPr>
        <p:txBody>
          <a:bodyPr wrap="square" lIns="0" tIns="0" rIns="0" bIns="0" rtlCol="0">
            <a:spAutoFit/>
          </a:bodyPr>
          <a:lstStyle/>
          <a:p>
            <a:r>
              <a:rPr lang="en-US" sz="1013" b="1" dirty="0">
                <a:latin typeface="Avenir Black" panose="02000503020000020003" pitchFamily="2" charset="0"/>
              </a:rPr>
              <a:t>Theory-local amortized inference approximators</a:t>
            </a:r>
          </a:p>
        </p:txBody>
      </p: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1C3CEA14-53B4-D345-5028-5AF02E42902E}"/>
                  </a:ext>
                </a:extLst>
              </p:cNvPr>
              <p:cNvSpPr txBox="1"/>
              <p:nvPr/>
            </p:nvSpPr>
            <p:spPr>
              <a:xfrm>
                <a:off x="5598171" y="365326"/>
                <a:ext cx="928523" cy="248209"/>
              </a:xfrm>
              <a:prstGeom prst="rect">
                <a:avLst/>
              </a:prstGeom>
              <a:noFill/>
            </p:spPr>
            <p:txBody>
              <a:bodyPr wrap="square" rtlCol="0">
                <a:spAutoFit/>
              </a:bodyPr>
              <a:lstStyle/>
              <a:p>
                <a:r>
                  <a:rPr lang="en-US" sz="1013" b="1" dirty="0">
                    <a:latin typeface="Avenir Black" panose="02000503020000020003" pitchFamily="2" charset="0"/>
                  </a:rPr>
                  <a:t>(Fixed </a:t>
                </a:r>
                <a14:m>
                  <m:oMath xmlns:m="http://schemas.openxmlformats.org/officeDocument/2006/math">
                    <m:r>
                      <a:rPr lang="en-US" sz="1013" b="1">
                        <a:latin typeface="Cambria Math" panose="02040503050406030204" pitchFamily="18" charset="0"/>
                      </a:rPr>
                      <m:t>𝐭𝐡</m:t>
                    </m:r>
                  </m:oMath>
                </a14:m>
                <a:r>
                  <a:rPr lang="en-US" sz="1013" b="1" dirty="0">
                    <a:latin typeface="Avenir Black" panose="02000503020000020003" pitchFamily="2" charset="0"/>
                  </a:rPr>
                  <a:t>)</a:t>
                </a:r>
              </a:p>
            </p:txBody>
          </p:sp>
        </mc:Choice>
        <mc:Fallback xmlns="">
          <p:sp>
            <p:nvSpPr>
              <p:cNvPr id="1024" name="TextBox 1023">
                <a:extLst>
                  <a:ext uri="{FF2B5EF4-FFF2-40B4-BE49-F238E27FC236}">
                    <a16:creationId xmlns:a16="http://schemas.microsoft.com/office/drawing/2014/main" id="{1C3CEA14-53B4-D345-5028-5AF02E42902E}"/>
                  </a:ext>
                </a:extLst>
              </p:cNvPr>
              <p:cNvSpPr txBox="1">
                <a:spLocks noRot="1" noChangeAspect="1" noMove="1" noResize="1" noEditPoints="1" noAdjustHandles="1" noChangeArrowheads="1" noChangeShapeType="1" noTextEdit="1"/>
              </p:cNvSpPr>
              <p:nvPr/>
            </p:nvSpPr>
            <p:spPr>
              <a:xfrm>
                <a:off x="5598171" y="365326"/>
                <a:ext cx="928523" cy="248209"/>
              </a:xfrm>
              <a:prstGeom prst="rect">
                <a:avLst/>
              </a:prstGeom>
              <a:blipFill>
                <a:blip r:embed="rId10"/>
                <a:stretch>
                  <a:fillRect b="-9524"/>
                </a:stretch>
              </a:blipFill>
            </p:spPr>
            <p:txBody>
              <a:bodyPr/>
              <a:lstStyle/>
              <a:p>
                <a:r>
                  <a:rPr lang="en-US">
                    <a:noFill/>
                  </a:rPr>
                  <a:t> </a:t>
                </a:r>
              </a:p>
            </p:txBody>
          </p:sp>
        </mc:Fallback>
      </mc:AlternateContent>
      <p:sp>
        <p:nvSpPr>
          <p:cNvPr id="1048" name="Rectangle 1047">
            <a:extLst>
              <a:ext uri="{FF2B5EF4-FFF2-40B4-BE49-F238E27FC236}">
                <a16:creationId xmlns:a16="http://schemas.microsoft.com/office/drawing/2014/main" id="{D2E0A28F-AB93-BE7F-4B99-08523AF55CB5}"/>
              </a:ext>
            </a:extLst>
          </p:cNvPr>
          <p:cNvSpPr/>
          <p:nvPr/>
        </p:nvSpPr>
        <p:spPr>
          <a:xfrm>
            <a:off x="5332130" y="2694004"/>
            <a:ext cx="3269292" cy="2074184"/>
          </a:xfrm>
          <a:prstGeom prst="rect">
            <a:avLst/>
          </a:prstGeom>
          <a:solidFill>
            <a:schemeClr val="accent4">
              <a:lumMod val="40000"/>
              <a:lumOff val="60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mc:AlternateContent xmlns:mc="http://schemas.openxmlformats.org/markup-compatibility/2006" xmlns:a14="http://schemas.microsoft.com/office/drawing/2010/main">
        <mc:Choice Requires="a14">
          <p:sp>
            <p:nvSpPr>
              <p:cNvPr id="1025" name="Oval 1024">
                <a:extLst>
                  <a:ext uri="{FF2B5EF4-FFF2-40B4-BE49-F238E27FC236}">
                    <a16:creationId xmlns:a16="http://schemas.microsoft.com/office/drawing/2014/main" id="{73383AF6-5CC4-D85F-22A1-E68F68BCDA33}"/>
                  </a:ext>
                </a:extLst>
              </p:cNvPr>
              <p:cNvSpPr/>
              <p:nvPr/>
            </p:nvSpPr>
            <p:spPr>
              <a:xfrm>
                <a:off x="5868454" y="2995337"/>
                <a:ext cx="678551" cy="678552"/>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𝐭𝐡</m:t>
                      </m:r>
                    </m:oMath>
                  </m:oMathPara>
                </a14:m>
                <a:endParaRPr lang="en-US" sz="750" b="1" dirty="0">
                  <a:solidFill>
                    <a:schemeClr val="tx1"/>
                  </a:solidFill>
                  <a:latin typeface="Avenir Black" panose="02000503020000020003" pitchFamily="2" charset="0"/>
                </a:endParaRPr>
              </a:p>
            </p:txBody>
          </p:sp>
        </mc:Choice>
        <mc:Fallback xmlns="">
          <p:sp>
            <p:nvSpPr>
              <p:cNvPr id="1025" name="Oval 1024">
                <a:extLst>
                  <a:ext uri="{FF2B5EF4-FFF2-40B4-BE49-F238E27FC236}">
                    <a16:creationId xmlns:a16="http://schemas.microsoft.com/office/drawing/2014/main" id="{73383AF6-5CC4-D85F-22A1-E68F68BCDA33}"/>
                  </a:ext>
                </a:extLst>
              </p:cNvPr>
              <p:cNvSpPr>
                <a:spLocks noRot="1" noChangeAspect="1" noMove="1" noResize="1" noEditPoints="1" noAdjustHandles="1" noChangeArrowheads="1" noChangeShapeType="1" noTextEdit="1"/>
              </p:cNvSpPr>
              <p:nvPr/>
            </p:nvSpPr>
            <p:spPr>
              <a:xfrm>
                <a:off x="5868454" y="2995337"/>
                <a:ext cx="678551" cy="678552"/>
              </a:xfrm>
              <a:prstGeom prst="ellipse">
                <a:avLst/>
              </a:prstGeom>
              <a:blipFill>
                <a:blip r:embed="rId11"/>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6" name="Oval 1025">
                <a:extLst>
                  <a:ext uri="{FF2B5EF4-FFF2-40B4-BE49-F238E27FC236}">
                    <a16:creationId xmlns:a16="http://schemas.microsoft.com/office/drawing/2014/main" id="{6FCC919E-613B-54C3-E89B-136C7D59934F}"/>
                  </a:ext>
                </a:extLst>
              </p:cNvPr>
              <p:cNvSpPr/>
              <p:nvPr/>
            </p:nvSpPr>
            <p:spPr>
              <a:xfrm>
                <a:off x="5868454" y="3975901"/>
                <a:ext cx="678551" cy="678551"/>
              </a:xfrm>
              <a:prstGeom prst="ellipse">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𝐱</m:t>
                      </m:r>
                    </m:oMath>
                  </m:oMathPara>
                </a14:m>
                <a:endParaRPr lang="en-US" sz="750" b="1" dirty="0">
                  <a:solidFill>
                    <a:schemeClr val="tx1"/>
                  </a:solidFill>
                  <a:latin typeface="Avenir Black" panose="02000503020000020003" pitchFamily="2" charset="0"/>
                </a:endParaRPr>
              </a:p>
            </p:txBody>
          </p:sp>
        </mc:Choice>
        <mc:Fallback xmlns="">
          <p:sp>
            <p:nvSpPr>
              <p:cNvPr id="1026" name="Oval 1025">
                <a:extLst>
                  <a:ext uri="{FF2B5EF4-FFF2-40B4-BE49-F238E27FC236}">
                    <a16:creationId xmlns:a16="http://schemas.microsoft.com/office/drawing/2014/main" id="{6FCC919E-613B-54C3-E89B-136C7D59934F}"/>
                  </a:ext>
                </a:extLst>
              </p:cNvPr>
              <p:cNvSpPr>
                <a:spLocks noRot="1" noChangeAspect="1" noMove="1" noResize="1" noEditPoints="1" noAdjustHandles="1" noChangeArrowheads="1" noChangeShapeType="1" noTextEdit="1"/>
              </p:cNvSpPr>
              <p:nvPr/>
            </p:nvSpPr>
            <p:spPr>
              <a:xfrm>
                <a:off x="5868454" y="3975901"/>
                <a:ext cx="678551" cy="678551"/>
              </a:xfrm>
              <a:prstGeom prst="ellipse">
                <a:avLst/>
              </a:prstGeom>
              <a:blipFill>
                <a:blip r:embed="rId12"/>
                <a:stretch>
                  <a:fillRect/>
                </a:stretch>
              </a:blipFill>
              <a:ln w="38100">
                <a:solidFill>
                  <a:schemeClr val="tx1"/>
                </a:solidFill>
              </a:ln>
            </p:spPr>
            <p:txBody>
              <a:bodyPr/>
              <a:lstStyle/>
              <a:p>
                <a:r>
                  <a:rPr lang="en-US">
                    <a:noFill/>
                  </a:rPr>
                  <a:t> </a:t>
                </a:r>
              </a:p>
            </p:txBody>
          </p:sp>
        </mc:Fallback>
      </mc:AlternateContent>
      <p:cxnSp>
        <p:nvCxnSpPr>
          <p:cNvPr id="1027" name="Straight Arrow Connector 1026">
            <a:extLst>
              <a:ext uri="{FF2B5EF4-FFF2-40B4-BE49-F238E27FC236}">
                <a16:creationId xmlns:a16="http://schemas.microsoft.com/office/drawing/2014/main" id="{1F1D262F-954E-3C54-0025-FB1644D41632}"/>
              </a:ext>
            </a:extLst>
          </p:cNvPr>
          <p:cNvCxnSpPr>
            <a:cxnSpLocks/>
            <a:stCxn id="1025" idx="4"/>
            <a:endCxn id="1026" idx="0"/>
          </p:cNvCxnSpPr>
          <p:nvPr/>
        </p:nvCxnSpPr>
        <p:spPr>
          <a:xfrm>
            <a:off x="6207725" y="3673890"/>
            <a:ext cx="0" cy="302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49" name="Group 1048">
            <a:extLst>
              <a:ext uri="{FF2B5EF4-FFF2-40B4-BE49-F238E27FC236}">
                <a16:creationId xmlns:a16="http://schemas.microsoft.com/office/drawing/2014/main" id="{93014D3F-9A72-8B0B-DDB8-DBB3FFA795FF}"/>
              </a:ext>
            </a:extLst>
          </p:cNvPr>
          <p:cNvGrpSpPr/>
          <p:nvPr/>
        </p:nvGrpSpPr>
        <p:grpSpPr>
          <a:xfrm>
            <a:off x="7500312" y="2995337"/>
            <a:ext cx="678551" cy="1659111"/>
            <a:chOff x="4746744" y="1581624"/>
            <a:chExt cx="1436318" cy="3511908"/>
          </a:xfrm>
          <a:solidFill>
            <a:schemeClr val="tx2">
              <a:lumMod val="20000"/>
              <a:lumOff val="80000"/>
            </a:schemeClr>
          </a:solidFill>
        </p:grpSpPr>
        <mc:AlternateContent xmlns:mc="http://schemas.openxmlformats.org/markup-compatibility/2006" xmlns:a14="http://schemas.microsoft.com/office/drawing/2010/main">
          <mc:Choice Requires="a14">
            <p:sp>
              <p:nvSpPr>
                <p:cNvPr id="1050" name="Oval 1049">
                  <a:extLst>
                    <a:ext uri="{FF2B5EF4-FFF2-40B4-BE49-F238E27FC236}">
                      <a16:creationId xmlns:a16="http://schemas.microsoft.com/office/drawing/2014/main" id="{8B4D8480-17DB-0B2D-7E73-2E33F0F7C51C}"/>
                    </a:ext>
                  </a:extLst>
                </p:cNvPr>
                <p:cNvSpPr/>
                <p:nvPr/>
              </p:nvSpPr>
              <p:spPr>
                <a:xfrm>
                  <a:off x="4746744" y="1581624"/>
                  <a:ext cx="1436318" cy="1436318"/>
                </a:xfrm>
                <a:prstGeom prst="ellipse">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Theory</a:t>
                  </a:r>
                </a:p>
                <a:p>
                  <a:pPr algn="ctr"/>
                  <a14:m>
                    <m:oMathPara xmlns:m="http://schemas.openxmlformats.org/officeDocument/2006/math">
                      <m:oMathParaPr>
                        <m:jc m:val="centerGroup"/>
                      </m:oMathParaPr>
                      <m:oMath xmlns:m="http://schemas.openxmlformats.org/officeDocument/2006/math">
                        <m:r>
                          <a:rPr lang="en-US" sz="750" b="1">
                            <a:solidFill>
                              <a:schemeClr val="tx1"/>
                            </a:solidFill>
                            <a:latin typeface="Cambria Math" panose="02040503050406030204" pitchFamily="18" charset="0"/>
                          </a:rPr>
                          <m:t>𝐭𝐡</m:t>
                        </m:r>
                        <m:r>
                          <a:rPr lang="en-US" sz="750" b="1">
                            <a:solidFill>
                              <a:schemeClr val="tx1"/>
                            </a:solidFill>
                            <a:latin typeface="Cambria Math" panose="02040503050406030204" pitchFamily="18" charset="0"/>
                          </a:rPr>
                          <m:t>′</m:t>
                        </m:r>
                      </m:oMath>
                    </m:oMathPara>
                  </a14:m>
                  <a:endParaRPr lang="en-US" sz="750" b="1" dirty="0">
                    <a:solidFill>
                      <a:schemeClr val="tx1"/>
                    </a:solidFill>
                    <a:latin typeface="Avenir Black" panose="02000503020000020003" pitchFamily="2" charset="0"/>
                  </a:endParaRPr>
                </a:p>
              </p:txBody>
            </p:sp>
          </mc:Choice>
          <mc:Fallback xmlns="">
            <p:sp>
              <p:nvSpPr>
                <p:cNvPr id="1050" name="Oval 1049">
                  <a:extLst>
                    <a:ext uri="{FF2B5EF4-FFF2-40B4-BE49-F238E27FC236}">
                      <a16:creationId xmlns:a16="http://schemas.microsoft.com/office/drawing/2014/main" id="{8B4D8480-17DB-0B2D-7E73-2E33F0F7C51C}"/>
                    </a:ext>
                  </a:extLst>
                </p:cNvPr>
                <p:cNvSpPr>
                  <a:spLocks noRot="1" noChangeAspect="1" noMove="1" noResize="1" noEditPoints="1" noAdjustHandles="1" noChangeArrowheads="1" noChangeShapeType="1" noTextEdit="1"/>
                </p:cNvSpPr>
                <p:nvPr/>
              </p:nvSpPr>
              <p:spPr>
                <a:xfrm>
                  <a:off x="4746744" y="1581624"/>
                  <a:ext cx="1436318" cy="1436318"/>
                </a:xfrm>
                <a:prstGeom prst="ellipse">
                  <a:avLst/>
                </a:prstGeom>
                <a:blipFill>
                  <a:blip r:embed="rId1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1" name="Oval 1050">
                  <a:extLst>
                    <a:ext uri="{FF2B5EF4-FFF2-40B4-BE49-F238E27FC236}">
                      <a16:creationId xmlns:a16="http://schemas.microsoft.com/office/drawing/2014/main" id="{0D89CDA7-E62D-E0D7-8AD3-F4EF7107B3A5}"/>
                    </a:ext>
                  </a:extLst>
                </p:cNvPr>
                <p:cNvSpPr/>
                <p:nvPr/>
              </p:nvSpPr>
              <p:spPr>
                <a:xfrm>
                  <a:off x="4746744" y="3657215"/>
                  <a:ext cx="1436318" cy="1436317"/>
                </a:xfrm>
                <a:prstGeom prst="ellipse">
                  <a:avLst/>
                </a:prstGeom>
                <a:grp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latin typeface="Avenir Black" panose="02000503020000020003" pitchFamily="2" charset="0"/>
                    </a:rPr>
                    <a:t>Data</a:t>
                  </a:r>
                </a:p>
                <a:p>
                  <a:pPr algn="ctr"/>
                  <a14:m>
                    <m:oMath xmlns:m="http://schemas.openxmlformats.org/officeDocument/2006/math">
                      <m:r>
                        <a:rPr lang="en-US" sz="750" b="1">
                          <a:solidFill>
                            <a:schemeClr val="tx1"/>
                          </a:solidFill>
                          <a:latin typeface="Cambria Math" panose="02040503050406030204" pitchFamily="18" charset="0"/>
                        </a:rPr>
                        <m:t>𝐱</m:t>
                      </m:r>
                    </m:oMath>
                  </a14:m>
                  <a:r>
                    <a:rPr lang="en-US" sz="750" b="1" dirty="0">
                      <a:solidFill>
                        <a:schemeClr val="tx1"/>
                      </a:solidFill>
                      <a:latin typeface="Avenir Black" panose="02000503020000020003" pitchFamily="2" charset="0"/>
                    </a:rPr>
                    <a:t>’</a:t>
                  </a:r>
                </a:p>
              </p:txBody>
            </p:sp>
          </mc:Choice>
          <mc:Fallback xmlns="">
            <p:sp>
              <p:nvSpPr>
                <p:cNvPr id="1051" name="Oval 1050">
                  <a:extLst>
                    <a:ext uri="{FF2B5EF4-FFF2-40B4-BE49-F238E27FC236}">
                      <a16:creationId xmlns:a16="http://schemas.microsoft.com/office/drawing/2014/main" id="{0D89CDA7-E62D-E0D7-8AD3-F4EF7107B3A5}"/>
                    </a:ext>
                  </a:extLst>
                </p:cNvPr>
                <p:cNvSpPr>
                  <a:spLocks noRot="1" noChangeAspect="1" noMove="1" noResize="1" noEditPoints="1" noAdjustHandles="1" noChangeArrowheads="1" noChangeShapeType="1" noTextEdit="1"/>
                </p:cNvSpPr>
                <p:nvPr/>
              </p:nvSpPr>
              <p:spPr>
                <a:xfrm>
                  <a:off x="4746744" y="3657215"/>
                  <a:ext cx="1436318" cy="1436317"/>
                </a:xfrm>
                <a:prstGeom prst="ellipse">
                  <a:avLst/>
                </a:prstGeom>
                <a:blipFill>
                  <a:blip r:embed="rId14"/>
                  <a:stretch>
                    <a:fillRect/>
                  </a:stretch>
                </a:blipFill>
                <a:ln w="38100">
                  <a:solidFill>
                    <a:schemeClr val="tx1"/>
                  </a:solidFill>
                </a:ln>
              </p:spPr>
              <p:txBody>
                <a:bodyPr/>
                <a:lstStyle/>
                <a:p>
                  <a:r>
                    <a:rPr lang="en-US">
                      <a:noFill/>
                    </a:rPr>
                    <a:t> </a:t>
                  </a:r>
                </a:p>
              </p:txBody>
            </p:sp>
          </mc:Fallback>
        </mc:AlternateContent>
        <p:cxnSp>
          <p:nvCxnSpPr>
            <p:cNvPr id="1052" name="Straight Arrow Connector 1051">
              <a:extLst>
                <a:ext uri="{FF2B5EF4-FFF2-40B4-BE49-F238E27FC236}">
                  <a16:creationId xmlns:a16="http://schemas.microsoft.com/office/drawing/2014/main" id="{D489FB83-BC11-A19A-4C60-62BDE86E413C}"/>
                </a:ext>
              </a:extLst>
            </p:cNvPr>
            <p:cNvCxnSpPr>
              <a:cxnSpLocks/>
              <a:stCxn id="1050" idx="4"/>
              <a:endCxn id="1051" idx="0"/>
            </p:cNvCxnSpPr>
            <p:nvPr/>
          </p:nvCxnSpPr>
          <p:spPr>
            <a:xfrm>
              <a:off x="5464904" y="3017943"/>
              <a:ext cx="0" cy="639272"/>
            </a:xfrm>
            <a:prstGeom prst="straightConnector1">
              <a:avLst/>
            </a:prstGeom>
            <a:grpFill/>
            <a:ln>
              <a:tailEnd type="triangle"/>
            </a:ln>
          </p:spPr>
          <p:style>
            <a:lnRef idx="3">
              <a:schemeClr val="dk1"/>
            </a:lnRef>
            <a:fillRef idx="0">
              <a:schemeClr val="dk1"/>
            </a:fillRef>
            <a:effectRef idx="2">
              <a:schemeClr val="dk1"/>
            </a:effectRef>
            <a:fontRef idx="minor">
              <a:schemeClr val="tx1"/>
            </a:fontRef>
          </p:style>
        </p:cxnSp>
      </p:grpSp>
      <p:cxnSp>
        <p:nvCxnSpPr>
          <p:cNvPr id="1053" name="Straight Arrow Connector 1052">
            <a:extLst>
              <a:ext uri="{FF2B5EF4-FFF2-40B4-BE49-F238E27FC236}">
                <a16:creationId xmlns:a16="http://schemas.microsoft.com/office/drawing/2014/main" id="{3CD72ACD-9C7C-FFEA-D6AB-BEB8A738A02B}"/>
              </a:ext>
            </a:extLst>
          </p:cNvPr>
          <p:cNvCxnSpPr>
            <a:cxnSpLocks/>
          </p:cNvCxnSpPr>
          <p:nvPr/>
        </p:nvCxnSpPr>
        <p:spPr>
          <a:xfrm>
            <a:off x="6581306" y="3786358"/>
            <a:ext cx="9533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58" name="TextBox 1057">
            <a:extLst>
              <a:ext uri="{FF2B5EF4-FFF2-40B4-BE49-F238E27FC236}">
                <a16:creationId xmlns:a16="http://schemas.microsoft.com/office/drawing/2014/main" id="{4D57BE96-009A-85D9-7C16-41A683B62A9C}"/>
              </a:ext>
            </a:extLst>
          </p:cNvPr>
          <p:cNvSpPr txBox="1"/>
          <p:nvPr/>
        </p:nvSpPr>
        <p:spPr>
          <a:xfrm>
            <a:off x="5785302" y="2437063"/>
            <a:ext cx="1870705" cy="155877"/>
          </a:xfrm>
          <a:prstGeom prst="rect">
            <a:avLst/>
          </a:prstGeom>
          <a:noFill/>
        </p:spPr>
        <p:txBody>
          <a:bodyPr wrap="none" lIns="0" tIns="0" rIns="0" bIns="0" rtlCol="0">
            <a:spAutoFit/>
          </a:bodyPr>
          <a:lstStyle/>
          <a:p>
            <a:r>
              <a:rPr lang="en-US" sz="1013" b="1" dirty="0">
                <a:latin typeface="Avenir Black" panose="02000503020000020003" pitchFamily="2" charset="0"/>
              </a:rPr>
              <a:t>Rao-</a:t>
            </a:r>
            <a:r>
              <a:rPr lang="en-US" sz="1013" b="1" dirty="0" err="1">
                <a:latin typeface="Avenir Black" panose="02000503020000020003" pitchFamily="2" charset="0"/>
              </a:rPr>
              <a:t>Blackwellized</a:t>
            </a:r>
            <a:r>
              <a:rPr lang="en-US" sz="1013" b="1" dirty="0">
                <a:latin typeface="Avenir Black" panose="02000503020000020003" pitchFamily="2" charset="0"/>
              </a:rPr>
              <a:t> SMC moves</a:t>
            </a:r>
          </a:p>
        </p:txBody>
      </p:sp>
      <mc:AlternateContent xmlns:mc="http://schemas.openxmlformats.org/markup-compatibility/2006" xmlns:a14="http://schemas.microsoft.com/office/drawing/2010/main">
        <mc:Choice Requires="a14">
          <p:sp>
            <p:nvSpPr>
              <p:cNvPr id="1061" name="TextBox 1060">
                <a:extLst>
                  <a:ext uri="{FF2B5EF4-FFF2-40B4-BE49-F238E27FC236}">
                    <a16:creationId xmlns:a16="http://schemas.microsoft.com/office/drawing/2014/main" id="{3E7235E3-7EFE-93C5-C2DB-87C694B804DE}"/>
                  </a:ext>
                </a:extLst>
              </p:cNvPr>
              <p:cNvSpPr txBox="1"/>
              <p:nvPr/>
            </p:nvSpPr>
            <p:spPr>
              <a:xfrm>
                <a:off x="5311202" y="2703399"/>
                <a:ext cx="1321751" cy="248209"/>
              </a:xfrm>
              <a:prstGeom prst="rect">
                <a:avLst/>
              </a:prstGeom>
              <a:noFill/>
            </p:spPr>
            <p:txBody>
              <a:bodyPr wrap="square" rtlCol="0">
                <a:spAutoFit/>
              </a:bodyPr>
              <a:lstStyle/>
              <a:p>
                <a:r>
                  <a:rPr lang="en-US" sz="1013" b="1" dirty="0">
                    <a:latin typeface="Avenir Black" panose="02000503020000020003" pitchFamily="2" charset="0"/>
                  </a:rPr>
                  <a:t>(Marginalize </a:t>
                </a:r>
                <a14:m>
                  <m:oMath xmlns:m="http://schemas.openxmlformats.org/officeDocument/2006/math">
                    <m:r>
                      <a:rPr lang="en-US" sz="1013" b="1" i="1">
                        <a:latin typeface="Cambria Math" panose="02040503050406030204" pitchFamily="18" charset="0"/>
                      </a:rPr>
                      <m:t>𝒛</m:t>
                    </m:r>
                  </m:oMath>
                </a14:m>
                <a:r>
                  <a:rPr lang="en-US" sz="1013" b="1" dirty="0">
                    <a:latin typeface="Avenir Black" panose="02000503020000020003" pitchFamily="2" charset="0"/>
                  </a:rPr>
                  <a:t>)</a:t>
                </a:r>
              </a:p>
            </p:txBody>
          </p:sp>
        </mc:Choice>
        <mc:Fallback xmlns="">
          <p:sp>
            <p:nvSpPr>
              <p:cNvPr id="1061" name="TextBox 1060">
                <a:extLst>
                  <a:ext uri="{FF2B5EF4-FFF2-40B4-BE49-F238E27FC236}">
                    <a16:creationId xmlns:a16="http://schemas.microsoft.com/office/drawing/2014/main" id="{3E7235E3-7EFE-93C5-C2DB-87C694B804DE}"/>
                  </a:ext>
                </a:extLst>
              </p:cNvPr>
              <p:cNvSpPr txBox="1">
                <a:spLocks noRot="1" noChangeAspect="1" noMove="1" noResize="1" noEditPoints="1" noAdjustHandles="1" noChangeArrowheads="1" noChangeShapeType="1" noTextEdit="1"/>
              </p:cNvSpPr>
              <p:nvPr/>
            </p:nvSpPr>
            <p:spPr>
              <a:xfrm>
                <a:off x="5311202" y="2703399"/>
                <a:ext cx="1321751" cy="248209"/>
              </a:xfrm>
              <a:prstGeom prst="rect">
                <a:avLst/>
              </a:prstGeom>
              <a:blipFill>
                <a:blip r:embed="rId15"/>
                <a:stretch>
                  <a:fillRect b="-9524"/>
                </a:stretch>
              </a:blipFill>
            </p:spPr>
            <p:txBody>
              <a:bodyPr/>
              <a:lstStyle/>
              <a:p>
                <a:r>
                  <a:rPr lang="en-US">
                    <a:noFill/>
                  </a:rPr>
                  <a:t> </a:t>
                </a:r>
              </a:p>
            </p:txBody>
          </p:sp>
        </mc:Fallback>
      </mc:AlternateContent>
      <p:sp>
        <p:nvSpPr>
          <p:cNvPr id="1062" name="TextBox 1061">
            <a:extLst>
              <a:ext uri="{FF2B5EF4-FFF2-40B4-BE49-F238E27FC236}">
                <a16:creationId xmlns:a16="http://schemas.microsoft.com/office/drawing/2014/main" id="{37CE279B-EE85-1B1D-0CCE-7AA8945131C2}"/>
              </a:ext>
            </a:extLst>
          </p:cNvPr>
          <p:cNvSpPr txBox="1"/>
          <p:nvPr/>
        </p:nvSpPr>
        <p:spPr>
          <a:xfrm>
            <a:off x="6531890" y="3530893"/>
            <a:ext cx="1136421" cy="248209"/>
          </a:xfrm>
          <a:prstGeom prst="rect">
            <a:avLst/>
          </a:prstGeom>
          <a:noFill/>
        </p:spPr>
        <p:txBody>
          <a:bodyPr wrap="square" rtlCol="0">
            <a:spAutoFit/>
          </a:bodyPr>
          <a:lstStyle/>
          <a:p>
            <a:r>
              <a:rPr lang="en-US" sz="1013" b="1" dirty="0">
                <a:latin typeface="Avenir Black" panose="02000503020000020003" pitchFamily="2" charset="0"/>
              </a:rPr>
              <a:t>SMC move</a:t>
            </a:r>
          </a:p>
        </p:txBody>
      </p:sp>
      <p:sp>
        <p:nvSpPr>
          <p:cNvPr id="1063" name="TextBox 1062">
            <a:extLst>
              <a:ext uri="{FF2B5EF4-FFF2-40B4-BE49-F238E27FC236}">
                <a16:creationId xmlns:a16="http://schemas.microsoft.com/office/drawing/2014/main" id="{D134CC68-C508-3FB5-2179-2E5845F2FCB4}"/>
              </a:ext>
            </a:extLst>
          </p:cNvPr>
          <p:cNvSpPr txBox="1"/>
          <p:nvPr/>
        </p:nvSpPr>
        <p:spPr>
          <a:xfrm>
            <a:off x="178540" y="115967"/>
            <a:ext cx="4640894" cy="923330"/>
          </a:xfrm>
          <a:prstGeom prst="rect">
            <a:avLst/>
          </a:prstGeom>
          <a:solidFill>
            <a:schemeClr val="bg1"/>
          </a:solidFill>
          <a:ln w="38100">
            <a:solidFill>
              <a:schemeClr val="tx1"/>
            </a:solidFill>
          </a:ln>
        </p:spPr>
        <p:txBody>
          <a:bodyPr wrap="square">
            <a:spAutoFit/>
          </a:bodyPr>
          <a:lstStyle/>
          <a:p>
            <a:pPr algn="ctr"/>
            <a:r>
              <a:rPr lang="en-US" sz="1800" b="1" u="sng" dirty="0">
                <a:solidFill>
                  <a:srgbClr val="000000"/>
                </a:solidFill>
                <a:latin typeface="Avenir Black" panose="02000503020000020003" pitchFamily="2" charset="0"/>
              </a:rPr>
              <a:t>Future work</a:t>
            </a:r>
            <a:r>
              <a:rPr lang="en-US" sz="1800" b="1" dirty="0">
                <a:solidFill>
                  <a:srgbClr val="000000"/>
                </a:solidFill>
                <a:latin typeface="Avenir Black" panose="02000503020000020003" pitchFamily="2" charset="0"/>
              </a:rPr>
              <a:t>: </a:t>
            </a:r>
          </a:p>
          <a:p>
            <a:pPr algn="ctr"/>
            <a:r>
              <a:rPr lang="en-US" sz="1800" b="1" dirty="0">
                <a:solidFill>
                  <a:srgbClr val="000000"/>
                </a:solidFill>
                <a:latin typeface="Avenir Black" panose="02000503020000020003" pitchFamily="2" charset="0"/>
              </a:rPr>
              <a:t>Approximate Rao-</a:t>
            </a:r>
            <a:r>
              <a:rPr lang="en-US" sz="1800" b="1" dirty="0" err="1">
                <a:solidFill>
                  <a:srgbClr val="000000"/>
                </a:solidFill>
                <a:latin typeface="Avenir Black" panose="02000503020000020003" pitchFamily="2" charset="0"/>
              </a:rPr>
              <a:t>Blackwellization</a:t>
            </a:r>
            <a:r>
              <a:rPr lang="en-US" sz="1800" b="1" dirty="0">
                <a:solidFill>
                  <a:srgbClr val="000000"/>
                </a:solidFill>
                <a:latin typeface="Avenir Black" panose="02000503020000020003" pitchFamily="2" charset="0"/>
              </a:rPr>
              <a:t> for SMC learning in hierarchical Bayes </a:t>
            </a:r>
            <a:endParaRPr lang="en-US" sz="180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1065" name="TextBox 1064">
                <a:extLst>
                  <a:ext uri="{FF2B5EF4-FFF2-40B4-BE49-F238E27FC236}">
                    <a16:creationId xmlns:a16="http://schemas.microsoft.com/office/drawing/2014/main" id="{8E711ED5-44AF-BC17-1082-602521D40836}"/>
                  </a:ext>
                </a:extLst>
              </p:cNvPr>
              <p:cNvSpPr txBox="1"/>
              <p:nvPr/>
            </p:nvSpPr>
            <p:spPr>
              <a:xfrm>
                <a:off x="5155300" y="2009184"/>
                <a:ext cx="3805316" cy="248209"/>
              </a:xfrm>
              <a:prstGeom prst="rect">
                <a:avLst/>
              </a:prstGeom>
              <a:noFill/>
            </p:spPr>
            <p:txBody>
              <a:bodyPr wrap="square" rtlCol="0">
                <a:spAutoFit/>
              </a:bodyPr>
              <a:lstStyle/>
              <a:p>
                <a:pPr algn="ctr"/>
                <a:r>
                  <a:rPr lang="en-US" sz="1013" b="1" dirty="0">
                    <a:latin typeface="Avenir Black" panose="02000503020000020003" pitchFamily="2" charset="0"/>
                  </a:rPr>
                  <a:t>“Given </a:t>
                </a:r>
                <a14:m>
                  <m:oMath xmlns:m="http://schemas.openxmlformats.org/officeDocument/2006/math">
                    <m:r>
                      <a:rPr lang="en-US" sz="1013" b="1" i="1">
                        <a:latin typeface="Cambria Math" panose="02040503050406030204" pitchFamily="18" charset="0"/>
                      </a:rPr>
                      <m:t>𝒙</m:t>
                    </m:r>
                    <m:r>
                      <a:rPr lang="en-US" sz="1013" b="1" i="1">
                        <a:latin typeface="Cambria Math" panose="02040503050406030204" pitchFamily="18" charset="0"/>
                      </a:rPr>
                      <m:t>, </m:t>
                    </m:r>
                  </m:oMath>
                </a14:m>
                <a:r>
                  <a:rPr lang="en-US" sz="1013" b="1" dirty="0">
                    <a:latin typeface="Avenir Black" panose="02000503020000020003" pitchFamily="2" charset="0"/>
                  </a:rPr>
                  <a:t>I want to query on </a:t>
                </a:r>
                <a14:m>
                  <m:oMath xmlns:m="http://schemas.openxmlformats.org/officeDocument/2006/math">
                    <m:r>
                      <a:rPr lang="en-US" sz="1013" b="1" i="1">
                        <a:latin typeface="Cambria Math" panose="02040503050406030204" pitchFamily="18" charset="0"/>
                      </a:rPr>
                      <m:t>𝒛</m:t>
                    </m:r>
                  </m:oMath>
                </a14:m>
                <a:r>
                  <a:rPr lang="en-US" sz="1013" b="1" dirty="0">
                    <a:latin typeface="Avenir Black" panose="02000503020000020003" pitchFamily="2" charset="0"/>
                  </a:rPr>
                  <a:t>, often &amp; fast” </a:t>
                </a:r>
              </a:p>
            </p:txBody>
          </p:sp>
        </mc:Choice>
        <mc:Fallback xmlns="">
          <p:sp>
            <p:nvSpPr>
              <p:cNvPr id="1065" name="TextBox 1064">
                <a:extLst>
                  <a:ext uri="{FF2B5EF4-FFF2-40B4-BE49-F238E27FC236}">
                    <a16:creationId xmlns:a16="http://schemas.microsoft.com/office/drawing/2014/main" id="{8E711ED5-44AF-BC17-1082-602521D40836}"/>
                  </a:ext>
                </a:extLst>
              </p:cNvPr>
              <p:cNvSpPr txBox="1">
                <a:spLocks noRot="1" noChangeAspect="1" noMove="1" noResize="1" noEditPoints="1" noAdjustHandles="1" noChangeArrowheads="1" noChangeShapeType="1" noTextEdit="1"/>
              </p:cNvSpPr>
              <p:nvPr/>
            </p:nvSpPr>
            <p:spPr>
              <a:xfrm>
                <a:off x="5155300" y="2009184"/>
                <a:ext cx="3805316" cy="248209"/>
              </a:xfrm>
              <a:prstGeom prst="rect">
                <a:avLst/>
              </a:prstGeom>
              <a:blipFill>
                <a:blip r:embed="rId1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6" name="TextBox 1065">
                <a:extLst>
                  <a:ext uri="{FF2B5EF4-FFF2-40B4-BE49-F238E27FC236}">
                    <a16:creationId xmlns:a16="http://schemas.microsoft.com/office/drawing/2014/main" id="{E90D90B9-7880-28BA-EFCD-94D6E3AED208}"/>
                  </a:ext>
                </a:extLst>
              </p:cNvPr>
              <p:cNvSpPr txBox="1"/>
              <p:nvPr/>
            </p:nvSpPr>
            <p:spPr>
              <a:xfrm>
                <a:off x="4804497" y="4789428"/>
                <a:ext cx="4324567" cy="248209"/>
              </a:xfrm>
              <a:prstGeom prst="rect">
                <a:avLst/>
              </a:prstGeom>
              <a:noFill/>
            </p:spPr>
            <p:txBody>
              <a:bodyPr wrap="square" rtlCol="0">
                <a:spAutoFit/>
              </a:bodyPr>
              <a:lstStyle/>
              <a:p>
                <a:pPr algn="ctr"/>
                <a:r>
                  <a:rPr lang="en-US" sz="1013" b="1" dirty="0">
                    <a:latin typeface="Avenir Black" panose="02000503020000020003" pitchFamily="2" charset="0"/>
                  </a:rPr>
                  <a:t>“I’m seeing something new … I must adapt </a:t>
                </a:r>
                <a14:m>
                  <m:oMath xmlns:m="http://schemas.openxmlformats.org/officeDocument/2006/math">
                    <m:r>
                      <a:rPr lang="en-US" sz="1013" b="1" i="1">
                        <a:latin typeface="Cambria Math" panose="02040503050406030204" pitchFamily="18" charset="0"/>
                      </a:rPr>
                      <m:t>𝒕𝒉</m:t>
                    </m:r>
                  </m:oMath>
                </a14:m>
                <a:r>
                  <a:rPr lang="en-US" sz="1013" b="1" dirty="0">
                    <a:latin typeface="Avenir Black" panose="02000503020000020003" pitchFamily="2" charset="0"/>
                  </a:rPr>
                  <a:t>” </a:t>
                </a:r>
              </a:p>
            </p:txBody>
          </p:sp>
        </mc:Choice>
        <mc:Fallback xmlns="">
          <p:sp>
            <p:nvSpPr>
              <p:cNvPr id="1066" name="TextBox 1065">
                <a:extLst>
                  <a:ext uri="{FF2B5EF4-FFF2-40B4-BE49-F238E27FC236}">
                    <a16:creationId xmlns:a16="http://schemas.microsoft.com/office/drawing/2014/main" id="{E90D90B9-7880-28BA-EFCD-94D6E3AED208}"/>
                  </a:ext>
                </a:extLst>
              </p:cNvPr>
              <p:cNvSpPr txBox="1">
                <a:spLocks noRot="1" noChangeAspect="1" noMove="1" noResize="1" noEditPoints="1" noAdjustHandles="1" noChangeArrowheads="1" noChangeShapeType="1" noTextEdit="1"/>
              </p:cNvSpPr>
              <p:nvPr/>
            </p:nvSpPr>
            <p:spPr>
              <a:xfrm>
                <a:off x="4804497" y="4789428"/>
                <a:ext cx="4324567" cy="248209"/>
              </a:xfrm>
              <a:prstGeom prst="rect">
                <a:avLst/>
              </a:prstGeom>
              <a:blipFill>
                <a:blip r:embed="rId1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411815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D6FD0D1-FA2B-2701-91FC-1C50D73724D1}"/>
              </a:ext>
            </a:extLst>
          </p:cNvPr>
          <p:cNvGrpSpPr/>
          <p:nvPr/>
        </p:nvGrpSpPr>
        <p:grpSpPr>
          <a:xfrm>
            <a:off x="333166" y="90882"/>
            <a:ext cx="8477677" cy="4961740"/>
            <a:chOff x="332874" y="886698"/>
            <a:chExt cx="7772400" cy="4548961"/>
          </a:xfrm>
        </p:grpSpPr>
        <p:pic>
          <p:nvPicPr>
            <p:cNvPr id="6" name="Picture 5" descr="A diagram of a person's reaction&#10;&#10;Description automatically generated with medium confidence">
              <a:extLst>
                <a:ext uri="{FF2B5EF4-FFF2-40B4-BE49-F238E27FC236}">
                  <a16:creationId xmlns:a16="http://schemas.microsoft.com/office/drawing/2014/main" id="{7F8ED34A-5D1D-8CBC-6F16-0D655C1FD5AF}"/>
                </a:ext>
              </a:extLst>
            </p:cNvPr>
            <p:cNvPicPr>
              <a:picLocks noChangeAspect="1"/>
            </p:cNvPicPr>
            <p:nvPr/>
          </p:nvPicPr>
          <p:blipFill>
            <a:blip r:embed="rId3"/>
            <a:stretch>
              <a:fillRect/>
            </a:stretch>
          </p:blipFill>
          <p:spPr>
            <a:xfrm>
              <a:off x="332874" y="3429000"/>
              <a:ext cx="7772400" cy="2006659"/>
            </a:xfrm>
            <a:prstGeom prst="rect">
              <a:avLst/>
            </a:prstGeom>
          </p:spPr>
        </p:pic>
        <p:pic>
          <p:nvPicPr>
            <p:cNvPr id="8" name="Picture 7" descr="A black background with blue arrows&#10;&#10;Description automatically generated">
              <a:extLst>
                <a:ext uri="{FF2B5EF4-FFF2-40B4-BE49-F238E27FC236}">
                  <a16:creationId xmlns:a16="http://schemas.microsoft.com/office/drawing/2014/main" id="{2873E437-6859-1CB3-B1E9-A9BA852AE3D2}"/>
                </a:ext>
              </a:extLst>
            </p:cNvPr>
            <p:cNvPicPr>
              <a:picLocks noChangeAspect="1"/>
            </p:cNvPicPr>
            <p:nvPr/>
          </p:nvPicPr>
          <p:blipFill>
            <a:blip r:embed="rId4"/>
            <a:stretch>
              <a:fillRect/>
            </a:stretch>
          </p:blipFill>
          <p:spPr>
            <a:xfrm>
              <a:off x="332874" y="886698"/>
              <a:ext cx="7772400" cy="2362736"/>
            </a:xfrm>
            <a:prstGeom prst="rect">
              <a:avLst/>
            </a:prstGeom>
          </p:spPr>
        </p:pic>
      </p:grpSp>
    </p:spTree>
    <p:extLst>
      <p:ext uri="{BB962C8B-B14F-4D97-AF65-F5344CB8AC3E}">
        <p14:creationId xmlns:p14="http://schemas.microsoft.com/office/powerpoint/2010/main" val="2137643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4E07B0B-6F83-FE7C-3E97-71B0E5F1049F}"/>
              </a:ext>
            </a:extLst>
          </p:cNvPr>
          <p:cNvGrpSpPr/>
          <p:nvPr/>
        </p:nvGrpSpPr>
        <p:grpSpPr>
          <a:xfrm>
            <a:off x="552713" y="106597"/>
            <a:ext cx="8038575" cy="4930310"/>
            <a:chOff x="698091" y="907382"/>
            <a:chExt cx="7772400" cy="4767057"/>
          </a:xfrm>
        </p:grpSpPr>
        <p:pic>
          <p:nvPicPr>
            <p:cNvPr id="7" name="Picture 6">
              <a:extLst>
                <a:ext uri="{FF2B5EF4-FFF2-40B4-BE49-F238E27FC236}">
                  <a16:creationId xmlns:a16="http://schemas.microsoft.com/office/drawing/2014/main" id="{3F2C2D11-629D-4F42-7D03-C95C054272A6}"/>
                </a:ext>
              </a:extLst>
            </p:cNvPr>
            <p:cNvPicPr>
              <a:picLocks noChangeAspect="1"/>
            </p:cNvPicPr>
            <p:nvPr/>
          </p:nvPicPr>
          <p:blipFill>
            <a:blip r:embed="rId3"/>
            <a:stretch>
              <a:fillRect/>
            </a:stretch>
          </p:blipFill>
          <p:spPr>
            <a:xfrm>
              <a:off x="698091" y="907382"/>
              <a:ext cx="7772400" cy="1988499"/>
            </a:xfrm>
            <a:prstGeom prst="rect">
              <a:avLst/>
            </a:prstGeom>
          </p:spPr>
        </p:pic>
        <p:pic>
          <p:nvPicPr>
            <p:cNvPr id="11" name="Picture 10" descr="A black background with blue rectangles&#10;&#10;Description automatically generated">
              <a:extLst>
                <a:ext uri="{FF2B5EF4-FFF2-40B4-BE49-F238E27FC236}">
                  <a16:creationId xmlns:a16="http://schemas.microsoft.com/office/drawing/2014/main" id="{A9A71B35-349E-02E4-54C9-FB15D63489EB}"/>
                </a:ext>
              </a:extLst>
            </p:cNvPr>
            <p:cNvPicPr>
              <a:picLocks noChangeAspect="1"/>
            </p:cNvPicPr>
            <p:nvPr/>
          </p:nvPicPr>
          <p:blipFill>
            <a:blip r:embed="rId4"/>
            <a:stretch>
              <a:fillRect/>
            </a:stretch>
          </p:blipFill>
          <p:spPr>
            <a:xfrm>
              <a:off x="698091" y="3164884"/>
              <a:ext cx="7772400" cy="2509555"/>
            </a:xfrm>
            <a:prstGeom prst="rect">
              <a:avLst/>
            </a:prstGeom>
          </p:spPr>
        </p:pic>
      </p:grpSp>
    </p:spTree>
    <p:extLst>
      <p:ext uri="{BB962C8B-B14F-4D97-AF65-F5344CB8AC3E}">
        <p14:creationId xmlns:p14="http://schemas.microsoft.com/office/powerpoint/2010/main" val="222922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096976C-A264-033D-611A-054AB3A875F1}"/>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C59DE3C5-9F0C-ECEA-E515-613B8FFDAFB8}"/>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0" smtClean="0">
                          <a:latin typeface="Cambria Math" panose="02040503050406030204" pitchFamily="18" charset="0"/>
                        </a:rPr>
                        <m:t>i</m:t>
                      </m:r>
                      <m:r>
                        <m:rPr>
                          <m:sty m:val="p"/>
                        </m:rPr>
                        <a:rPr lang="en-US" b="0" i="0" smtClean="0">
                          <a:latin typeface="Cambria Math" panose="02040503050406030204" pitchFamily="18" charset="0"/>
                        </a:rPr>
                        <m:t>ndependent</m:t>
                      </m:r>
                      <m:r>
                        <a:rPr lang="en-US" i="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i</m:t>
                      </m:r>
                      <m:r>
                        <m:rPr>
                          <m:sty m:val="p"/>
                        </m:rPr>
                        <a:rPr lang="en-US" b="0" i="0" smtClean="0">
                          <a:latin typeface="Cambria Math" panose="02040503050406030204" pitchFamily="18" charset="0"/>
                          <a:ea typeface="Cambria Math" panose="02040503050406030204" pitchFamily="18" charset="0"/>
                        </a:rPr>
                        <m:t>ndependent</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i="1" dirty="0">
                <a:latin typeface="Avenir Black" panose="02000503020000020003" pitchFamily="2" charset="0"/>
              </a:rPr>
              <a:t>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solidFill>
                  <a:srgbClr val="00B050"/>
                </a:solidFill>
                <a:latin typeface="Avenir Black" panose="02000503020000020003" pitchFamily="2" charset="0"/>
              </a:rPr>
              <a:t>unbiased gradient estimator</a:t>
            </a:r>
            <a:r>
              <a:rPr lang="en-US" sz="1100" b="1" i="1" dirty="0">
                <a:latin typeface="Avenir Black" panose="02000503020000020003" pitchFamily="2" charset="0"/>
              </a:rPr>
              <a:t>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45881FB0-6860-69E3-0D9E-8B21C50A8F31}"/>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8" name="ReferencePosterior">
            <a:hlinkClick r:id="" action="ppaction://media"/>
            <a:extLst>
              <a:ext uri="{FF2B5EF4-FFF2-40B4-BE49-F238E27FC236}">
                <a16:creationId xmlns:a16="http://schemas.microsoft.com/office/drawing/2014/main" id="{119D3604-36DF-293A-2D01-3EEFF85DB46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8D60E6C2-D372-3BD1-88AC-FAE37169EE14}"/>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403836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8E59B0FF-2DA7-29C5-8F91-E59B72A04279}"/>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519588CC-89A5-44A7-3B75-93467E123607}"/>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b="0" i="0" smtClean="0">
                          <a:latin typeface="Cambria Math" panose="02040503050406030204" pitchFamily="18" charset="0"/>
                        </a:rPr>
                        <m:t>_</m:t>
                      </m:r>
                      <m:r>
                        <m:rPr>
                          <m:sty m:val="p"/>
                        </m:rPr>
                        <a:rPr lang="en-US" i="0">
                          <a:latin typeface="Cambria Math" panose="02040503050406030204" pitchFamily="18" charset="0"/>
                        </a:rPr>
                        <m:t>guide</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4</m:t>
                          </m:r>
                        </m:sup>
                      </m:sSup>
                      <m:r>
                        <a:rPr lang="en-US" i="0">
                          <a:latin typeface="Cambria Math" panose="02040503050406030204" pitchFamily="18" charset="0"/>
                          <a:ea typeface="Cambria Math" panose="02040503050406030204" pitchFamily="18" charset="0"/>
                        </a:rPr>
                        <m:t>→</m:t>
                      </m:r>
                      <m:r>
                        <m:rPr>
                          <m:sty m:val="p"/>
                        </m:rPr>
                        <a:rPr lang="en-US" i="0">
                          <a:latin typeface="Cambria Math" panose="02040503050406030204" pitchFamily="18" charset="0"/>
                        </a:rPr>
                        <m:t>G</m:t>
                      </m:r>
                      <m:r>
                        <a:rPr lang="en-US" i="0">
                          <a:latin typeface="Cambria Math" panose="02040503050406030204" pitchFamily="18" charset="0"/>
                        </a:rPr>
                        <m:t> </m:t>
                      </m:r>
                      <m:sSup>
                        <m:sSupPr>
                          <m:ctrlPr>
                            <a:rPr lang="en-US">
                              <a:latin typeface="Cambria Math" panose="02040503050406030204" pitchFamily="18" charset="0"/>
                              <a:ea typeface="Cambria Math" panose="02040503050406030204" pitchFamily="18" charset="0"/>
                            </a:rPr>
                          </m:ctrlPr>
                        </m:sSupPr>
                        <m:e>
                          <m:r>
                            <a:rPr lang="en-US" i="0">
                              <a:latin typeface="Cambria Math" panose="02040503050406030204" pitchFamily="18" charset="0"/>
                              <a:ea typeface="Cambria Math" panose="02040503050406030204" pitchFamily="18" charset="0"/>
                            </a:rPr>
                            <m:t>ℝ</m:t>
                          </m:r>
                        </m:e>
                        <m:sup>
                          <m:r>
                            <a:rPr lang="en-US" i="0">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ea typeface="Cambria Math" panose="02040503050406030204" pitchFamily="18" charset="0"/>
                        </a:rPr>
                        <m:t>i</m:t>
                      </m:r>
                      <m:r>
                        <m:rPr>
                          <m:sty m:val="p"/>
                        </m:rPr>
                        <a:rPr lang="en-US" b="0" i="0" smtClean="0">
                          <a:latin typeface="Cambria Math" panose="02040503050406030204" pitchFamily="18" charset="0"/>
                          <a:ea typeface="Cambria Math" panose="02040503050406030204" pitchFamily="18" charset="0"/>
                        </a:rPr>
                        <m:t>ndependent</m:t>
                      </m:r>
                      <m:r>
                        <a:rPr lang="en-US" b="0" i="0" smtClean="0">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solidFill>
                      <a:srgbClr val="00B050"/>
                    </a:solidFill>
                    <a:latin typeface="Avenir Black" panose="02000503020000020003" pitchFamily="2" charset="0"/>
                  </a:rPr>
                  <a:t>guide program</a:t>
                </a:r>
                <a:r>
                  <a:rPr lang="en-US" sz="1100" b="1" i="1" dirty="0">
                    <a:latin typeface="Avenir Black" panose="02000503020000020003" pitchFamily="2" charset="0"/>
                  </a:rPr>
                  <a:t>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a:t>
            </a:r>
            <a:r>
              <a:rPr lang="en-US" sz="1100" b="1" i="1" dirty="0">
                <a:latin typeface="Avenir Black" panose="02000503020000020003" pitchFamily="2" charset="0"/>
              </a:rPr>
              <a:t>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9114F87-9208-399F-7332-84C6158E8C53}"/>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3" name="ReferencePosterior">
            <a:hlinkClick r:id="" action="ppaction://media"/>
            <a:extLst>
              <a:ext uri="{FF2B5EF4-FFF2-40B4-BE49-F238E27FC236}">
                <a16:creationId xmlns:a16="http://schemas.microsoft.com/office/drawing/2014/main" id="{8855A207-B762-DFD5-9F8F-6C13A11E6AA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02355B8F-F402-EB11-659C-E6619197766D}"/>
              </a:ext>
            </a:extLst>
          </p:cNvPr>
          <p:cNvSpPr/>
          <p:nvPr/>
        </p:nvSpPr>
        <p:spPr>
          <a:xfrm>
            <a:off x="695972" y="2926341"/>
            <a:ext cx="3876031" cy="202068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15795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6991578" y="2922952"/>
            <a:ext cx="1996954" cy="20162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ECE0EC6-70F1-8AAD-C6CA-7E47D770D4C6}"/>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8"/>
                <a:stretch>
                  <a:fillRect l="-2527" t="-1471" r="-1083" b="-3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99BA6B-D34D-7466-736E-30C9F82C12FD}"/>
              </a:ext>
            </a:extLst>
          </p:cNvPr>
          <p:cNvSpPr txBox="1"/>
          <p:nvPr/>
        </p:nvSpPr>
        <p:spPr>
          <a:xfrm>
            <a:off x="7101584" y="2914123"/>
            <a:ext cx="1768979"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7" name="Rectangle 6">
            <a:extLst>
              <a:ext uri="{FF2B5EF4-FFF2-40B4-BE49-F238E27FC236}">
                <a16:creationId xmlns:a16="http://schemas.microsoft.com/office/drawing/2014/main" id="{AB16967A-38AA-C8CE-09ED-1C552709C897}"/>
              </a:ext>
            </a:extLst>
          </p:cNvPr>
          <p:cNvSpPr/>
          <p:nvPr/>
        </p:nvSpPr>
        <p:spPr>
          <a:xfrm>
            <a:off x="292802" y="3226783"/>
            <a:ext cx="3544945"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97D1DD-CE70-7B81-2F14-7BD4E697EB93}"/>
                  </a:ext>
                </a:extLst>
              </p:cNvPr>
              <p:cNvSpPr txBox="1"/>
              <p:nvPr/>
            </p:nvSpPr>
            <p:spPr>
              <a:xfrm>
                <a:off x="388457" y="3297576"/>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rPr>
                        <m:t>a</m:t>
                      </m:r>
                      <m:r>
                        <m:rPr>
                          <m:sty m:val="p"/>
                        </m:rPr>
                        <a:rPr lang="en-US">
                          <a:latin typeface="Cambria Math" panose="02040503050406030204" pitchFamily="18" charset="0"/>
                        </a:rPr>
                        <m:t>xis</m:t>
                      </m:r>
                      <m:r>
                        <a:rPr lang="en-US">
                          <a:latin typeface="Cambria Math" panose="02040503050406030204" pitchFamily="18" charset="0"/>
                        </a:rPr>
                        <m:t>_</m:t>
                      </m:r>
                      <m:r>
                        <m:rPr>
                          <m:sty m:val="p"/>
                        </m:rPr>
                        <a:rPr lang="en-US">
                          <a:latin typeface="Cambria Math" panose="02040503050406030204" pitchFamily="18" charset="0"/>
                        </a:rPr>
                        <m:t>aligned</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axis</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aligned</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D297D1DD-CE70-7B81-2F14-7BD4E697EB93}"/>
                  </a:ext>
                </a:extLst>
              </p:cNvPr>
              <p:cNvSpPr txBox="1">
                <a:spLocks noRot="1" noChangeAspect="1" noMove="1" noResize="1" noEditPoints="1" noAdjustHandles="1" noChangeArrowheads="1" noChangeShapeType="1" noTextEdit="1"/>
              </p:cNvSpPr>
              <p:nvPr/>
            </p:nvSpPr>
            <p:spPr>
              <a:xfrm>
                <a:off x="388457" y="3297576"/>
                <a:ext cx="3382298" cy="1521057"/>
              </a:xfrm>
              <a:prstGeom prst="rect">
                <a:avLst/>
              </a:prstGeom>
              <a:blipFill>
                <a:blip r:embed="rId9"/>
                <a:stretch>
                  <a:fillRect l="-2612" t="-826" r="-746" b="-413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9EDC05B-EE34-3ADD-0451-D1CB52D71DE7}"/>
              </a:ext>
            </a:extLst>
          </p:cNvPr>
          <p:cNvCxnSpPr>
            <a:cxnSpLocks/>
          </p:cNvCxnSpPr>
          <p:nvPr/>
        </p:nvCxnSpPr>
        <p:spPr>
          <a:xfrm>
            <a:off x="5916627" y="4036598"/>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3724B3-7E51-FFB1-ED7A-A5B1D168616A}"/>
                  </a:ext>
                </a:extLst>
              </p:cNvPr>
              <p:cNvSpPr txBox="1"/>
              <p:nvPr/>
            </p:nvSpPr>
            <p:spPr>
              <a:xfrm>
                <a:off x="5535432" y="3783488"/>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18" name="TextBox 17">
                <a:extLst>
                  <a:ext uri="{FF2B5EF4-FFF2-40B4-BE49-F238E27FC236}">
                    <a16:creationId xmlns:a16="http://schemas.microsoft.com/office/drawing/2014/main" id="{233724B3-7E51-FFB1-ED7A-A5B1D168616A}"/>
                  </a:ext>
                </a:extLst>
              </p:cNvPr>
              <p:cNvSpPr txBox="1">
                <a:spLocks noRot="1" noChangeAspect="1" noMove="1" noResize="1" noEditPoints="1" noAdjustHandles="1" noChangeArrowheads="1" noChangeShapeType="1" noTextEdit="1"/>
              </p:cNvSpPr>
              <p:nvPr/>
            </p:nvSpPr>
            <p:spPr>
              <a:xfrm>
                <a:off x="5535432" y="3783488"/>
                <a:ext cx="1850721" cy="261610"/>
              </a:xfrm>
              <a:prstGeom prst="rect">
                <a:avLst/>
              </a:prstGeom>
              <a:blipFill>
                <a:blip r:embed="rId10"/>
                <a:stretch>
                  <a:fillRect b="-1904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69078B8-04A1-47B9-9DB1-D1676A93DB0B}"/>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16" name="TextBox 15">
            <a:extLst>
              <a:ext uri="{FF2B5EF4-FFF2-40B4-BE49-F238E27FC236}">
                <a16:creationId xmlns:a16="http://schemas.microsoft.com/office/drawing/2014/main" id="{4278B670-74A3-2E3A-11C5-F87CA5BCAF2C}"/>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sp>
        <p:nvSpPr>
          <p:cNvPr id="22" name="TextBox 21">
            <a:extLst>
              <a:ext uri="{FF2B5EF4-FFF2-40B4-BE49-F238E27FC236}">
                <a16:creationId xmlns:a16="http://schemas.microsoft.com/office/drawing/2014/main" id="{5FA5FBC1-E6D9-30F3-FBE8-C73DEB1B2320}"/>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pic>
        <p:nvPicPr>
          <p:cNvPr id="28" name="ReferencePosterior">
            <a:hlinkClick r:id="" action="ppaction://media"/>
            <a:extLst>
              <a:ext uri="{FF2B5EF4-FFF2-40B4-BE49-F238E27FC236}">
                <a16:creationId xmlns:a16="http://schemas.microsoft.com/office/drawing/2014/main" id="{8AF6A68F-CBE9-90E6-A4AA-191DB9F2729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7376" t="9780" r="27634" b="10237"/>
          <a:stretch/>
        </p:blipFill>
        <p:spPr>
          <a:xfrm>
            <a:off x="6483289" y="684168"/>
            <a:ext cx="1996953" cy="1996953"/>
          </a:xfrm>
          <a:prstGeom prst="rect">
            <a:avLst/>
          </a:prstGeom>
        </p:spPr>
      </p:pic>
      <p:pic>
        <p:nvPicPr>
          <p:cNvPr id="29" name="NaiveGuideTraining">
            <a:hlinkClick r:id="" action="ppaction://media"/>
            <a:extLst>
              <a:ext uri="{FF2B5EF4-FFF2-40B4-BE49-F238E27FC236}">
                <a16:creationId xmlns:a16="http://schemas.microsoft.com/office/drawing/2014/main" id="{405A0823-C1C2-F8FD-EB87-55D63991733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1875" r="21875"/>
          <a:stretch/>
        </p:blipFill>
        <p:spPr>
          <a:xfrm>
            <a:off x="7120947" y="3132367"/>
            <a:ext cx="1730251" cy="1730251"/>
          </a:xfrm>
          <a:prstGeom prst="rect">
            <a:avLst/>
          </a:prstGeom>
        </p:spPr>
      </p:pic>
      <p:sp>
        <p:nvSpPr>
          <p:cNvPr id="31" name="TextBox 30">
            <a:extLst>
              <a:ext uri="{FF2B5EF4-FFF2-40B4-BE49-F238E27FC236}">
                <a16:creationId xmlns:a16="http://schemas.microsoft.com/office/drawing/2014/main" id="{1DABDAAC-6463-CFA2-7F15-E4C763FAD976}"/>
              </a:ext>
            </a:extLst>
          </p:cNvPr>
          <p:cNvSpPr txBox="1"/>
          <p:nvPr/>
        </p:nvSpPr>
        <p:spPr>
          <a:xfrm>
            <a:off x="542402" y="3000139"/>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298212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0" fill="hold"/>
                                        <p:tgtEl>
                                          <p:spTgt spid="29"/>
                                        </p:tgtEl>
                                      </p:cBhvr>
                                    </p:cmd>
                                  </p:childTnLst>
                                </p:cTn>
                              </p:par>
                              <p:par>
                                <p:cTn id="7" presetID="1" presetClass="mediacall" presetSubtype="0" fill="hold" nodeType="withEffect">
                                  <p:stCondLst>
                                    <p:cond delay="0"/>
                                  </p:stCondLst>
                                  <p:childTnLst>
                                    <p:cmd type="call" cmd="playFrom(0.0)">
                                      <p:cBhvr>
                                        <p:cTn id="8" dur="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9"/>
                </p:tgtEl>
              </p:cMediaNode>
            </p:video>
            <p:video>
              <p:cMediaNode vol="80000">
                <p:cTn id="10" repeatCount="indefinite" fill="hold" display="0">
                  <p:stCondLst>
                    <p:cond delay="indefinite"/>
                  </p:stCondLst>
                </p:cTn>
                <p:tgtEl>
                  <p:spTgt spid="2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4286430" cy="392415"/>
          </a:xfrm>
          <a:prstGeom prst="rect">
            <a:avLst/>
          </a:prstGeom>
          <a:noFill/>
        </p:spPr>
        <p:txBody>
          <a:bodyPr wrap="none" lIns="0" tIns="0" rIns="0" bIns="0" rtlCol="0">
            <a:spAutoFit/>
          </a:bodyPr>
          <a:lstStyle/>
          <a:p>
            <a:r>
              <a:rPr lang="en-US" sz="2550" b="1" u="sng" dirty="0">
                <a:latin typeface="Avenir Black" panose="02000503020000020003" pitchFamily="2" charset="0"/>
              </a:rPr>
              <a:t>Importance weighted ELBO</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7ECE0EC6-70F1-8AAD-C6CA-7E47D770D4C6}"/>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8"/>
                <a:stretch>
                  <a:fillRect l="-2527" t="-1471" r="-1083" b="-367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9EDC05B-EE34-3ADD-0451-D1CB52D71DE7}"/>
              </a:ext>
            </a:extLst>
          </p:cNvPr>
          <p:cNvCxnSpPr>
            <a:cxnSpLocks/>
          </p:cNvCxnSpPr>
          <p:nvPr/>
        </p:nvCxnSpPr>
        <p:spPr>
          <a:xfrm>
            <a:off x="5922394" y="3923690"/>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33724B3-7E51-FFB1-ED7A-A5B1D168616A}"/>
                  </a:ext>
                </a:extLst>
              </p:cNvPr>
              <p:cNvSpPr txBox="1"/>
              <p:nvPr/>
            </p:nvSpPr>
            <p:spPr>
              <a:xfrm>
                <a:off x="5557101" y="3700477"/>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18" name="TextBox 17">
                <a:extLst>
                  <a:ext uri="{FF2B5EF4-FFF2-40B4-BE49-F238E27FC236}">
                    <a16:creationId xmlns:a16="http://schemas.microsoft.com/office/drawing/2014/main" id="{233724B3-7E51-FFB1-ED7A-A5B1D168616A}"/>
                  </a:ext>
                </a:extLst>
              </p:cNvPr>
              <p:cNvSpPr txBox="1">
                <a:spLocks noRot="1" noChangeAspect="1" noMove="1" noResize="1" noEditPoints="1" noAdjustHandles="1" noChangeArrowheads="1" noChangeShapeType="1" noTextEdit="1"/>
              </p:cNvSpPr>
              <p:nvPr/>
            </p:nvSpPr>
            <p:spPr>
              <a:xfrm>
                <a:off x="5557101" y="3700477"/>
                <a:ext cx="1850721" cy="261610"/>
              </a:xfrm>
              <a:prstGeom prst="rect">
                <a:avLst/>
              </a:prstGeom>
              <a:blipFill>
                <a:blip r:embed="rId9"/>
                <a:stretch>
                  <a:fillRect b="-1904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69078B8-04A1-47B9-9DB1-D1676A93DB0B}"/>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13" name="Rectangle 12">
            <a:extLst>
              <a:ext uri="{FF2B5EF4-FFF2-40B4-BE49-F238E27FC236}">
                <a16:creationId xmlns:a16="http://schemas.microsoft.com/office/drawing/2014/main" id="{3EFB4641-309C-0F93-75F7-9769FCA53D7E}"/>
              </a:ext>
            </a:extLst>
          </p:cNvPr>
          <p:cNvSpPr/>
          <p:nvPr/>
        </p:nvSpPr>
        <p:spPr>
          <a:xfrm>
            <a:off x="7006972" y="2943992"/>
            <a:ext cx="1996954" cy="2016250"/>
          </a:xfrm>
          <a:prstGeom prst="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TextBox 14">
            <a:extLst>
              <a:ext uri="{FF2B5EF4-FFF2-40B4-BE49-F238E27FC236}">
                <a16:creationId xmlns:a16="http://schemas.microsoft.com/office/drawing/2014/main" id="{DE7AE599-CB7C-3BD5-C947-FE07936C6BA0}"/>
              </a:ext>
            </a:extLst>
          </p:cNvPr>
          <p:cNvSpPr txBox="1"/>
          <p:nvPr/>
        </p:nvSpPr>
        <p:spPr>
          <a:xfrm>
            <a:off x="7006972" y="2935163"/>
            <a:ext cx="1996954" cy="261610"/>
          </a:xfrm>
          <a:prstGeom prst="rect">
            <a:avLst/>
          </a:prstGeom>
          <a:noFill/>
        </p:spPr>
        <p:txBody>
          <a:bodyPr wrap="square" rtlCol="0">
            <a:spAutoFit/>
          </a:bodyPr>
          <a:lstStyle/>
          <a:p>
            <a:pPr algn="ctr"/>
            <a:r>
              <a:rPr lang="en-US" sz="1100" b="1" dirty="0">
                <a:latin typeface="Avenir Black" panose="02000503020000020003" pitchFamily="2" charset="0"/>
              </a:rPr>
              <a:t>Importance weighted VI</a:t>
            </a:r>
          </a:p>
        </p:txBody>
      </p:sp>
      <p:sp>
        <p:nvSpPr>
          <p:cNvPr id="16" name="TextBox 15">
            <a:extLst>
              <a:ext uri="{FF2B5EF4-FFF2-40B4-BE49-F238E27FC236}">
                <a16:creationId xmlns:a16="http://schemas.microsoft.com/office/drawing/2014/main" id="{4278B670-74A3-2E3A-11C5-F87CA5BCAF2C}"/>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sp>
        <p:nvSpPr>
          <p:cNvPr id="22" name="TextBox 21">
            <a:extLst>
              <a:ext uri="{FF2B5EF4-FFF2-40B4-BE49-F238E27FC236}">
                <a16:creationId xmlns:a16="http://schemas.microsoft.com/office/drawing/2014/main" id="{5FA5FBC1-E6D9-30F3-FBE8-C73DEB1B2320}"/>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pic>
        <p:nvPicPr>
          <p:cNvPr id="26" name="IWELBONaiveGuideTraining">
            <a:hlinkClick r:id="" action="ppaction://media"/>
            <a:extLst>
              <a:ext uri="{FF2B5EF4-FFF2-40B4-BE49-F238E27FC236}">
                <a16:creationId xmlns:a16="http://schemas.microsoft.com/office/drawing/2014/main" id="{BFD8B459-73C8-4A8A-FF06-93DDD215FB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1875" r="21875"/>
          <a:stretch/>
        </p:blipFill>
        <p:spPr>
          <a:xfrm>
            <a:off x="7141120" y="3155001"/>
            <a:ext cx="1728657" cy="1728657"/>
          </a:xfrm>
          <a:prstGeom prst="rect">
            <a:avLst/>
          </a:prstGeom>
        </p:spPr>
      </p:pic>
      <p:pic>
        <p:nvPicPr>
          <p:cNvPr id="28" name="ReferencePosterior">
            <a:hlinkClick r:id="" action="ppaction://media"/>
            <a:extLst>
              <a:ext uri="{FF2B5EF4-FFF2-40B4-BE49-F238E27FC236}">
                <a16:creationId xmlns:a16="http://schemas.microsoft.com/office/drawing/2014/main" id="{8AF6A68F-CBE9-90E6-A4AA-191DB9F2729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7376" t="9780" r="27634" b="10237"/>
          <a:stretch/>
        </p:blipFill>
        <p:spPr>
          <a:xfrm>
            <a:off x="6483289" y="684168"/>
            <a:ext cx="1996953" cy="1996953"/>
          </a:xfrm>
          <a:prstGeom prst="rect">
            <a:avLst/>
          </a:prstGeom>
        </p:spPr>
      </p:pic>
      <p:sp>
        <p:nvSpPr>
          <p:cNvPr id="2" name="Rectangle 1">
            <a:extLst>
              <a:ext uri="{FF2B5EF4-FFF2-40B4-BE49-F238E27FC236}">
                <a16:creationId xmlns:a16="http://schemas.microsoft.com/office/drawing/2014/main" id="{202536C7-8E58-635E-881D-CF6A5A2B1E61}"/>
              </a:ext>
            </a:extLst>
          </p:cNvPr>
          <p:cNvSpPr/>
          <p:nvPr/>
        </p:nvSpPr>
        <p:spPr>
          <a:xfrm>
            <a:off x="292802" y="3226783"/>
            <a:ext cx="3544945"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513B27A-BAE1-524C-D75B-1C75D885605B}"/>
                  </a:ext>
                </a:extLst>
              </p:cNvPr>
              <p:cNvSpPr txBox="1"/>
              <p:nvPr/>
            </p:nvSpPr>
            <p:spPr>
              <a:xfrm>
                <a:off x="388457" y="3297576"/>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i="1">
                          <a:latin typeface="Cambria Math" panose="02040503050406030204" pitchFamily="18" charset="0"/>
                        </a:rPr>
                        <m:t>a</m:t>
                      </m:r>
                      <m:r>
                        <m:rPr>
                          <m:sty m:val="p"/>
                        </m:rPr>
                        <a:rPr lang="en-US">
                          <a:latin typeface="Cambria Math" panose="02040503050406030204" pitchFamily="18" charset="0"/>
                        </a:rPr>
                        <m:t>xis</m:t>
                      </m:r>
                      <m:r>
                        <a:rPr lang="en-US">
                          <a:latin typeface="Cambria Math" panose="02040503050406030204" pitchFamily="18" charset="0"/>
                        </a:rPr>
                        <m:t>_</m:t>
                      </m:r>
                      <m:r>
                        <m:rPr>
                          <m:sty m:val="p"/>
                        </m:rPr>
                        <a:rPr lang="en-US">
                          <a:latin typeface="Cambria Math" panose="02040503050406030204" pitchFamily="18" charset="0"/>
                        </a:rPr>
                        <m:t>aligned</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axis</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aligned</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C513B27A-BAE1-524C-D75B-1C75D885605B}"/>
                  </a:ext>
                </a:extLst>
              </p:cNvPr>
              <p:cNvSpPr txBox="1">
                <a:spLocks noRot="1" noChangeAspect="1" noMove="1" noResize="1" noEditPoints="1" noAdjustHandles="1" noChangeArrowheads="1" noChangeShapeType="1" noTextEdit="1"/>
              </p:cNvSpPr>
              <p:nvPr/>
            </p:nvSpPr>
            <p:spPr>
              <a:xfrm>
                <a:off x="388457" y="3297576"/>
                <a:ext cx="3382298" cy="1521057"/>
              </a:xfrm>
              <a:prstGeom prst="rect">
                <a:avLst/>
              </a:prstGeom>
              <a:blipFill>
                <a:blip r:embed="rId12"/>
                <a:stretch>
                  <a:fillRect l="-2612" t="-826" r="-746" b="-41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AE1AC2A-E9F0-A6F4-C738-FB113B6A4E56}"/>
              </a:ext>
            </a:extLst>
          </p:cNvPr>
          <p:cNvSpPr txBox="1"/>
          <p:nvPr/>
        </p:nvSpPr>
        <p:spPr>
          <a:xfrm>
            <a:off x="542402" y="3000139"/>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358365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700" fill="hold"/>
                                        <p:tgtEl>
                                          <p:spTgt spid="26"/>
                                        </p:tgtEl>
                                      </p:cBhvr>
                                    </p:cmd>
                                  </p:childTnLst>
                                </p:cTn>
                              </p:par>
                              <p:par>
                                <p:cTn id="7" presetID="1" presetClass="mediacall" presetSubtype="0" fill="hold" nodeType="withEffect">
                                  <p:stCondLst>
                                    <p:cond delay="0"/>
                                  </p:stCondLst>
                                  <p:childTnLst>
                                    <p:cmd type="call" cmd="playFrom(0.0)">
                                      <p:cBhvr>
                                        <p:cTn id="8" dur="20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6"/>
                </p:tgtEl>
              </p:cMediaNode>
            </p:video>
            <p:video>
              <p:cMediaNode vol="80000">
                <p:cTn id="10" fill="hold" display="0">
                  <p:stCondLst>
                    <p:cond delay="indefinite"/>
                  </p:stCondLst>
                </p:cTn>
                <p:tgtEl>
                  <p:spTgt spid="2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15692A3-E059-BF0A-0E12-5097848AF42E}"/>
              </a:ext>
            </a:extLst>
          </p:cNvPr>
          <p:cNvSpPr/>
          <p:nvPr/>
        </p:nvSpPr>
        <p:spPr>
          <a:xfrm>
            <a:off x="7040525" y="3016960"/>
            <a:ext cx="1948853" cy="1913216"/>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TextBox 20">
            <a:extLst>
              <a:ext uri="{FF2B5EF4-FFF2-40B4-BE49-F238E27FC236}">
                <a16:creationId xmlns:a16="http://schemas.microsoft.com/office/drawing/2014/main" id="{9C0CC5BC-BEB3-019D-37BD-7676F9C92FBF}"/>
              </a:ext>
            </a:extLst>
          </p:cNvPr>
          <p:cNvSpPr txBox="1"/>
          <p:nvPr/>
        </p:nvSpPr>
        <p:spPr>
          <a:xfrm>
            <a:off x="6897046" y="2993870"/>
            <a:ext cx="2235808"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14" name="Rectangle 13">
            <a:extLst>
              <a:ext uri="{FF2B5EF4-FFF2-40B4-BE49-F238E27FC236}">
                <a16:creationId xmlns:a16="http://schemas.microsoft.com/office/drawing/2014/main" id="{70BC2A6A-5D89-8128-719A-03B1BD86077F}"/>
              </a:ext>
            </a:extLst>
          </p:cNvPr>
          <p:cNvSpPr/>
          <p:nvPr/>
        </p:nvSpPr>
        <p:spPr>
          <a:xfrm>
            <a:off x="107976" y="3146236"/>
            <a:ext cx="3272646" cy="1623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3" name="Rectangle 12">
            <a:extLst>
              <a:ext uri="{FF2B5EF4-FFF2-40B4-BE49-F238E27FC236}">
                <a16:creationId xmlns:a16="http://schemas.microsoft.com/office/drawing/2014/main" id="{1A87117B-8E20-D025-6A5B-50C4141BF212}"/>
              </a:ext>
            </a:extLst>
          </p:cNvPr>
          <p:cNvSpPr/>
          <p:nvPr/>
        </p:nvSpPr>
        <p:spPr>
          <a:xfrm>
            <a:off x="856688" y="473140"/>
            <a:ext cx="3919856" cy="194393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5239127" cy="392415"/>
          </a:xfrm>
          <a:prstGeom prst="rect">
            <a:avLst/>
          </a:prstGeom>
          <a:noFill/>
        </p:spPr>
        <p:txBody>
          <a:bodyPr wrap="none" lIns="0" tIns="0" rIns="0" bIns="0" rtlCol="0">
            <a:spAutoFit/>
          </a:bodyPr>
          <a:lstStyle/>
          <a:p>
            <a:r>
              <a:rPr lang="en-US" sz="2550" b="1" u="sng" dirty="0">
                <a:latin typeface="Avenir Black" panose="02000503020000020003" pitchFamily="2" charset="0"/>
              </a:rPr>
              <a:t>Noisy cone (with discrete choices)</a:t>
            </a:r>
          </a:p>
        </p:txBody>
      </p:sp>
      <p:sp>
        <p:nvSpPr>
          <p:cNvPr id="15" name="TextBox 14">
            <a:extLst>
              <a:ext uri="{FF2B5EF4-FFF2-40B4-BE49-F238E27FC236}">
                <a16:creationId xmlns:a16="http://schemas.microsoft.com/office/drawing/2014/main" id="{B9EAE2A8-C2BE-8137-2F41-405ED21666D6}"/>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7" name="TextBox 6">
            <a:extLst>
              <a:ext uri="{FF2B5EF4-FFF2-40B4-BE49-F238E27FC236}">
                <a16:creationId xmlns:a16="http://schemas.microsoft.com/office/drawing/2014/main" id="{DCD65A0B-1A5D-1960-A088-9884A2653AAB}"/>
              </a:ext>
            </a:extLst>
          </p:cNvPr>
          <p:cNvSpPr txBox="1"/>
          <p:nvPr/>
        </p:nvSpPr>
        <p:spPr>
          <a:xfrm>
            <a:off x="5497797" y="193458"/>
            <a:ext cx="1909537" cy="300082"/>
          </a:xfrm>
          <a:prstGeom prst="rect">
            <a:avLst/>
          </a:prstGeom>
          <a:noFill/>
        </p:spPr>
        <p:txBody>
          <a:bodyPr wrap="square" rtlCol="0">
            <a:spAutoFit/>
          </a:bodyPr>
          <a:lstStyle/>
          <a:p>
            <a:pPr algn="ctr"/>
            <a:r>
              <a:rPr lang="en-US" b="1" dirty="0">
                <a:latin typeface="Avenir Black" panose="02000503020000020003" pitchFamily="2" charset="0"/>
              </a:rPr>
              <a:t>Reference posterior</a:t>
            </a:r>
            <a:endParaRPr lang="en-US" sz="800" b="1" dirty="0">
              <a:latin typeface="Avenir Black" panose="02000503020000020003" pitchFamily="2" charset="0"/>
            </a:endParaRPr>
          </a:p>
        </p:txBody>
      </p:sp>
      <p:sp>
        <p:nvSpPr>
          <p:cNvPr id="22" name="Rectangle 21">
            <a:extLst>
              <a:ext uri="{FF2B5EF4-FFF2-40B4-BE49-F238E27FC236}">
                <a16:creationId xmlns:a16="http://schemas.microsoft.com/office/drawing/2014/main" id="{B71B3F1D-017A-98C2-C9A0-4E45979D56E7}"/>
              </a:ext>
            </a:extLst>
          </p:cNvPr>
          <p:cNvSpPr/>
          <p:nvPr/>
        </p:nvSpPr>
        <p:spPr>
          <a:xfrm>
            <a:off x="856687" y="1941756"/>
            <a:ext cx="3919856"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46151753-59E8-6F79-B819-75E54F7EC0D9}"/>
              </a:ext>
            </a:extLst>
          </p:cNvPr>
          <p:cNvSpPr/>
          <p:nvPr/>
        </p:nvSpPr>
        <p:spPr>
          <a:xfrm>
            <a:off x="856687" y="1353311"/>
            <a:ext cx="3919856" cy="182881"/>
          </a:xfrm>
          <a:prstGeom prst="rect">
            <a:avLst/>
          </a:prstGeom>
          <a:solidFill>
            <a:srgbClr val="00B0F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97B415A-5B4F-580A-F95F-6ADB33B6EC57}"/>
                  </a:ext>
                </a:extLst>
              </p:cNvPr>
              <p:cNvSpPr txBox="1"/>
              <p:nvPr/>
            </p:nvSpPr>
            <p:spPr>
              <a:xfrm>
                <a:off x="973452" y="510708"/>
                <a:ext cx="3686327" cy="20224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300" b="0" i="1" smtClean="0">
                              <a:latin typeface="Cambria Math" panose="02040503050406030204" pitchFamily="18" charset="0"/>
                            </a:rPr>
                          </m:ctrlPr>
                        </m:sSubPr>
                        <m:e>
                          <m:r>
                            <m:rPr>
                              <m:sty m:val="p"/>
                            </m:rPr>
                            <a:rPr lang="en-US" sz="1300" b="0" i="0" smtClean="0">
                              <a:latin typeface="Cambria Math" panose="02040503050406030204" pitchFamily="18" charset="0"/>
                            </a:rPr>
                            <m:t>m</m:t>
                          </m:r>
                          <m:r>
                            <m:rPr>
                              <m:sty m:val="p"/>
                            </m:rPr>
                            <a:rPr lang="en-US" sz="1300" i="0" smtClean="0">
                              <a:latin typeface="Cambria Math" panose="02040503050406030204" pitchFamily="18" charset="0"/>
                            </a:rPr>
                            <m:t>odel</m:t>
                          </m:r>
                        </m:e>
                        <m:sub>
                          <m:r>
                            <m:rPr>
                              <m:sty m:val="p"/>
                            </m:rPr>
                            <a:rPr lang="en-US" sz="1300" b="0" i="0" smtClean="0">
                              <a:latin typeface="Cambria Math" panose="02040503050406030204" pitchFamily="18" charset="0"/>
                            </a:rPr>
                            <m:t>flip</m:t>
                          </m:r>
                        </m:sub>
                      </m:sSub>
                      <m:r>
                        <a:rPr lang="en-US" sz="1300" i="0" smtClean="0">
                          <a:latin typeface="Cambria Math" panose="02040503050406030204" pitchFamily="18" charset="0"/>
                        </a:rPr>
                        <m:t>:</m:t>
                      </m:r>
                      <m:r>
                        <m:rPr>
                          <m:sty m:val="p"/>
                        </m:rPr>
                        <a:rPr lang="en-US" sz="1300" i="0" smtClean="0">
                          <a:latin typeface="Cambria Math" panose="02040503050406030204" pitchFamily="18" charset="0"/>
                        </a:rPr>
                        <m:t>G</m:t>
                      </m:r>
                      <m:r>
                        <a:rPr lang="en-US" sz="1300" i="0" smtClean="0">
                          <a:latin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2</m:t>
                          </m:r>
                        </m:sup>
                      </m:sSup>
                    </m:oMath>
                  </m:oMathPara>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300">
                          <a:latin typeface="Cambria Math" panose="02040503050406030204" pitchFamily="18" charset="0"/>
                          <a:ea typeface="Cambria Math" panose="02040503050406030204" pitchFamily="18" charset="0"/>
                        </a:rPr>
                        <m:t>m</m:t>
                      </m:r>
                      <m:r>
                        <m:rPr>
                          <m:sty m:val="p"/>
                        </m:rPr>
                        <a:rPr lang="en-US" sz="1300" b="0" i="0" smtClean="0">
                          <a:latin typeface="Cambria Math" panose="02040503050406030204" pitchFamily="18" charset="0"/>
                          <a:ea typeface="Cambria Math" panose="02040503050406030204" pitchFamily="18" charset="0"/>
                        </a:rPr>
                        <m:t>ode</m:t>
                      </m:r>
                      <m:sSub>
                        <m:sSubPr>
                          <m:ctrlPr>
                            <a:rPr lang="en-US" sz="1300" b="0" i="1" smtClean="0">
                              <a:latin typeface="Cambria Math" panose="02040503050406030204" pitchFamily="18" charset="0"/>
                              <a:ea typeface="Cambria Math" panose="02040503050406030204" pitchFamily="18" charset="0"/>
                            </a:rPr>
                          </m:ctrlPr>
                        </m:sSubPr>
                        <m:e>
                          <m:r>
                            <m:rPr>
                              <m:sty m:val="p"/>
                            </m:rPr>
                            <a:rPr lang="en-US" sz="1300" b="0" i="0" smtClean="0">
                              <a:latin typeface="Cambria Math" panose="02040503050406030204" pitchFamily="18" charset="0"/>
                              <a:ea typeface="Cambria Math" panose="02040503050406030204" pitchFamily="18" charset="0"/>
                            </a:rPr>
                            <m:t>l</m:t>
                          </m:r>
                        </m:e>
                        <m:sub>
                          <m:r>
                            <m:rPr>
                              <m:sty m:val="p"/>
                            </m:rPr>
                            <a:rPr lang="en-US" sz="1300" b="0" i="0" smtClean="0">
                              <a:latin typeface="Cambria Math" panose="02040503050406030204" pitchFamily="18" charset="0"/>
                              <a:ea typeface="Cambria Math" panose="02040503050406030204" pitchFamily="18" charset="0"/>
                            </a:rPr>
                            <m:t>flip</m:t>
                          </m:r>
                        </m:sub>
                      </m:sSub>
                      <m:r>
                        <a:rPr lang="en-US" sz="1300" i="0">
                          <a:latin typeface="Cambria Math" panose="02040503050406030204" pitchFamily="18" charset="0"/>
                          <a:ea typeface="Cambria Math" panose="02040503050406030204" pitchFamily="18" charset="0"/>
                        </a:rPr>
                        <m:t>=</m:t>
                      </m:r>
                      <m:r>
                        <a:rPr lang="en-US" sz="1300" b="1" i="0">
                          <a:latin typeface="Cambria Math" panose="02040503050406030204" pitchFamily="18" charset="0"/>
                          <a:ea typeface="Cambria Math" panose="02040503050406030204" pitchFamily="18" charset="0"/>
                        </a:rPr>
                        <m:t>𝐝𝐨</m:t>
                      </m:r>
                    </m:oMath>
                  </m:oMathPara>
                </a14:m>
                <a:endParaRPr lang="en-US" sz="1300" b="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0.0, 10.0</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0.0, 10.0</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flip</m:t>
                    </m:r>
                    <m:d>
                      <m:dPr>
                        <m:ctrlPr>
                          <a:rPr lang="en-US" sz="1300" i="1">
                            <a:latin typeface="Cambria Math" panose="02040503050406030204" pitchFamily="18" charset="0"/>
                            <a:ea typeface="Cambria Math" panose="02040503050406030204" pitchFamily="18" charset="0"/>
                          </a:rPr>
                        </m:ctrlPr>
                      </m:dPr>
                      <m:e>
                        <m:r>
                          <a:rPr lang="en-US" sz="1300" i="0">
                            <a:latin typeface="Cambria Math" panose="02040503050406030204" pitchFamily="18" charset="0"/>
                            <a:ea typeface="Cambria Math" panose="02040503050406030204" pitchFamily="18" charset="0"/>
                          </a:rPr>
                          <m:t>0.</m:t>
                        </m:r>
                        <m:r>
                          <a:rPr lang="en-US" sz="1300" b="0" i="0" smtClean="0">
                            <a:latin typeface="Cambria Math" panose="02040503050406030204" pitchFamily="18" charset="0"/>
                            <a:ea typeface="Cambria Math" panose="02040503050406030204" pitchFamily="18" charset="0"/>
                          </a:rPr>
                          <m:t>8</m:t>
                        </m:r>
                      </m:e>
                    </m:d>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𝐥𝐞𝐭</m:t>
                    </m:r>
                    <m:r>
                      <a:rPr lang="en-US" sz="1300" i="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r>
                          <m:rPr>
                            <m:sty m:val="p"/>
                          </m:rPr>
                          <a:rPr lang="en-US" sz="1300" i="0">
                            <a:latin typeface="Cambria Math" panose="02040503050406030204" pitchFamily="18" charset="0"/>
                            <a:ea typeface="Cambria Math" panose="02040503050406030204" pitchFamily="18" charset="0"/>
                          </a:rPr>
                          <m:t>r</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σ</m:t>
                        </m:r>
                      </m:e>
                    </m:d>
                    <m:r>
                      <a:rPr lang="en-US" sz="1300" i="0">
                        <a:latin typeface="Cambria Math" panose="02040503050406030204" pitchFamily="18" charset="0"/>
                        <a:ea typeface="Cambria Math" panose="02040503050406030204" pitchFamily="18" charset="0"/>
                      </a:rPr>
                      <m:t>=</m:t>
                    </m:r>
                    <m:d>
                      <m:dPr>
                        <m:ctrlPr>
                          <a:rPr lang="en-US" sz="1300" i="1">
                            <a:latin typeface="Cambria Math" panose="02040503050406030204" pitchFamily="18" charset="0"/>
                            <a:ea typeface="Cambria Math" panose="02040503050406030204" pitchFamily="18" charset="0"/>
                          </a:rPr>
                        </m:ctrlPr>
                      </m:dPr>
                      <m:e>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 0.1+0.01(</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e>
                    </m:d>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smtClean="0">
                        <a:latin typeface="Cambria Math" panose="02040503050406030204" pitchFamily="18" charset="0"/>
                        <a:ea typeface="Cambria Math" panose="02040503050406030204" pitchFamily="18" charset="0"/>
                      </a:rPr>
                      <m:t>𝐢𝐟</m:t>
                    </m:r>
                    <m:r>
                      <a:rPr lang="en-US" sz="1300" i="0">
                        <a:latin typeface="Cambria Math" panose="02040503050406030204" pitchFamily="18" charset="0"/>
                        <a:ea typeface="Cambria Math" panose="02040503050406030204" pitchFamily="18" charset="0"/>
                      </a:rPr>
                      <m:t> </m:t>
                    </m:r>
                    <m:r>
                      <m:rPr>
                        <m:sty m:val="p"/>
                      </m:rPr>
                      <a:rPr lang="en-US" sz="1300" b="0" i="0" smtClean="0">
                        <a:latin typeface="Cambria Math" panose="02040503050406030204" pitchFamily="18" charset="0"/>
                        <a:ea typeface="Cambria Math" panose="02040503050406030204" pitchFamily="18" charset="0"/>
                      </a:rPr>
                      <m:t>v</m:t>
                    </m:r>
                    <m:r>
                      <a:rPr lang="en-US" sz="1300" b="0" i="0" smtClean="0">
                        <a:latin typeface="Cambria Math" panose="02040503050406030204" pitchFamily="18" charset="0"/>
                        <a:ea typeface="Cambria Math" panose="02040503050406030204" pitchFamily="18" charset="0"/>
                      </a:rPr>
                      <m:t> </m:t>
                    </m:r>
                    <m:r>
                      <a:rPr lang="en-US" sz="1300" b="1" i="0" smtClean="0">
                        <a:latin typeface="Cambria Math" panose="02040503050406030204" pitchFamily="18" charset="0"/>
                        <a:ea typeface="Cambria Math" panose="02040503050406030204" pitchFamily="18" charset="0"/>
                      </a:rPr>
                      <m:t>𝐞𝐥𝐬𝐞</m:t>
                    </m:r>
                    <m:r>
                      <a:rPr lang="en-US" sz="1300" b="0" i="0" smtClean="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r>
                          <a:rPr lang="en-US" sz="1300" b="0" i="0" smtClean="0">
                            <a:latin typeface="Cambria Math" panose="02040503050406030204" pitchFamily="18" charset="0"/>
                            <a:ea typeface="Cambria Math" panose="02040503050406030204" pitchFamily="18" charset="0"/>
                          </a:rPr>
                          <m:t>0.3 ∗ </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 0.1+0.01(</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x</m:t>
                            </m:r>
                          </m:e>
                          <m:sup>
                            <m:r>
                              <a:rPr lang="en-US" sz="1300" i="0">
                                <a:latin typeface="Cambria Math" panose="02040503050406030204" pitchFamily="18" charset="0"/>
                                <a:ea typeface="Cambria Math" panose="02040503050406030204" pitchFamily="18" charset="0"/>
                              </a:rPr>
                              <m:t>2</m:t>
                            </m:r>
                          </m:sup>
                        </m:sSup>
                        <m:r>
                          <a:rPr lang="en-US" sz="1300" i="0">
                            <a:latin typeface="Cambria Math" panose="02040503050406030204" pitchFamily="18" charset="0"/>
                            <a:ea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m:rPr>
                                <m:sty m:val="p"/>
                              </m:rPr>
                              <a:rPr lang="en-US" sz="1300" i="0">
                                <a:latin typeface="Cambria Math" panose="02040503050406030204" pitchFamily="18" charset="0"/>
                                <a:ea typeface="Cambria Math" panose="02040503050406030204" pitchFamily="18" charset="0"/>
                              </a:rPr>
                              <m:t>y</m:t>
                            </m:r>
                          </m:e>
                          <m:sup>
                            <m:r>
                              <a:rPr lang="en-US" sz="1300" i="0">
                                <a:latin typeface="Cambria Math" panose="02040503050406030204" pitchFamily="18" charset="0"/>
                                <a:ea typeface="Cambria Math" panose="02040503050406030204" pitchFamily="18" charset="0"/>
                              </a:rPr>
                              <m:t>2</m:t>
                            </m:r>
                          </m:sup>
                        </m:sSup>
                      </m:e>
                    </m:d>
                    <m:r>
                      <a:rPr lang="en-US" sz="1300" i="0">
                        <a:latin typeface="Cambria Math" panose="02040503050406030204" pitchFamily="18" charset="0"/>
                        <a:ea typeface="Cambria Math" panose="02040503050406030204" pitchFamily="18" charset="0"/>
                      </a:rPr>
                      <m:t>)</m:t>
                    </m:r>
                  </m:oMath>
                </a14:m>
                <a:endParaRPr lang="en-US" sz="1300" b="1" dirty="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𝐨𝐛𝐬𝐞𝐫𝐯𝐞</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normal</m:t>
                    </m:r>
                    <m:d>
                      <m:dPr>
                        <m:ctrlPr>
                          <a:rPr lang="en-US" sz="1300" i="1">
                            <a:latin typeface="Cambria Math" panose="02040503050406030204" pitchFamily="18" charset="0"/>
                            <a:ea typeface="Cambria Math" panose="02040503050406030204" pitchFamily="18" charset="0"/>
                          </a:rPr>
                        </m:ctrlPr>
                      </m:dPr>
                      <m:e>
                        <m:r>
                          <m:rPr>
                            <m:sty m:val="p"/>
                          </m:rPr>
                          <a:rPr lang="en-US" sz="1300" i="0">
                            <a:latin typeface="Cambria Math" panose="02040503050406030204" pitchFamily="18" charset="0"/>
                            <a:ea typeface="Cambria Math" panose="02040503050406030204" pitchFamily="18" charset="0"/>
                          </a:rPr>
                          <m:t>r</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σ</m:t>
                        </m:r>
                      </m:e>
                    </m:d>
                    <m:r>
                      <a:rPr lang="en-US" sz="1300" i="0">
                        <a:latin typeface="Cambria Math" panose="02040503050406030204" pitchFamily="18" charset="0"/>
                        <a:ea typeface="Cambria Math" panose="02040503050406030204" pitchFamily="18" charset="0"/>
                      </a:rPr>
                      <m:t> 5.0</m:t>
                    </m:r>
                  </m:oMath>
                </a14:m>
                <a:endParaRPr lang="en-US" sz="1300" dirty="0">
                  <a:latin typeface="Cambria Math" panose="02040503050406030204" pitchFamily="18" charset="0"/>
                  <a:ea typeface="Cambria Math" panose="02040503050406030204" pitchFamily="18" charset="0"/>
                </a:endParaRPr>
              </a:p>
              <a:p>
                <a:r>
                  <a:rPr lang="en-US" sz="1300" b="1" dirty="0">
                    <a:ea typeface="Cambria Math" panose="02040503050406030204" pitchFamily="18" charset="0"/>
                  </a:rPr>
                  <a:t>    </a:t>
                </a:r>
                <a14:m>
                  <m:oMath xmlns:m="http://schemas.openxmlformats.org/officeDocument/2006/math">
                    <m:r>
                      <a:rPr lang="en-US" sz="1300" b="1" i="0">
                        <a:latin typeface="Cambria Math" panose="02040503050406030204" pitchFamily="18" charset="0"/>
                        <a:ea typeface="Cambria Math" panose="02040503050406030204" pitchFamily="18" charset="0"/>
                      </a:rPr>
                      <m:t>𝐫𝐞𝐭𝐮𝐫𝐧</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y</m:t>
                    </m:r>
                    <m:r>
                      <a:rPr lang="en-US" sz="1300" i="0">
                        <a:latin typeface="Cambria Math" panose="02040503050406030204" pitchFamily="18" charset="0"/>
                        <a:ea typeface="Cambria Math" panose="02040503050406030204" pitchFamily="18" charset="0"/>
                      </a:rPr>
                      <m:t>)</m:t>
                    </m:r>
                  </m:oMath>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00" i="0">
                          <a:latin typeface="Cambria Math" panose="02040503050406030204" pitchFamily="18" charset="0"/>
                          <a:ea typeface="Cambria Math" panose="02040503050406030204" pitchFamily="18" charset="0"/>
                        </a:rPr>
                        <m:t> </m:t>
                      </m:r>
                    </m:oMath>
                  </m:oMathPara>
                </a14:m>
                <a:endParaRPr lang="en-US" sz="1300"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097B415A-5B4F-580A-F95F-6ADB33B6EC57}"/>
                  </a:ext>
                </a:extLst>
              </p:cNvPr>
              <p:cNvSpPr txBox="1">
                <a:spLocks noRot="1" noChangeAspect="1" noMove="1" noResize="1" noEditPoints="1" noAdjustHandles="1" noChangeArrowheads="1" noChangeShapeType="1" noTextEdit="1"/>
              </p:cNvSpPr>
              <p:nvPr/>
            </p:nvSpPr>
            <p:spPr>
              <a:xfrm>
                <a:off x="973452" y="510708"/>
                <a:ext cx="3686327" cy="2022413"/>
              </a:xfrm>
              <a:prstGeom prst="rect">
                <a:avLst/>
              </a:prstGeom>
              <a:blipFill>
                <a:blip r:embed="rId7"/>
                <a:stretch>
                  <a:fillRect l="-2062" t="-625" b="-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78973C-6CC8-8D3B-1986-42D39C1A121F}"/>
                  </a:ext>
                </a:extLst>
              </p:cNvPr>
              <p:cNvSpPr txBox="1"/>
              <p:nvPr/>
            </p:nvSpPr>
            <p:spPr>
              <a:xfrm>
                <a:off x="166358" y="3219318"/>
                <a:ext cx="3155881" cy="170110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sz="1300" b="0" i="0" smtClean="0">
                          <a:latin typeface="Cambria Math" panose="02040503050406030204" pitchFamily="18" charset="0"/>
                        </a:rPr>
                        <m:t>mean</m:t>
                      </m:r>
                      <m:r>
                        <a:rPr lang="en-US" sz="1300" b="0" i="0" smtClean="0">
                          <a:latin typeface="Cambria Math" panose="02040503050406030204" pitchFamily="18" charset="0"/>
                        </a:rPr>
                        <m:t>_</m:t>
                      </m:r>
                      <m:r>
                        <m:rPr>
                          <m:sty m:val="p"/>
                        </m:rPr>
                        <a:rPr lang="en-US" sz="1300" b="0" i="0" smtClean="0">
                          <a:latin typeface="Cambria Math" panose="02040503050406030204" pitchFamily="18" charset="0"/>
                        </a:rPr>
                        <m:t>field</m:t>
                      </m:r>
                      <m:r>
                        <a:rPr lang="en-US" sz="1300" b="0" i="0" smtClean="0">
                          <a:latin typeface="Cambria Math" panose="02040503050406030204" pitchFamily="18" charset="0"/>
                        </a:rPr>
                        <m:t>_</m:t>
                      </m:r>
                      <m:sSub>
                        <m:sSubPr>
                          <m:ctrlPr>
                            <a:rPr lang="en-US" sz="1300" b="0" i="1" smtClean="0">
                              <a:latin typeface="Cambria Math" panose="02040503050406030204" pitchFamily="18" charset="0"/>
                            </a:rPr>
                          </m:ctrlPr>
                        </m:sSubPr>
                        <m:e>
                          <m:r>
                            <m:rPr>
                              <m:sty m:val="p"/>
                            </m:rPr>
                            <a:rPr lang="en-US" sz="1300" b="0" i="0" smtClean="0">
                              <a:latin typeface="Cambria Math" panose="02040503050406030204" pitchFamily="18" charset="0"/>
                            </a:rPr>
                            <m:t>guide</m:t>
                          </m:r>
                        </m:e>
                        <m:sub>
                          <m:r>
                            <a:rPr lang="en-US" sz="1300" b="0" i="0" smtClean="0">
                              <a:latin typeface="Cambria Math" panose="02040503050406030204" pitchFamily="18" charset="0"/>
                            </a:rPr>
                            <m:t> </m:t>
                          </m:r>
                        </m:sub>
                      </m:sSub>
                      <m:r>
                        <a:rPr lang="en-US" sz="1300" i="0">
                          <a:latin typeface="Cambria Math" panose="02040503050406030204" pitchFamily="18" charset="0"/>
                        </a:rPr>
                        <m:t>:</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4</m:t>
                          </m:r>
                        </m:sup>
                      </m:sSup>
                      <m:r>
                        <a:rPr lang="en-US" sz="1300" i="0">
                          <a:latin typeface="Cambria Math" panose="02040503050406030204" pitchFamily="18" charset="0"/>
                          <a:ea typeface="Cambria Math" panose="02040503050406030204" pitchFamily="18" charset="0"/>
                        </a:rPr>
                        <m:t>→</m:t>
                      </m:r>
                      <m:r>
                        <m:rPr>
                          <m:sty m:val="p"/>
                        </m:rPr>
                        <a:rPr lang="en-US" sz="1300" i="0">
                          <a:latin typeface="Cambria Math" panose="02040503050406030204" pitchFamily="18" charset="0"/>
                        </a:rPr>
                        <m:t>G</m:t>
                      </m:r>
                      <m:r>
                        <a:rPr lang="en-US" sz="1300" i="0">
                          <a:latin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a:rPr lang="en-US" sz="1300" i="0">
                              <a:latin typeface="Cambria Math" panose="02040503050406030204" pitchFamily="18" charset="0"/>
                              <a:ea typeface="Cambria Math" panose="02040503050406030204" pitchFamily="18" charset="0"/>
                            </a:rPr>
                            <m:t>ℝ</m:t>
                          </m:r>
                        </m:e>
                        <m:sup>
                          <m:r>
                            <a:rPr lang="en-US" sz="1300" i="0">
                              <a:latin typeface="Cambria Math" panose="02040503050406030204" pitchFamily="18" charset="0"/>
                              <a:ea typeface="Cambria Math" panose="02040503050406030204" pitchFamily="18" charset="0"/>
                            </a:rPr>
                            <m:t>2</m:t>
                          </m:r>
                        </m:sup>
                      </m:sSup>
                    </m:oMath>
                  </m:oMathPara>
                </a14:m>
                <a:endParaRPr lang="en-US" sz="13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sz="1300">
                          <a:latin typeface="Cambria Math" panose="02040503050406030204" pitchFamily="18" charset="0"/>
                        </a:rPr>
                        <m:t>mean</m:t>
                      </m:r>
                      <m:r>
                        <a:rPr lang="en-US" sz="1300">
                          <a:latin typeface="Cambria Math" panose="02040503050406030204" pitchFamily="18" charset="0"/>
                        </a:rPr>
                        <m:t>_</m:t>
                      </m:r>
                      <m:r>
                        <m:rPr>
                          <m:sty m:val="p"/>
                        </m:rPr>
                        <a:rPr lang="en-US" sz="1300">
                          <a:latin typeface="Cambria Math" panose="02040503050406030204" pitchFamily="18" charset="0"/>
                        </a:rPr>
                        <m:t>field</m:t>
                      </m:r>
                      <m:r>
                        <a:rPr lang="en-US" sz="1300">
                          <a:latin typeface="Cambria Math" panose="02040503050406030204" pitchFamily="18" charset="0"/>
                        </a:rPr>
                        <m:t>_</m:t>
                      </m:r>
                      <m:sSub>
                        <m:sSubPr>
                          <m:ctrlPr>
                            <a:rPr lang="en-US" sz="1300" i="1">
                              <a:latin typeface="Cambria Math" panose="02040503050406030204" pitchFamily="18" charset="0"/>
                            </a:rPr>
                          </m:ctrlPr>
                        </m:sSubPr>
                        <m:e>
                          <m:r>
                            <m:rPr>
                              <m:sty m:val="p"/>
                            </m:rPr>
                            <a:rPr lang="en-US" sz="1300">
                              <a:latin typeface="Cambria Math" panose="02040503050406030204" pitchFamily="18" charset="0"/>
                            </a:rPr>
                            <m:t>guide</m:t>
                          </m:r>
                        </m:e>
                        <m:sub>
                          <m:r>
                            <a:rPr lang="en-US" sz="1300">
                              <a:latin typeface="Cambria Math" panose="02040503050406030204" pitchFamily="18" charset="0"/>
                            </a:rPr>
                            <m:t> </m:t>
                          </m:r>
                        </m:sub>
                      </m:sSub>
                      <m:r>
                        <a:rPr lang="en-US" sz="1300">
                          <a:latin typeface="Cambria Math" panose="02040503050406030204" pitchFamily="18" charset="0"/>
                          <a:ea typeface="Cambria Math" panose="02040503050406030204" pitchFamily="18" charset="0"/>
                        </a:rPr>
                        <m:t>=</m:t>
                      </m:r>
                      <m:r>
                        <m:rPr>
                          <m:sty m:val="p"/>
                        </m:rPr>
                        <a:rPr lang="en-US" sz="1300">
                          <a:latin typeface="Cambria Math" panose="02040503050406030204" pitchFamily="18" charset="0"/>
                          <a:ea typeface="Cambria Math" panose="02040503050406030204" pitchFamily="18" charset="0"/>
                        </a:rPr>
                        <m:t>λϕ</m:t>
                      </m:r>
                      <m:r>
                        <a:rPr lang="en-US" sz="1300" b="1">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𝐝𝐨</m:t>
                      </m:r>
                    </m:oMath>
                  </m:oMathPara>
                </a14:m>
                <a:endParaRPr lang="en-US" sz="1300" b="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b="1">
                        <a:latin typeface="Cambria Math" panose="02040503050406030204" pitchFamily="18" charset="0"/>
                        <a:ea typeface="Cambria Math" panose="02040503050406030204" pitchFamily="18" charset="0"/>
                      </a:rPr>
                      <m:t>𝐥𝐞𝐭</m:t>
                    </m:r>
                    <m:r>
                      <a:rPr lang="en-US" sz="1300">
                        <a:latin typeface="Cambria Math" panose="02040503050406030204" pitchFamily="18" charset="0"/>
                        <a:ea typeface="Cambria Math" panose="02040503050406030204" pitchFamily="18" charset="0"/>
                      </a:rPr>
                      <m:t> </m:t>
                    </m:r>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b="0" i="1" smtClean="0">
                                <a:latin typeface="Cambria Math" panose="02040503050406030204" pitchFamily="18" charset="0"/>
                                <a:ea typeface="Cambria Math" panose="02040503050406030204" pitchFamily="18" charset="0"/>
                              </a:rPr>
                              <m:t>𝑝</m:t>
                            </m:r>
                            <m:r>
                              <a:rPr lang="en-US" sz="1300" b="0" i="1" smtClean="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1</m:t>
                            </m:r>
                          </m:sub>
                        </m:sSub>
                        <m:r>
                          <a:rPr lang="en-US" sz="1300" i="1">
                            <a:latin typeface="Cambria Math" panose="02040503050406030204" pitchFamily="18" charset="0"/>
                            <a:ea typeface="Cambria Math" panose="02040503050406030204" pitchFamily="18" charset="0"/>
                          </a:rPr>
                          <m:t>, </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2</m:t>
                            </m:r>
                          </m:sub>
                        </m:sSub>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1</m:t>
                            </m:r>
                          </m:sub>
                        </m:sSub>
                        <m:r>
                          <a:rPr lang="en-US" sz="1300" i="1">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2</m:t>
                            </m:r>
                          </m:sub>
                        </m:sSub>
                      </m:e>
                    </m:d>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𝜙</m:t>
                    </m:r>
                  </m:oMath>
                </a14:m>
                <a:endParaRPr lang="en-US" sz="1300" dirty="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m:rPr>
                        <m:sty m:val="p"/>
                      </m:rPr>
                      <a:rPr lang="en-US" sz="1300" b="0" i="0" smtClean="0">
                        <a:latin typeface="Cambria Math" panose="02040503050406030204" pitchFamily="18" charset="0"/>
                        <a:ea typeface="Cambria Math" panose="02040503050406030204" pitchFamily="18" charset="0"/>
                      </a:rPr>
                      <m:t>v</m:t>
                    </m:r>
                    <m:r>
                      <a:rPr lang="en-US" sz="1300" i="0">
                        <a:latin typeface="Cambria Math" panose="02040503050406030204" pitchFamily="18" charset="0"/>
                        <a:ea typeface="Cambria Math" panose="02040503050406030204" pitchFamily="18" charset="0"/>
                      </a:rPr>
                      <m:t> ←</m:t>
                    </m:r>
                    <m:r>
                      <a:rPr lang="en-US" sz="1300" b="1" i="0">
                        <a:latin typeface="Cambria Math" panose="02040503050406030204" pitchFamily="18" charset="0"/>
                        <a:ea typeface="Cambria Math" panose="02040503050406030204" pitchFamily="18" charset="0"/>
                      </a:rPr>
                      <m:t>𝐬𝐚𝐦𝐩𝐥𝐞</m:t>
                    </m:r>
                    <m:r>
                      <a:rPr lang="en-US" sz="1300" i="0">
                        <a:latin typeface="Cambria Math" panose="02040503050406030204" pitchFamily="18" charset="0"/>
                        <a:ea typeface="Cambria Math" panose="02040503050406030204" pitchFamily="18" charset="0"/>
                      </a:rPr>
                      <m:t> </m:t>
                    </m:r>
                    <m:sSub>
                      <m:sSubPr>
                        <m:ctrlPr>
                          <a:rPr lang="en-US" sz="1300" b="0" i="1" smtClean="0">
                            <a:latin typeface="Cambria Math" panose="02040503050406030204" pitchFamily="18" charset="0"/>
                            <a:ea typeface="Cambria Math" panose="02040503050406030204" pitchFamily="18" charset="0"/>
                          </a:rPr>
                        </m:ctrlPr>
                      </m:sSubPr>
                      <m:e>
                        <m:r>
                          <m:rPr>
                            <m:sty m:val="p"/>
                          </m:rPr>
                          <a:rPr lang="en-US" sz="1300" b="0" i="0" smtClean="0">
                            <a:latin typeface="Cambria Math" panose="02040503050406030204" pitchFamily="18" charset="0"/>
                            <a:ea typeface="Cambria Math" panose="02040503050406030204" pitchFamily="18" charset="0"/>
                          </a:rPr>
                          <m:t>flip</m:t>
                        </m:r>
                      </m:e>
                      <m:sub>
                        <m:r>
                          <m:rPr>
                            <m:sty m:val="p"/>
                          </m:rPr>
                          <a:rPr lang="en-US" sz="1300" b="0" i="0" smtClean="0">
                            <a:latin typeface="Cambria Math" panose="02040503050406030204" pitchFamily="18" charset="0"/>
                            <a:ea typeface="Cambria Math" panose="02040503050406030204" pitchFamily="18" charset="0"/>
                          </a:rPr>
                          <m:t>reinforce</m:t>
                        </m:r>
                      </m:sub>
                    </m:sSub>
                    <m:d>
                      <m:dPr>
                        <m:ctrlPr>
                          <a:rPr lang="en-US" sz="1300" i="1" smtClean="0">
                            <a:latin typeface="Cambria Math" panose="02040503050406030204" pitchFamily="18" charset="0"/>
                            <a:ea typeface="Cambria Math" panose="02040503050406030204" pitchFamily="18" charset="0"/>
                          </a:rPr>
                        </m:ctrlPr>
                      </m:dPr>
                      <m:e>
                        <m:r>
                          <m:rPr>
                            <m:sty m:val="p"/>
                          </m:rPr>
                          <a:rPr lang="en-US" sz="1300" b="0" i="0" smtClean="0">
                            <a:latin typeface="Cambria Math" panose="02040503050406030204" pitchFamily="18" charset="0"/>
                            <a:ea typeface="Cambria Math" panose="02040503050406030204" pitchFamily="18" charset="0"/>
                          </a:rPr>
                          <m:t>p</m:t>
                        </m:r>
                      </m:e>
                    </m:d>
                    <m:r>
                      <a:rPr lang="en-US" sz="1300" i="0">
                        <a:latin typeface="Cambria Math" panose="02040503050406030204" pitchFamily="18" charset="0"/>
                        <a:ea typeface="Cambria Math" panose="02040503050406030204" pitchFamily="18" charset="0"/>
                      </a:rPr>
                      <m:t> “</m:t>
                    </m:r>
                    <m:r>
                      <m:rPr>
                        <m:sty m:val="p"/>
                      </m:rPr>
                      <a:rPr lang="en-US" sz="1300" i="0">
                        <a:latin typeface="Cambria Math" panose="02040503050406030204" pitchFamily="18" charset="0"/>
                        <a:ea typeface="Cambria Math" panose="02040503050406030204" pitchFamily="18" charset="0"/>
                      </a:rPr>
                      <m:t>x</m:t>
                    </m:r>
                    <m:r>
                      <a:rPr lang="en-US" sz="1300" i="0">
                        <a:latin typeface="Cambria Math" panose="02040503050406030204" pitchFamily="18" charset="0"/>
                        <a:ea typeface="Cambria Math" panose="02040503050406030204" pitchFamily="18" charset="0"/>
                      </a:rPr>
                      <m:t>”</m:t>
                    </m:r>
                  </m:oMath>
                </a14:m>
                <a:endParaRPr lang="en-US" sz="1300" dirty="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i="1">
                        <a:latin typeface="Cambria Math" panose="02040503050406030204" pitchFamily="18" charset="0"/>
                        <a:ea typeface="Cambria Math" panose="02040503050406030204" pitchFamily="18" charset="0"/>
                      </a:rPr>
                      <m:t>𝑥</m:t>
                    </m:r>
                    <m:r>
                      <a:rPr lang="en-US" sz="1300">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𝐬𝐚𝐦𝐩𝐥𝐞</m:t>
                    </m:r>
                    <m:r>
                      <a:rPr lang="en-US" sz="1300">
                        <a:latin typeface="Cambria Math" panose="02040503050406030204" pitchFamily="18" charset="0"/>
                        <a:ea typeface="Cambria Math" panose="02040503050406030204" pitchFamily="18" charset="0"/>
                      </a:rPr>
                      <m:t> </m:t>
                    </m:r>
                    <m:r>
                      <m:rPr>
                        <m:sty m:val="p"/>
                      </m:rPr>
                      <a:rPr lang="en-US" sz="1300">
                        <a:latin typeface="Cambria Math" panose="02040503050406030204" pitchFamily="18" charset="0"/>
                        <a:ea typeface="Cambria Math" panose="02040503050406030204" pitchFamily="18" charset="0"/>
                      </a:rPr>
                      <m:t>norma</m:t>
                    </m:r>
                    <m:sSub>
                      <m:sSubPr>
                        <m:ctrlPr>
                          <a:rPr lang="en-US" sz="1300" i="1">
                            <a:latin typeface="Cambria Math" panose="02040503050406030204" pitchFamily="18" charset="0"/>
                            <a:ea typeface="Cambria Math" panose="02040503050406030204" pitchFamily="18" charset="0"/>
                          </a:rPr>
                        </m:ctrlPr>
                      </m:sSubPr>
                      <m:e>
                        <m:r>
                          <m:rPr>
                            <m:sty m:val="p"/>
                          </m:rPr>
                          <a:rPr lang="en-US" sz="1300">
                            <a:latin typeface="Cambria Math" panose="02040503050406030204" pitchFamily="18" charset="0"/>
                            <a:ea typeface="Cambria Math" panose="02040503050406030204" pitchFamily="18" charset="0"/>
                          </a:rPr>
                          <m:t>l</m:t>
                        </m:r>
                      </m:e>
                      <m:sub>
                        <m:r>
                          <m:rPr>
                            <m:sty m:val="p"/>
                          </m:rPr>
                          <a:rPr lang="en-US" sz="1300">
                            <a:latin typeface="Cambria Math" panose="02040503050406030204" pitchFamily="18" charset="0"/>
                            <a:ea typeface="Cambria Math" panose="02040503050406030204" pitchFamily="18" charset="0"/>
                          </a:rPr>
                          <m:t>reparam</m:t>
                        </m:r>
                      </m:sub>
                    </m:sSub>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a:latin typeface="Cambria Math" panose="02040503050406030204" pitchFamily="18" charset="0"/>
                                <a:ea typeface="Cambria Math" panose="02040503050406030204" pitchFamily="18" charset="0"/>
                              </a:rPr>
                              <m:t>1</m:t>
                            </m:r>
                          </m:sub>
                        </m:sSub>
                        <m:r>
                          <a:rPr lang="en-US" sz="1300">
                            <a:latin typeface="Cambria Math" panose="02040503050406030204" pitchFamily="18" charset="0"/>
                            <a:ea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m:rPr>
                                <m:sty m:val="p"/>
                              </m:rPr>
                              <a:rPr lang="en-US" sz="1300">
                                <a:latin typeface="Cambria Math" panose="02040503050406030204" pitchFamily="18" charset="0"/>
                                <a:ea typeface="Cambria Math" panose="02040503050406030204" pitchFamily="18" charset="0"/>
                              </a:rPr>
                              <m:t>e</m:t>
                            </m:r>
                          </m:e>
                          <m:sup>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1</m:t>
                                </m:r>
                              </m:sub>
                            </m:sSub>
                          </m:sup>
                        </m:sSup>
                      </m:e>
                    </m:d>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𝑥</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i="1">
                        <a:latin typeface="Cambria Math" panose="02040503050406030204" pitchFamily="18" charset="0"/>
                        <a:ea typeface="Cambria Math" panose="02040503050406030204" pitchFamily="18" charset="0"/>
                      </a:rPr>
                      <m:t>𝑦</m:t>
                    </m:r>
                    <m:r>
                      <a:rPr lang="en-US" sz="1300">
                        <a:latin typeface="Cambria Math" panose="02040503050406030204" pitchFamily="18" charset="0"/>
                        <a:ea typeface="Cambria Math" panose="02040503050406030204" pitchFamily="18" charset="0"/>
                      </a:rPr>
                      <m:t> ←</m:t>
                    </m:r>
                    <m:r>
                      <a:rPr lang="en-US" sz="1300" b="1">
                        <a:latin typeface="Cambria Math" panose="02040503050406030204" pitchFamily="18" charset="0"/>
                        <a:ea typeface="Cambria Math" panose="02040503050406030204" pitchFamily="18" charset="0"/>
                      </a:rPr>
                      <m:t>𝐬𝐚𝐦𝐩𝐥𝐞</m:t>
                    </m:r>
                    <m:r>
                      <a:rPr lang="en-US" sz="1300">
                        <a:latin typeface="Cambria Math" panose="02040503050406030204" pitchFamily="18" charset="0"/>
                        <a:ea typeface="Cambria Math" panose="02040503050406030204" pitchFamily="18" charset="0"/>
                      </a:rPr>
                      <m:t> </m:t>
                    </m:r>
                    <m:r>
                      <m:rPr>
                        <m:sty m:val="p"/>
                      </m:rPr>
                      <a:rPr lang="en-US" sz="1300">
                        <a:latin typeface="Cambria Math" panose="02040503050406030204" pitchFamily="18" charset="0"/>
                        <a:ea typeface="Cambria Math" panose="02040503050406030204" pitchFamily="18" charset="0"/>
                      </a:rPr>
                      <m:t>norma</m:t>
                    </m:r>
                    <m:sSub>
                      <m:sSubPr>
                        <m:ctrlPr>
                          <a:rPr lang="en-US" sz="1300" i="1">
                            <a:latin typeface="Cambria Math" panose="02040503050406030204" pitchFamily="18" charset="0"/>
                            <a:ea typeface="Cambria Math" panose="02040503050406030204" pitchFamily="18" charset="0"/>
                          </a:rPr>
                        </m:ctrlPr>
                      </m:sSubPr>
                      <m:e>
                        <m:r>
                          <m:rPr>
                            <m:sty m:val="p"/>
                          </m:rPr>
                          <a:rPr lang="en-US" sz="1300">
                            <a:latin typeface="Cambria Math" panose="02040503050406030204" pitchFamily="18" charset="0"/>
                            <a:ea typeface="Cambria Math" panose="02040503050406030204" pitchFamily="18" charset="0"/>
                          </a:rPr>
                          <m:t>l</m:t>
                        </m:r>
                      </m:e>
                      <m:sub>
                        <m:r>
                          <m:rPr>
                            <m:sty m:val="p"/>
                          </m:rPr>
                          <a:rPr lang="en-US" sz="1300">
                            <a:latin typeface="Cambria Math" panose="02040503050406030204" pitchFamily="18" charset="0"/>
                            <a:ea typeface="Cambria Math" panose="02040503050406030204" pitchFamily="18" charset="0"/>
                          </a:rPr>
                          <m:t>reparam</m:t>
                        </m:r>
                      </m:sub>
                    </m:sSub>
                    <m:d>
                      <m:dPr>
                        <m:ctrlPr>
                          <a:rPr lang="en-US" sz="1300" i="1">
                            <a:latin typeface="Cambria Math" panose="02040503050406030204" pitchFamily="18" charset="0"/>
                            <a:ea typeface="Cambria Math" panose="02040503050406030204" pitchFamily="18" charset="0"/>
                          </a:rPr>
                        </m:ctrlPr>
                      </m:dPr>
                      <m:e>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𝜇</m:t>
                            </m:r>
                          </m:e>
                          <m:sub>
                            <m:r>
                              <a:rPr lang="en-US" sz="1300" i="1">
                                <a:latin typeface="Cambria Math" panose="02040503050406030204" pitchFamily="18" charset="0"/>
                                <a:ea typeface="Cambria Math" panose="02040503050406030204" pitchFamily="18" charset="0"/>
                              </a:rPr>
                              <m:t>2</m:t>
                            </m:r>
                          </m:sub>
                        </m:sSub>
                        <m:r>
                          <a:rPr lang="en-US" sz="1300">
                            <a:latin typeface="Cambria Math" panose="02040503050406030204" pitchFamily="18" charset="0"/>
                            <a:ea typeface="Cambria Math" panose="02040503050406030204" pitchFamily="18" charset="0"/>
                          </a:rPr>
                          <m:t>, </m:t>
                        </m:r>
                        <m:sSup>
                          <m:sSupPr>
                            <m:ctrlPr>
                              <a:rPr lang="en-US" sz="1300" i="1">
                                <a:latin typeface="Cambria Math" panose="02040503050406030204" pitchFamily="18" charset="0"/>
                                <a:ea typeface="Cambria Math" panose="02040503050406030204" pitchFamily="18" charset="0"/>
                              </a:rPr>
                            </m:ctrlPr>
                          </m:sSupPr>
                          <m:e>
                            <m:r>
                              <m:rPr>
                                <m:sty m:val="p"/>
                              </m:rPr>
                              <a:rPr lang="en-US" sz="1300">
                                <a:latin typeface="Cambria Math" panose="02040503050406030204" pitchFamily="18" charset="0"/>
                                <a:ea typeface="Cambria Math" panose="02040503050406030204" pitchFamily="18" charset="0"/>
                              </a:rPr>
                              <m:t>e</m:t>
                            </m:r>
                          </m:e>
                          <m:sup>
                            <m:r>
                              <a:rPr lang="en-US" sz="1300" i="1">
                                <a:latin typeface="Cambria Math" panose="02040503050406030204" pitchFamily="18" charset="0"/>
                                <a:ea typeface="Cambria Math" panose="02040503050406030204" pitchFamily="18" charset="0"/>
                              </a:rPr>
                              <m:t>𝑙</m:t>
                            </m:r>
                            <m:sSub>
                              <m:sSubPr>
                                <m:ctrlPr>
                                  <a:rPr lang="en-US" sz="1300" i="1">
                                    <a:latin typeface="Cambria Math" panose="02040503050406030204" pitchFamily="18" charset="0"/>
                                    <a:ea typeface="Cambria Math" panose="02040503050406030204" pitchFamily="18" charset="0"/>
                                  </a:rPr>
                                </m:ctrlPr>
                              </m:sSubPr>
                              <m:e>
                                <m:r>
                                  <a:rPr lang="en-US" sz="1300" i="1">
                                    <a:latin typeface="Cambria Math" panose="02040503050406030204" pitchFamily="18" charset="0"/>
                                    <a:ea typeface="Cambria Math" panose="02040503050406030204" pitchFamily="18" charset="0"/>
                                  </a:rPr>
                                  <m:t>𝜎</m:t>
                                </m:r>
                              </m:e>
                              <m:sub>
                                <m:r>
                                  <a:rPr lang="en-US" sz="1300" i="1">
                                    <a:latin typeface="Cambria Math" panose="02040503050406030204" pitchFamily="18" charset="0"/>
                                    <a:ea typeface="Cambria Math" panose="02040503050406030204" pitchFamily="18" charset="0"/>
                                  </a:rPr>
                                  <m:t>2</m:t>
                                </m:r>
                              </m:sub>
                            </m:sSub>
                          </m:sup>
                        </m:sSup>
                      </m:e>
                    </m:d>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𝑦</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r>
                  <a:rPr lang="en-US" sz="1300" dirty="0">
                    <a:ea typeface="Cambria Math" panose="02040503050406030204" pitchFamily="18" charset="0"/>
                  </a:rPr>
                  <a:t>    </a:t>
                </a:r>
                <a14:m>
                  <m:oMath xmlns:m="http://schemas.openxmlformats.org/officeDocument/2006/math">
                    <m:r>
                      <a:rPr lang="en-US" sz="1300" b="1">
                        <a:latin typeface="Cambria Math" panose="02040503050406030204" pitchFamily="18" charset="0"/>
                        <a:ea typeface="Cambria Math" panose="02040503050406030204" pitchFamily="18" charset="0"/>
                      </a:rPr>
                      <m:t>𝐫𝐞𝐭𝐮𝐫𝐧</m:t>
                    </m:r>
                    <m:r>
                      <a:rPr lang="en-US" sz="1300">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m:t>
                    </m:r>
                    <m:r>
                      <a:rPr lang="en-US" sz="1300" i="1">
                        <a:latin typeface="Cambria Math" panose="02040503050406030204" pitchFamily="18" charset="0"/>
                        <a:ea typeface="Cambria Math" panose="02040503050406030204" pitchFamily="18" charset="0"/>
                      </a:rPr>
                      <m:t>𝑥</m:t>
                    </m:r>
                    <m:r>
                      <a:rPr lang="en-US" sz="1300" i="1">
                        <a:latin typeface="Cambria Math" panose="02040503050406030204" pitchFamily="18" charset="0"/>
                        <a:ea typeface="Cambria Math" panose="02040503050406030204" pitchFamily="18" charset="0"/>
                      </a:rPr>
                      <m:t>, </m:t>
                    </m:r>
                    <m:r>
                      <a:rPr lang="en-US" sz="1300" i="1">
                        <a:latin typeface="Cambria Math" panose="02040503050406030204" pitchFamily="18" charset="0"/>
                        <a:ea typeface="Cambria Math" panose="02040503050406030204" pitchFamily="18" charset="0"/>
                      </a:rPr>
                      <m:t>𝑦</m:t>
                    </m:r>
                    <m:r>
                      <a:rPr lang="en-US" sz="1300" i="1">
                        <a:latin typeface="Cambria Math" panose="02040503050406030204" pitchFamily="18" charset="0"/>
                        <a:ea typeface="Cambria Math" panose="02040503050406030204" pitchFamily="18" charset="0"/>
                      </a:rPr>
                      <m:t>)</m:t>
                    </m:r>
                  </m:oMath>
                </a14:m>
                <a:endParaRPr lang="en-US" sz="13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00">
                          <a:latin typeface="Cambria Math" panose="02040503050406030204" pitchFamily="18" charset="0"/>
                          <a:ea typeface="Cambria Math" panose="02040503050406030204" pitchFamily="18" charset="0"/>
                        </a:rPr>
                        <m:t> </m:t>
                      </m:r>
                    </m:oMath>
                  </m:oMathPara>
                </a14:m>
                <a:endParaRPr lang="en-US" sz="13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6878973C-6CC8-8D3B-1986-42D39C1A121F}"/>
                  </a:ext>
                </a:extLst>
              </p:cNvPr>
              <p:cNvSpPr txBox="1">
                <a:spLocks noRot="1" noChangeAspect="1" noMove="1" noResize="1" noEditPoints="1" noAdjustHandles="1" noChangeArrowheads="1" noChangeShapeType="1" noTextEdit="1"/>
              </p:cNvSpPr>
              <p:nvPr/>
            </p:nvSpPr>
            <p:spPr>
              <a:xfrm>
                <a:off x="166358" y="3219318"/>
                <a:ext cx="3155881" cy="1701107"/>
              </a:xfrm>
              <a:prstGeom prst="rect">
                <a:avLst/>
              </a:prstGeom>
              <a:blipFill>
                <a:blip r:embed="rId8"/>
                <a:stretch>
                  <a:fillRect l="-2400" t="-741" b="-1481"/>
                </a:stretch>
              </a:blipFill>
            </p:spPr>
            <p:txBody>
              <a:bodyPr/>
              <a:lstStyle/>
              <a:p>
                <a:r>
                  <a:rPr lang="en-US">
                    <a:noFill/>
                  </a:rPr>
                  <a:t> </a:t>
                </a:r>
              </a:p>
            </p:txBody>
          </p:sp>
        </mc:Fallback>
      </mc:AlternateContent>
      <p:pic>
        <p:nvPicPr>
          <p:cNvPr id="16" name="ReferencePosteriorWithFlip">
            <a:hlinkClick r:id="" action="ppaction://media"/>
            <a:extLst>
              <a:ext uri="{FF2B5EF4-FFF2-40B4-BE49-F238E27FC236}">
                <a16:creationId xmlns:a16="http://schemas.microsoft.com/office/drawing/2014/main" id="{6BF0E777-6D42-3304-3544-20C4EE0801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1875" r="21875"/>
          <a:stretch/>
        </p:blipFill>
        <p:spPr>
          <a:xfrm>
            <a:off x="5497797" y="451828"/>
            <a:ext cx="1909536" cy="1909536"/>
          </a:xfrm>
          <a:prstGeom prst="rect">
            <a:avLst/>
          </a:prstGeom>
        </p:spPr>
      </p:pic>
      <p:pic>
        <p:nvPicPr>
          <p:cNvPr id="17" name="NaiveGuideTrainingWithFlip">
            <a:hlinkClick r:id="" action="ppaction://media"/>
            <a:extLst>
              <a:ext uri="{FF2B5EF4-FFF2-40B4-BE49-F238E27FC236}">
                <a16:creationId xmlns:a16="http://schemas.microsoft.com/office/drawing/2014/main" id="{2B362BF9-8DDE-1014-59DA-FFA6468E7BF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1875" r="21875"/>
          <a:stretch/>
        </p:blipFill>
        <p:spPr>
          <a:xfrm>
            <a:off x="7200602" y="3222249"/>
            <a:ext cx="1628697" cy="1628697"/>
          </a:xfrm>
          <a:prstGeom prst="rect">
            <a:avLst/>
          </a:prstGeom>
        </p:spPr>
      </p:pic>
      <p:sp>
        <p:nvSpPr>
          <p:cNvPr id="24" name="TextBox 23">
            <a:extLst>
              <a:ext uri="{FF2B5EF4-FFF2-40B4-BE49-F238E27FC236}">
                <a16:creationId xmlns:a16="http://schemas.microsoft.com/office/drawing/2014/main" id="{5D476773-FD75-68A1-5AEB-6C5C8AC4513E}"/>
              </a:ext>
            </a:extLst>
          </p:cNvPr>
          <p:cNvSpPr txBox="1"/>
          <p:nvPr/>
        </p:nvSpPr>
        <p:spPr>
          <a:xfrm>
            <a:off x="4739867" y="1817182"/>
            <a:ext cx="672776"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p:sp>
        <p:nvSpPr>
          <p:cNvPr id="29" name="TextBox 28">
            <a:extLst>
              <a:ext uri="{FF2B5EF4-FFF2-40B4-BE49-F238E27FC236}">
                <a16:creationId xmlns:a16="http://schemas.microsoft.com/office/drawing/2014/main" id="{67B21EDB-42E9-2976-6B8B-8772E311E3F9}"/>
              </a:ext>
            </a:extLst>
          </p:cNvPr>
          <p:cNvSpPr txBox="1"/>
          <p:nvPr/>
        </p:nvSpPr>
        <p:spPr>
          <a:xfrm>
            <a:off x="183910" y="1223467"/>
            <a:ext cx="672776" cy="461665"/>
          </a:xfrm>
          <a:prstGeom prst="rect">
            <a:avLst/>
          </a:prstGeom>
          <a:noFill/>
        </p:spPr>
        <p:txBody>
          <a:bodyPr wrap="square" rtlCol="0">
            <a:spAutoFit/>
          </a:bodyPr>
          <a:lstStyle/>
          <a:p>
            <a:pPr algn="ctr"/>
            <a:r>
              <a:rPr lang="en-US" sz="800" b="1" dirty="0">
                <a:latin typeface="Avenir Black" panose="02000503020000020003" pitchFamily="2" charset="0"/>
              </a:rPr>
              <a:t>Flip a coin to decide radius</a:t>
            </a:r>
          </a:p>
        </p:txBody>
      </p:sp>
      <p:cxnSp>
        <p:nvCxnSpPr>
          <p:cNvPr id="33" name="Straight Arrow Connector 32">
            <a:extLst>
              <a:ext uri="{FF2B5EF4-FFF2-40B4-BE49-F238E27FC236}">
                <a16:creationId xmlns:a16="http://schemas.microsoft.com/office/drawing/2014/main" id="{9E4E2BB1-DB00-D498-1D5A-196C6D983D1F}"/>
              </a:ext>
            </a:extLst>
          </p:cNvPr>
          <p:cNvCxnSpPr>
            <a:cxnSpLocks/>
          </p:cNvCxnSpPr>
          <p:nvPr/>
        </p:nvCxnSpPr>
        <p:spPr>
          <a:xfrm>
            <a:off x="5916627" y="4036598"/>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5E2FA22-20B3-EC1C-86E4-398FBD132280}"/>
                  </a:ext>
                </a:extLst>
              </p:cNvPr>
              <p:cNvSpPr txBox="1"/>
              <p:nvPr/>
            </p:nvSpPr>
            <p:spPr>
              <a:xfrm>
                <a:off x="5535432" y="3783488"/>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34" name="TextBox 33">
                <a:extLst>
                  <a:ext uri="{FF2B5EF4-FFF2-40B4-BE49-F238E27FC236}">
                    <a16:creationId xmlns:a16="http://schemas.microsoft.com/office/drawing/2014/main" id="{85E2FA22-20B3-EC1C-86E4-398FBD132280}"/>
                  </a:ext>
                </a:extLst>
              </p:cNvPr>
              <p:cNvSpPr txBox="1">
                <a:spLocks noRot="1" noChangeAspect="1" noMove="1" noResize="1" noEditPoints="1" noAdjustHandles="1" noChangeArrowheads="1" noChangeShapeType="1" noTextEdit="1"/>
              </p:cNvSpPr>
              <p:nvPr/>
            </p:nvSpPr>
            <p:spPr>
              <a:xfrm>
                <a:off x="5535432" y="3783488"/>
                <a:ext cx="1850721" cy="261610"/>
              </a:xfrm>
              <a:prstGeom prst="rect">
                <a:avLst/>
              </a:prstGeom>
              <a:blipFill>
                <a:blip r:embed="rId10"/>
                <a:stretch>
                  <a:fillRect b="-1904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7FD54556-8B3D-F4EE-A083-44D4066923C0}"/>
              </a:ext>
            </a:extLst>
          </p:cNvPr>
          <p:cNvSpPr txBox="1"/>
          <p:nvPr/>
        </p:nvSpPr>
        <p:spPr>
          <a:xfrm>
            <a:off x="254335" y="291882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guide program</a:t>
            </a:r>
          </a:p>
        </p:txBody>
      </p:sp>
    </p:spTree>
    <p:extLst>
      <p:ext uri="{BB962C8B-B14F-4D97-AF65-F5344CB8AC3E}">
        <p14:creationId xmlns:p14="http://schemas.microsoft.com/office/powerpoint/2010/main" val="31865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2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video>
              <p:cMediaNode vol="80000">
                <p:cTn id="17" fill="hold" display="0">
                  <p:stCondLst>
                    <p:cond delay="indefinite"/>
                  </p:stCondLst>
                </p:cTn>
                <p:tgtEl>
                  <p:spTgt spid="17"/>
                </p:tgtEl>
              </p:cMediaNode>
            </p:video>
            <p:seq concurrent="1" nextAc="seek">
              <p:cTn id="18" restart="whenNotActive" fill="hold" evtFilter="cancelBubble" nodeType="interactiveSeq">
                <p:stCondLst>
                  <p:cond evt="onClick" delay="0">
                    <p:tgtEl>
                      <p:spTgt spid="1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DEE117-BCF2-1FB1-52E3-6C8521C36CA2}"/>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D0DEE117-BCF2-1FB1-52E3-6C8521C36CA2}"/>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F9991B-2B2E-7210-EECB-341F445DE4B5}"/>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9" name="TextBox 8">
                <a:extLst>
                  <a:ext uri="{FF2B5EF4-FFF2-40B4-BE49-F238E27FC236}">
                    <a16:creationId xmlns:a16="http://schemas.microsoft.com/office/drawing/2014/main" id="{BDF9991B-2B2E-7210-EECB-341F445DE4B5}"/>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13527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19D26F-A297-D4A7-584E-BB1B83B9D35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7B7BD6C6-8BB4-ED05-EDB2-9C10ADFE2B37}"/>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1EBDC755-0AB5-9F18-1B03-6D616DBC6FA9}"/>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51DB307-C1C6-1764-96F7-5F07894669B3}"/>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D51DB307-C1C6-1764-96F7-5F07894669B3}"/>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D10A258-D48E-D324-96EC-D6588883A39A}"/>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BD10A258-D48E-D324-96EC-D6588883A39A}"/>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0D227E4-181E-1F3E-1B44-75861E04C782}"/>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40D227E4-181E-1F3E-1B44-75861E04C782}"/>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3F08BA-84F2-AA8A-E0FB-4307ECFC94DE}"/>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873F08BA-84F2-AA8A-E0FB-4307ECFC94DE}"/>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934F6D-FAC6-118E-1D0C-4599AAE77CE8}"/>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3E934F6D-FAC6-118E-1D0C-4599AAE77CE8}"/>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0465664-DD0B-D387-D1FC-204160E4759A}"/>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B9DB96E-7DA4-6DB2-469C-E55BDA6D07F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E200BAED-11CF-2921-98B6-62A9210DF2DC}"/>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763F73A-E5E2-034C-62C6-090CFA35A450}"/>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EE640A46-49BB-D71B-A8DA-C1AB0BF0156B}"/>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CE3674CE-EF0B-8011-90C4-F4BDE404BFF1}"/>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5004AD0-331C-B666-22FF-EF7727DF9B2B}"/>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75004AD0-331C-B666-22FF-EF7727DF9B2B}"/>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1CF943D-1F96-763C-34CE-A0331D45C753}"/>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C1CF943D-1F96-763C-34CE-A0331D45C753}"/>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3717CB4-65A4-A15F-666F-4879989F2786}"/>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8D55BCAD-8006-01E4-958E-12CFEA3145CC}"/>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5AC73B53-09EA-CCF0-95C1-E9D1D9B0A675}"/>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D10D882B-DE89-5103-BD5F-3C0A87E9EC7B}"/>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AAB1FFE-F4F5-E71E-FC03-C5B79A92E57F}"/>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4AAB1FFE-F4F5-E71E-FC03-C5B79A92E57F}"/>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C7F7445-D5A2-2754-C46B-5FF34E74A756}"/>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5A849759-5D84-099A-096A-8E08D4719858}"/>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1DEB7127-8C5E-0B0C-1FB9-78D3ABE2F9B6}"/>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C9B1E54-C846-4203-A508-ACF5B9256F37}"/>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5C9B1E54-C846-4203-A508-ACF5B9256F37}"/>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1EF8BB-733D-2BB0-626D-C317C1546F0D}"/>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2F1EF8BB-733D-2BB0-626D-C317C1546F0D}"/>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82A8959-68AF-F720-DA96-F84955108E0D}"/>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E82A8959-68AF-F720-DA96-F84955108E0D}"/>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720758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DF5D7-A6BF-361A-8101-BF8938A0B0C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46221443-2E07-A6DA-97FE-287BE2E80762}"/>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99229C41-EC3E-7901-6E2A-4CDA678AF5D8}"/>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22D48D-96BB-22CE-B088-32713EB22D32}"/>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3A22D48D-96BB-22CE-B088-32713EB22D32}"/>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BD0E43-1F47-9770-DBBD-9E82755644EC}"/>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05BD0E43-1F47-9770-DBBD-9E82755644EC}"/>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910CE1-9C15-3E06-B3A6-8CDA5F65460C}"/>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D910CE1-9C15-3E06-B3A6-8CDA5F65460C}"/>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571360-23BD-DF57-9238-357548A8551A}"/>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1F571360-23BD-DF57-9238-357548A8551A}"/>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BC1951-8145-F9F3-9D1B-DEF5612423E3}"/>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DCBC1951-8145-F9F3-9D1B-DEF5612423E3}"/>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E2B230D-6D65-AF91-FD78-A0C09323C443}"/>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444EE59-5CD5-1008-A1A9-E049F41C1FBC}"/>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87E3A2A-A9C5-6040-222D-478B5438B3C0}"/>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0EBCD81-4C16-158C-52BF-01CED72F5256}"/>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23A866D-C8EE-4463-67A8-3B5146CC0BDA}"/>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A9BBB35-F385-F850-D71B-7E01BC1B3CFC}"/>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9F961B-B838-3896-D7B3-36F94F2617DE}"/>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569F961B-B838-3896-D7B3-36F94F2617DE}"/>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3AEE85-ED01-D89C-7AA8-903EA12BC302}"/>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473AEE85-ED01-D89C-7AA8-903EA12BC302}"/>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5DC761C-170C-2BD5-624A-D75DB7F41A18}"/>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0A0F8EE8-6669-1287-5E8E-0CEA3CE78618}"/>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E9407B2D-8D74-2DC3-851E-F2ABF1A3F63B}"/>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BCC96A3F-9404-AB26-B95C-A9EF1A9D01B9}"/>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64FAE6-1D64-63F8-8561-469F8AF7F7C6}"/>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B764FAE6-1D64-63F8-8561-469F8AF7F7C6}"/>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A8D7B23A-C8B6-CDD6-0A3B-A7399105F72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D8BE49D2-4218-B1AE-1E2B-EE914A8C9E5B}"/>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BCA785A3-1857-D6C0-B3D6-41D2817EF842}"/>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7F5789B-CBF7-4DDE-1FAA-740643063BE3}"/>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17F5789B-CBF7-4DDE-1FAA-740643063BE3}"/>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2CBB16C-E54A-01DE-CED4-2841A0EF7E9E}"/>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72CBB16C-E54A-01DE-CED4-2841A0EF7E9E}"/>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4285C4-87F3-565F-D679-797027FC1B7E}"/>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1D4285C4-87F3-565F-D679-797027FC1B7E}"/>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13694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2DF5D7-A6BF-361A-8101-BF8938A0B0C0}"/>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5" name="Rectangle 4">
            <a:extLst>
              <a:ext uri="{FF2B5EF4-FFF2-40B4-BE49-F238E27FC236}">
                <a16:creationId xmlns:a16="http://schemas.microsoft.com/office/drawing/2014/main" id="{46221443-2E07-A6DA-97FE-287BE2E80762}"/>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99229C41-EC3E-7901-6E2A-4CDA678AF5D8}"/>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A22D48D-96BB-22CE-B088-32713EB22D32}"/>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2" name="TextBox 11">
                <a:extLst>
                  <a:ext uri="{FF2B5EF4-FFF2-40B4-BE49-F238E27FC236}">
                    <a16:creationId xmlns:a16="http://schemas.microsoft.com/office/drawing/2014/main" id="{3A22D48D-96BB-22CE-B088-32713EB22D32}"/>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BD0E43-1F47-9770-DBBD-9E82755644EC}"/>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3" name="TextBox 12">
                <a:extLst>
                  <a:ext uri="{FF2B5EF4-FFF2-40B4-BE49-F238E27FC236}">
                    <a16:creationId xmlns:a16="http://schemas.microsoft.com/office/drawing/2014/main" id="{05BD0E43-1F47-9770-DBBD-9E82755644EC}"/>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D910CE1-9C15-3E06-B3A6-8CDA5F65460C}"/>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D910CE1-9C15-3E06-B3A6-8CDA5F65460C}"/>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F571360-23BD-DF57-9238-357548A8551A}"/>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1F571360-23BD-DF57-9238-357548A8551A}"/>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CBC1951-8145-F9F3-9D1B-DEF5612423E3}"/>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DCBC1951-8145-F9F3-9D1B-DEF5612423E3}"/>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E2B230D-6D65-AF91-FD78-A0C09323C443}"/>
              </a:ext>
            </a:extLst>
          </p:cNvPr>
          <p:cNvCxnSpPr>
            <a:cxnSpLocks/>
            <a:endCxn id="1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C444EE59-5CD5-1008-A1A9-E049F41C1FBC}"/>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87E3A2A-A9C5-6040-222D-478B5438B3C0}"/>
              </a:ext>
            </a:extLst>
          </p:cNvPr>
          <p:cNvCxnSpPr>
            <a:cxnSpLocks/>
            <a:endCxn id="1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00EBCD81-4C16-158C-52BF-01CED72F5256}"/>
              </a:ext>
            </a:extLst>
          </p:cNvPr>
          <p:cNvCxnSpPr>
            <a:cxnSpLocks/>
            <a:stCxn id="1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023A866D-C8EE-4463-67A8-3B5146CC0BDA}"/>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A9BBB35-F385-F850-D71B-7E01BC1B3CFC}"/>
              </a:ext>
            </a:extLst>
          </p:cNvPr>
          <p:cNvCxnSpPr>
            <a:cxnSpLocks/>
            <a:stCxn id="1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9F961B-B838-3896-D7B3-36F94F2617DE}"/>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569F961B-B838-3896-D7B3-36F94F2617DE}"/>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73AEE85-ED01-D89C-7AA8-903EA12BC302}"/>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1" name="TextBox 30">
                <a:extLst>
                  <a:ext uri="{FF2B5EF4-FFF2-40B4-BE49-F238E27FC236}">
                    <a16:creationId xmlns:a16="http://schemas.microsoft.com/office/drawing/2014/main" id="{473AEE85-ED01-D89C-7AA8-903EA12BC302}"/>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5DC761C-170C-2BD5-624A-D75DB7F41A18}"/>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4" name="TextBox 33">
            <a:extLst>
              <a:ext uri="{FF2B5EF4-FFF2-40B4-BE49-F238E27FC236}">
                <a16:creationId xmlns:a16="http://schemas.microsoft.com/office/drawing/2014/main" id="{0A0F8EE8-6669-1287-5E8E-0CEA3CE78618}"/>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5" name="TextBox 34">
            <a:extLst>
              <a:ext uri="{FF2B5EF4-FFF2-40B4-BE49-F238E27FC236}">
                <a16:creationId xmlns:a16="http://schemas.microsoft.com/office/drawing/2014/main" id="{E9407B2D-8D74-2DC3-851E-F2ABF1A3F63B}"/>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BCC96A3F-9404-AB26-B95C-A9EF1A9D01B9}"/>
              </a:ext>
            </a:extLst>
          </p:cNvPr>
          <p:cNvCxnSpPr>
            <a:cxnSpLocks/>
            <a:endCxn id="3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764FAE6-1D64-63F8-8561-469F8AF7F7C6}"/>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B764FAE6-1D64-63F8-8561-469F8AF7F7C6}"/>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A8D7B23A-C8B6-CDD6-0A3B-A7399105F72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D8BE49D2-4218-B1AE-1E2B-EE914A8C9E5B}"/>
              </a:ext>
            </a:extLst>
          </p:cNvPr>
          <p:cNvSpPr txBox="1"/>
          <p:nvPr/>
        </p:nvSpPr>
        <p:spPr>
          <a:xfrm>
            <a:off x="1179212" y="75443"/>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3" name="Rectangle 42">
            <a:extLst>
              <a:ext uri="{FF2B5EF4-FFF2-40B4-BE49-F238E27FC236}">
                <a16:creationId xmlns:a16="http://schemas.microsoft.com/office/drawing/2014/main" id="{BCA785A3-1857-D6C0-B3D6-41D2817EF842}"/>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7F5789B-CBF7-4DDE-1FAA-740643063BE3}"/>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4" name="TextBox 43">
                <a:extLst>
                  <a:ext uri="{FF2B5EF4-FFF2-40B4-BE49-F238E27FC236}">
                    <a16:creationId xmlns:a16="http://schemas.microsoft.com/office/drawing/2014/main" id="{17F5789B-CBF7-4DDE-1FAA-740643063BE3}"/>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2CBB16C-E54A-01DE-CED4-2841A0EF7E9E}"/>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46" name="TextBox 45">
                <a:extLst>
                  <a:ext uri="{FF2B5EF4-FFF2-40B4-BE49-F238E27FC236}">
                    <a16:creationId xmlns:a16="http://schemas.microsoft.com/office/drawing/2014/main" id="{72CBB16C-E54A-01DE-CED4-2841A0EF7E9E}"/>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D4285C4-87F3-565F-D679-797027FC1B7E}"/>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47" name="TextBox 46">
                <a:extLst>
                  <a:ext uri="{FF2B5EF4-FFF2-40B4-BE49-F238E27FC236}">
                    <a16:creationId xmlns:a16="http://schemas.microsoft.com/office/drawing/2014/main" id="{1D4285C4-87F3-565F-D679-797027FC1B7E}"/>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3627455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CB72BFD-8B0D-CB75-83E6-446985ECDA0C}"/>
              </a:ext>
            </a:extLst>
          </p:cNvPr>
          <p:cNvSpPr/>
          <p:nvPr/>
        </p:nvSpPr>
        <p:spPr>
          <a:xfrm>
            <a:off x="1074232" y="931929"/>
            <a:ext cx="6926768" cy="3347465"/>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095268E3-9236-F04B-E8EB-A36E8846CCCE}"/>
              </a:ext>
            </a:extLst>
          </p:cNvPr>
          <p:cNvSpPr txBox="1"/>
          <p:nvPr/>
        </p:nvSpPr>
        <p:spPr>
          <a:xfrm>
            <a:off x="852180" y="199466"/>
            <a:ext cx="7468860" cy="646331"/>
          </a:xfrm>
          <a:prstGeom prst="rect">
            <a:avLst/>
          </a:prstGeom>
          <a:noFill/>
        </p:spPr>
        <p:txBody>
          <a:bodyPr wrap="square" rtlCol="0">
            <a:spAutoFit/>
          </a:bodyPr>
          <a:lstStyle/>
          <a:p>
            <a:pPr algn="ctr"/>
            <a:r>
              <a:rPr lang="en-US" sz="1800" b="1" dirty="0">
                <a:latin typeface="Avenir Black" panose="02000503020000020003" pitchFamily="2" charset="0"/>
              </a:rPr>
              <a:t>Probabilistic programming </a:t>
            </a:r>
            <a:r>
              <a:rPr lang="en-US" sz="1800" b="1" i="1" dirty="0">
                <a:latin typeface="Avenir Black" panose="02000503020000020003" pitchFamily="2" charset="0"/>
              </a:rPr>
              <a:t>today </a:t>
            </a:r>
            <a:r>
              <a:rPr lang="en-US" sz="1800" b="1" dirty="0">
                <a:latin typeface="Avenir Black" panose="02000503020000020003" pitchFamily="2" charset="0"/>
              </a:rPr>
              <a:t>– languages for </a:t>
            </a:r>
            <a:r>
              <a:rPr lang="en-US" sz="1800" b="1" i="1" dirty="0">
                <a:latin typeface="Avenir Black" panose="02000503020000020003" pitchFamily="2" charset="0"/>
              </a:rPr>
              <a:t>authoring</a:t>
            </a:r>
            <a:r>
              <a:rPr lang="en-US" sz="1800" b="1" dirty="0">
                <a:latin typeface="Avenir Black" panose="02000503020000020003" pitchFamily="2" charset="0"/>
              </a:rPr>
              <a:t> probability distributions</a:t>
            </a:r>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320" y="1428733"/>
            <a:ext cx="1049274" cy="10046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CA0FE8-96A7-A247-E3DD-B464C74F1C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407"/>
          <a:stretch/>
        </p:blipFill>
        <p:spPr bwMode="auto">
          <a:xfrm>
            <a:off x="6325054" y="1426750"/>
            <a:ext cx="1363981"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1661922" y="1105573"/>
            <a:ext cx="560070" cy="307777"/>
          </a:xfrm>
          <a:prstGeom prst="rect">
            <a:avLst/>
          </a:prstGeom>
          <a:noFill/>
        </p:spPr>
        <p:txBody>
          <a:bodyPr wrap="square" rtlCol="0">
            <a:spAutoFit/>
          </a:bodyPr>
          <a:lstStyle/>
          <a:p>
            <a:r>
              <a:rPr lang="en-US" sz="1400" b="1" dirty="0">
                <a:latin typeface="Avenir Black" panose="02000503020000020003" pitchFamily="2" charset="0"/>
              </a:rPr>
              <a:t>Gen</a:t>
            </a:r>
          </a:p>
        </p:txBody>
      </p:sp>
      <p:sp>
        <p:nvSpPr>
          <p:cNvPr id="7" name="TextBox 6">
            <a:extLst>
              <a:ext uri="{FF2B5EF4-FFF2-40B4-BE49-F238E27FC236}">
                <a16:creationId xmlns:a16="http://schemas.microsoft.com/office/drawing/2014/main" id="{EE041BDD-F69C-9332-AD28-B8548149CE88}"/>
              </a:ext>
            </a:extLst>
          </p:cNvPr>
          <p:cNvSpPr txBox="1"/>
          <p:nvPr/>
        </p:nvSpPr>
        <p:spPr>
          <a:xfrm>
            <a:off x="6727005" y="1105572"/>
            <a:ext cx="751714" cy="307777"/>
          </a:xfrm>
          <a:prstGeom prst="rect">
            <a:avLst/>
          </a:prstGeom>
          <a:noFill/>
        </p:spPr>
        <p:txBody>
          <a:bodyPr wrap="square" rtlCol="0">
            <a:spAutoFit/>
          </a:bodyPr>
          <a:lstStyle/>
          <a:p>
            <a:r>
              <a:rPr lang="en-US" sz="1400" b="1" dirty="0">
                <a:latin typeface="Avenir Black" panose="02000503020000020003" pitchFamily="2" charset="0"/>
              </a:rPr>
              <a:t>SPPL</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8549" y="1428733"/>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3113465" y="1105572"/>
            <a:ext cx="751713" cy="307777"/>
          </a:xfrm>
          <a:prstGeom prst="rect">
            <a:avLst/>
          </a:prstGeom>
          <a:noFill/>
        </p:spPr>
        <p:txBody>
          <a:bodyPr wrap="square" rtlCol="0">
            <a:spAutoFit/>
          </a:bodyPr>
          <a:lstStyle/>
          <a:p>
            <a:pPr algn="ctr"/>
            <a:r>
              <a:rPr lang="en-US" sz="1400" b="1" dirty="0">
                <a:latin typeface="Avenir Black" panose="02000503020000020003" pitchFamily="2" charset="0"/>
              </a:rPr>
              <a:t>Pyro</a:t>
            </a:r>
          </a:p>
        </p:txBody>
      </p:sp>
      <p:pic>
        <p:nvPicPr>
          <p:cNvPr id="11" name="Picture 10">
            <a:extLst>
              <a:ext uri="{FF2B5EF4-FFF2-40B4-BE49-F238E27FC236}">
                <a16:creationId xmlns:a16="http://schemas.microsoft.com/office/drawing/2014/main" id="{B3168C4A-757F-8430-4E5B-DD10B0E308A5}"/>
              </a:ext>
            </a:extLst>
          </p:cNvPr>
          <p:cNvPicPr>
            <a:picLocks noChangeAspect="1"/>
          </p:cNvPicPr>
          <p:nvPr/>
        </p:nvPicPr>
        <p:blipFill>
          <a:blip r:embed="rId6"/>
          <a:stretch>
            <a:fillRect/>
          </a:stretch>
        </p:blipFill>
        <p:spPr>
          <a:xfrm>
            <a:off x="4454406" y="1426750"/>
            <a:ext cx="1428167" cy="1004624"/>
          </a:xfrm>
          <a:prstGeom prst="rect">
            <a:avLst/>
          </a:prstGeom>
        </p:spPr>
      </p:pic>
      <p:sp>
        <p:nvSpPr>
          <p:cNvPr id="12" name="TextBox 11">
            <a:extLst>
              <a:ext uri="{FF2B5EF4-FFF2-40B4-BE49-F238E27FC236}">
                <a16:creationId xmlns:a16="http://schemas.microsoft.com/office/drawing/2014/main" id="{8174BA2E-B42F-0177-34B0-F35A87FECDD4}"/>
              </a:ext>
            </a:extLst>
          </p:cNvPr>
          <p:cNvSpPr txBox="1"/>
          <p:nvPr/>
        </p:nvSpPr>
        <p:spPr>
          <a:xfrm>
            <a:off x="4731650" y="1103587"/>
            <a:ext cx="751713" cy="307777"/>
          </a:xfrm>
          <a:prstGeom prst="rect">
            <a:avLst/>
          </a:prstGeom>
          <a:noFill/>
        </p:spPr>
        <p:txBody>
          <a:bodyPr wrap="square" rtlCol="0">
            <a:spAutoFit/>
          </a:bodyPr>
          <a:lstStyle/>
          <a:p>
            <a:pPr algn="ctr"/>
            <a:r>
              <a:rPr lang="en-US" sz="1400" b="1" dirty="0">
                <a:latin typeface="Avenir Black" panose="02000503020000020003" pitchFamily="2" charset="0"/>
              </a:rPr>
              <a:t>Turing</a:t>
            </a:r>
          </a:p>
        </p:txBody>
      </p:sp>
      <p:pic>
        <p:nvPicPr>
          <p:cNvPr id="13" name="Picture 12">
            <a:extLst>
              <a:ext uri="{FF2B5EF4-FFF2-40B4-BE49-F238E27FC236}">
                <a16:creationId xmlns:a16="http://schemas.microsoft.com/office/drawing/2014/main" id="{A7C67231-F282-E56D-9F24-0F74AD040C73}"/>
              </a:ext>
            </a:extLst>
          </p:cNvPr>
          <p:cNvPicPr>
            <a:picLocks noChangeAspect="1"/>
          </p:cNvPicPr>
          <p:nvPr/>
        </p:nvPicPr>
        <p:blipFill>
          <a:blip r:embed="rId7"/>
          <a:stretch>
            <a:fillRect/>
          </a:stretch>
        </p:blipFill>
        <p:spPr>
          <a:xfrm>
            <a:off x="1417320" y="3033105"/>
            <a:ext cx="1049274" cy="934391"/>
          </a:xfrm>
          <a:prstGeom prst="rect">
            <a:avLst/>
          </a:prstGeom>
        </p:spPr>
      </p:pic>
      <p:sp>
        <p:nvSpPr>
          <p:cNvPr id="14" name="TextBox 13">
            <a:extLst>
              <a:ext uri="{FF2B5EF4-FFF2-40B4-BE49-F238E27FC236}">
                <a16:creationId xmlns:a16="http://schemas.microsoft.com/office/drawing/2014/main" id="{B46F3FE7-B375-78C2-2704-6F51D8D3E215}"/>
              </a:ext>
            </a:extLst>
          </p:cNvPr>
          <p:cNvSpPr txBox="1"/>
          <p:nvPr/>
        </p:nvSpPr>
        <p:spPr>
          <a:xfrm>
            <a:off x="1620774" y="2710148"/>
            <a:ext cx="642366" cy="307777"/>
          </a:xfrm>
          <a:prstGeom prst="rect">
            <a:avLst/>
          </a:prstGeom>
          <a:noFill/>
        </p:spPr>
        <p:txBody>
          <a:bodyPr wrap="square" rtlCol="0">
            <a:spAutoFit/>
          </a:bodyPr>
          <a:lstStyle/>
          <a:p>
            <a:r>
              <a:rPr lang="en-US" sz="1400" b="1" dirty="0">
                <a:latin typeface="Avenir Black" panose="02000503020000020003" pitchFamily="2" charset="0"/>
              </a:rPr>
              <a:t>Birch</a:t>
            </a:r>
          </a:p>
        </p:txBody>
      </p:sp>
      <p:pic>
        <p:nvPicPr>
          <p:cNvPr id="1032" name="Picture 8">
            <a:extLst>
              <a:ext uri="{FF2B5EF4-FFF2-40B4-BE49-F238E27FC236}">
                <a16:creationId xmlns:a16="http://schemas.microsoft.com/office/drawing/2014/main" id="{55C084F5-2CA8-EE3E-8306-4124657AEB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2130" y="3033105"/>
            <a:ext cx="934391" cy="93439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3A631F6-EFA1-17C0-C92F-AB641E60EF33}"/>
              </a:ext>
            </a:extLst>
          </p:cNvPr>
          <p:cNvSpPr txBox="1"/>
          <p:nvPr/>
        </p:nvSpPr>
        <p:spPr>
          <a:xfrm>
            <a:off x="3168139" y="2714611"/>
            <a:ext cx="642366" cy="346249"/>
          </a:xfrm>
          <a:prstGeom prst="rect">
            <a:avLst/>
          </a:prstGeom>
          <a:noFill/>
        </p:spPr>
        <p:txBody>
          <a:bodyPr wrap="square" rtlCol="0">
            <a:spAutoFit/>
          </a:bodyPr>
          <a:lstStyle/>
          <a:p>
            <a:r>
              <a:rPr lang="en-US" sz="1650" b="1" dirty="0">
                <a:latin typeface="Avenir Black" panose="02000503020000020003" pitchFamily="2" charset="0"/>
              </a:rPr>
              <a:t>Stan</a:t>
            </a:r>
          </a:p>
        </p:txBody>
      </p:sp>
      <p:pic>
        <p:nvPicPr>
          <p:cNvPr id="17" name="Picture 16">
            <a:extLst>
              <a:ext uri="{FF2B5EF4-FFF2-40B4-BE49-F238E27FC236}">
                <a16:creationId xmlns:a16="http://schemas.microsoft.com/office/drawing/2014/main" id="{B756D3C2-56C8-02FB-7DFB-A3A454B29815}"/>
              </a:ext>
            </a:extLst>
          </p:cNvPr>
          <p:cNvPicPr>
            <a:picLocks noChangeAspect="1"/>
          </p:cNvPicPr>
          <p:nvPr/>
        </p:nvPicPr>
        <p:blipFill>
          <a:blip r:embed="rId9"/>
          <a:stretch>
            <a:fillRect/>
          </a:stretch>
        </p:blipFill>
        <p:spPr>
          <a:xfrm>
            <a:off x="4723410" y="3033105"/>
            <a:ext cx="890159" cy="934391"/>
          </a:xfrm>
          <a:prstGeom prst="rect">
            <a:avLst/>
          </a:prstGeom>
        </p:spPr>
      </p:pic>
      <p:sp>
        <p:nvSpPr>
          <p:cNvPr id="18" name="TextBox 17">
            <a:extLst>
              <a:ext uri="{FF2B5EF4-FFF2-40B4-BE49-F238E27FC236}">
                <a16:creationId xmlns:a16="http://schemas.microsoft.com/office/drawing/2014/main" id="{CC355D4F-76CF-B8ED-E8F2-CB7B8BCE70D4}"/>
              </a:ext>
            </a:extLst>
          </p:cNvPr>
          <p:cNvSpPr txBox="1"/>
          <p:nvPr/>
        </p:nvSpPr>
        <p:spPr>
          <a:xfrm>
            <a:off x="4784338" y="2721205"/>
            <a:ext cx="768296" cy="307777"/>
          </a:xfrm>
          <a:prstGeom prst="rect">
            <a:avLst/>
          </a:prstGeom>
          <a:noFill/>
        </p:spPr>
        <p:txBody>
          <a:bodyPr wrap="square" rtlCol="0">
            <a:spAutoFit/>
          </a:bodyPr>
          <a:lstStyle/>
          <a:p>
            <a:r>
              <a:rPr lang="en-US" sz="1400" b="1" dirty="0" err="1">
                <a:latin typeface="Avenir Black" panose="02000503020000020003" pitchFamily="2" charset="0"/>
              </a:rPr>
              <a:t>PyMC</a:t>
            </a:r>
            <a:endParaRPr lang="en-US" sz="1400" b="1" dirty="0">
              <a:latin typeface="Avenir Black" panose="02000503020000020003" pitchFamily="2" charset="0"/>
            </a:endParaRPr>
          </a:p>
        </p:txBody>
      </p:sp>
      <p:sp>
        <p:nvSpPr>
          <p:cNvPr id="19" name="TextBox 18">
            <a:extLst>
              <a:ext uri="{FF2B5EF4-FFF2-40B4-BE49-F238E27FC236}">
                <a16:creationId xmlns:a16="http://schemas.microsoft.com/office/drawing/2014/main" id="{71A9A358-52AE-A29E-AED5-4D5057FA55A7}"/>
              </a:ext>
            </a:extLst>
          </p:cNvPr>
          <p:cNvSpPr txBox="1"/>
          <p:nvPr/>
        </p:nvSpPr>
        <p:spPr>
          <a:xfrm>
            <a:off x="6242199" y="3089924"/>
            <a:ext cx="1428167" cy="523220"/>
          </a:xfrm>
          <a:prstGeom prst="rect">
            <a:avLst/>
          </a:prstGeom>
          <a:noFill/>
        </p:spPr>
        <p:txBody>
          <a:bodyPr wrap="square" rtlCol="0">
            <a:spAutoFit/>
          </a:bodyPr>
          <a:lstStyle/>
          <a:p>
            <a:pPr algn="ctr"/>
            <a:r>
              <a:rPr lang="en-US" sz="1400" b="1" dirty="0">
                <a:latin typeface="Avenir Black" panose="02000503020000020003" pitchFamily="2" charset="0"/>
              </a:rPr>
              <a:t>and many </a:t>
            </a:r>
          </a:p>
          <a:p>
            <a:pPr algn="ctr"/>
            <a:r>
              <a:rPr lang="en-US" sz="1400" b="1" dirty="0">
                <a:latin typeface="Avenir Black" panose="02000503020000020003" pitchFamily="2" charset="0"/>
              </a:rPr>
              <a:t>more…</a:t>
            </a:r>
          </a:p>
        </p:txBody>
      </p:sp>
    </p:spTree>
    <p:extLst>
      <p:ext uri="{BB962C8B-B14F-4D97-AF65-F5344CB8AC3E}">
        <p14:creationId xmlns:p14="http://schemas.microsoft.com/office/powerpoint/2010/main" val="346936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392415"/>
          </a:xfrm>
          <a:prstGeom prst="rect">
            <a:avLst/>
          </a:prstGeom>
          <a:noFill/>
        </p:spPr>
        <p:txBody>
          <a:bodyPr wrap="square">
            <a:spAutoFit/>
          </a:bodyPr>
          <a:lstStyle/>
          <a:p>
            <a:pPr algn="ctr"/>
            <a:r>
              <a:rPr lang="en-US" sz="1950" b="1" dirty="0">
                <a:latin typeface="Avenir Black" panose="02000503020000020003" pitchFamily="2" charset="0"/>
              </a:rPr>
              <a:t>Unrolling our automation (all ingredients)</a:t>
            </a:r>
          </a:p>
        </p:txBody>
      </p:sp>
      <p:grpSp>
        <p:nvGrpSpPr>
          <p:cNvPr id="66" name="Group 65">
            <a:extLst>
              <a:ext uri="{FF2B5EF4-FFF2-40B4-BE49-F238E27FC236}">
                <a16:creationId xmlns:a16="http://schemas.microsoft.com/office/drawing/2014/main" id="{07BA5ECB-C9D7-DC7C-4FCC-CE3A9654C481}"/>
              </a:ext>
            </a:extLst>
          </p:cNvPr>
          <p:cNvGrpSpPr/>
          <p:nvPr/>
        </p:nvGrpSpPr>
        <p:grpSpPr>
          <a:xfrm>
            <a:off x="328243" y="954885"/>
            <a:ext cx="8487511" cy="3233730"/>
            <a:chOff x="367646" y="844289"/>
            <a:chExt cx="8487511" cy="3233730"/>
          </a:xfrm>
        </p:grpSpPr>
        <p:sp>
          <p:nvSpPr>
            <p:cNvPr id="31" name="Rectangle 30">
              <a:extLst>
                <a:ext uri="{FF2B5EF4-FFF2-40B4-BE49-F238E27FC236}">
                  <a16:creationId xmlns:a16="http://schemas.microsoft.com/office/drawing/2014/main" id="{15ABC378-DCC0-B6AB-A4C0-78FAAEB186F4}"/>
                </a:ext>
              </a:extLst>
            </p:cNvPr>
            <p:cNvSpPr/>
            <p:nvPr/>
          </p:nvSpPr>
          <p:spPr>
            <a:xfrm>
              <a:off x="5659666" y="2207204"/>
              <a:ext cx="2836469" cy="100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7" name="Rectangle 26">
              <a:extLst>
                <a:ext uri="{FF2B5EF4-FFF2-40B4-BE49-F238E27FC236}">
                  <a16:creationId xmlns:a16="http://schemas.microsoft.com/office/drawing/2014/main" id="{B4A8BA28-78F6-D747-D7A8-31C4976A12F9}"/>
                </a:ext>
              </a:extLst>
            </p:cNvPr>
            <p:cNvSpPr/>
            <p:nvPr/>
          </p:nvSpPr>
          <p:spPr>
            <a:xfrm>
              <a:off x="646408" y="1348813"/>
              <a:ext cx="3203122"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6" name="Rectangle 25">
              <a:extLst>
                <a:ext uri="{FF2B5EF4-FFF2-40B4-BE49-F238E27FC236}">
                  <a16:creationId xmlns:a16="http://schemas.microsoft.com/office/drawing/2014/main" id="{C63AA4B8-62FC-60B8-CEE7-5646E9027180}"/>
                </a:ext>
              </a:extLst>
            </p:cNvPr>
            <p:cNvSpPr/>
            <p:nvPr/>
          </p:nvSpPr>
          <p:spPr>
            <a:xfrm>
              <a:off x="646408" y="2883906"/>
              <a:ext cx="3203122" cy="1194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0D929CF-F8FD-5893-AA59-3A76F2E4A061}"/>
                    </a:ext>
                  </a:extLst>
                </p:cNvPr>
                <p:cNvSpPr txBox="1"/>
                <p:nvPr/>
              </p:nvSpPr>
              <p:spPr>
                <a:xfrm>
                  <a:off x="367646" y="844289"/>
                  <a:ext cx="3930977" cy="461665"/>
                </a:xfrm>
                <a:prstGeom prst="rect">
                  <a:avLst/>
                </a:prstGeom>
                <a:noFill/>
              </p:spPr>
              <p:txBody>
                <a:bodyPr wrap="square" rtlCol="0">
                  <a:spAutoFit/>
                </a:bodyPr>
                <a:lstStyle/>
                <a:p>
                  <a:pPr algn="ctr"/>
                  <a:r>
                    <a:rPr lang="en-US" sz="1200" b="1" dirty="0">
                      <a:latin typeface="Avenir Black" panose="02000503020000020003" pitchFamily="2" charset="0"/>
                    </a:rPr>
                    <a:t>Model and guide programs in a Python version of our 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28" name="TextBox 27">
                  <a:extLst>
                    <a:ext uri="{FF2B5EF4-FFF2-40B4-BE49-F238E27FC236}">
                      <a16:creationId xmlns:a16="http://schemas.microsoft.com/office/drawing/2014/main" id="{F0D929CF-F8FD-5893-AA59-3A76F2E4A061}"/>
                    </a:ext>
                  </a:extLst>
                </p:cNvPr>
                <p:cNvSpPr txBox="1">
                  <a:spLocks noRot="1" noChangeAspect="1" noMove="1" noResize="1" noEditPoints="1" noAdjustHandles="1" noChangeArrowheads="1" noChangeShapeType="1" noTextEdit="1"/>
                </p:cNvSpPr>
                <p:nvPr/>
              </p:nvSpPr>
              <p:spPr>
                <a:xfrm>
                  <a:off x="367646" y="844289"/>
                  <a:ext cx="3930977" cy="461665"/>
                </a:xfrm>
                <a:prstGeom prst="rect">
                  <a:avLst/>
                </a:prstGeom>
                <a:blipFill>
                  <a:blip r:embed="rId3"/>
                  <a:stretch>
                    <a:fillRect t="-2703"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E9E9AB3-E829-4184-2D96-5705FBD34766}"/>
                    </a:ext>
                  </a:extLst>
                </p:cNvPr>
                <p:cNvSpPr txBox="1"/>
                <p:nvPr/>
              </p:nvSpPr>
              <p:spPr>
                <a:xfrm>
                  <a:off x="5326199" y="1717476"/>
                  <a:ext cx="3528958" cy="461665"/>
                </a:xfrm>
                <a:prstGeom prst="rect">
                  <a:avLst/>
                </a:prstGeom>
                <a:noFill/>
              </p:spPr>
              <p:txBody>
                <a:bodyPr wrap="square" rtlCol="0">
                  <a:spAutoFit/>
                </a:bodyPr>
                <a:lstStyle/>
                <a:p>
                  <a:pPr algn="ctr"/>
                  <a:r>
                    <a:rPr lang="en-US" sz="1200" b="1" dirty="0">
                      <a:latin typeface="Avenir Black" panose="02000503020000020003" pitchFamily="2" charset="0"/>
                    </a:rPr>
                    <a:t>Objective programs in a Python version of our 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AE9E9AB3-E829-4184-2D96-5705FBD34766}"/>
                    </a:ext>
                  </a:extLst>
                </p:cNvPr>
                <p:cNvSpPr txBox="1">
                  <a:spLocks noRot="1" noChangeAspect="1" noMove="1" noResize="1" noEditPoints="1" noAdjustHandles="1" noChangeArrowheads="1" noChangeShapeType="1" noTextEdit="1"/>
                </p:cNvSpPr>
                <p:nvPr/>
              </p:nvSpPr>
              <p:spPr>
                <a:xfrm>
                  <a:off x="5326199" y="1717476"/>
                  <a:ext cx="3528958"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83EB922-AFF3-472A-12CE-162E172FF76D}"/>
                    </a:ext>
                  </a:extLst>
                </p:cNvPr>
                <p:cNvSpPr txBox="1"/>
                <p:nvPr/>
              </p:nvSpPr>
              <p:spPr>
                <a:xfrm>
                  <a:off x="4193869" y="2112936"/>
                  <a:ext cx="110286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32" name="TextBox 31">
                  <a:extLst>
                    <a:ext uri="{FF2B5EF4-FFF2-40B4-BE49-F238E27FC236}">
                      <a16:creationId xmlns:a16="http://schemas.microsoft.com/office/drawing/2014/main" id="{E83EB922-AFF3-472A-12CE-162E172FF76D}"/>
                    </a:ext>
                  </a:extLst>
                </p:cNvPr>
                <p:cNvSpPr txBox="1">
                  <a:spLocks noRot="1" noChangeAspect="1" noMove="1" noResize="1" noEditPoints="1" noAdjustHandles="1" noChangeArrowheads="1" noChangeShapeType="1" noTextEdit="1"/>
                </p:cNvSpPr>
                <p:nvPr/>
              </p:nvSpPr>
              <p:spPr>
                <a:xfrm>
                  <a:off x="4193869" y="2112936"/>
                  <a:ext cx="1102866" cy="276999"/>
                </a:xfrm>
                <a:prstGeom prst="rect">
                  <a:avLst/>
                </a:prstGeom>
                <a:blipFill>
                  <a:blip r:embed="rId5"/>
                  <a:stretch>
                    <a:fillRect l="-6897" t="-9091" r="-6897" b="-40909"/>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74B2AB41-E268-8030-CEE8-AC89FB15E67A}"/>
                </a:ext>
              </a:extLst>
            </p:cNvPr>
            <p:cNvCxnSpPr>
              <a:cxnSpLocks/>
            </p:cNvCxnSpPr>
            <p:nvPr/>
          </p:nvCxnSpPr>
          <p:spPr>
            <a:xfrm>
              <a:off x="3849530" y="2441352"/>
              <a:ext cx="1801417"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DAA47485-C52A-0912-2164-9AE27DE3695A}"/>
                </a:ext>
              </a:extLst>
            </p:cNvPr>
            <p:cNvCxnSpPr>
              <a:cxnSpLocks/>
            </p:cNvCxnSpPr>
            <p:nvPr/>
          </p:nvCxnSpPr>
          <p:spPr>
            <a:xfrm>
              <a:off x="3846485" y="3037042"/>
              <a:ext cx="1818717"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7FD5275-AD24-5F44-3081-187B168F05FC}"/>
                    </a:ext>
                  </a:extLst>
                </p:cNvPr>
                <p:cNvSpPr txBox="1"/>
                <p:nvPr/>
              </p:nvSpPr>
              <p:spPr>
                <a:xfrm>
                  <a:off x="4401457" y="3113982"/>
                  <a:ext cx="68768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41" name="TextBox 40">
                  <a:extLst>
                    <a:ext uri="{FF2B5EF4-FFF2-40B4-BE49-F238E27FC236}">
                      <a16:creationId xmlns:a16="http://schemas.microsoft.com/office/drawing/2014/main" id="{57FD5275-AD24-5F44-3081-187B168F05FC}"/>
                    </a:ext>
                  </a:extLst>
                </p:cNvPr>
                <p:cNvSpPr txBox="1">
                  <a:spLocks noRot="1" noChangeAspect="1" noMove="1" noResize="1" noEditPoints="1" noAdjustHandles="1" noChangeArrowheads="1" noChangeShapeType="1" noTextEdit="1"/>
                </p:cNvSpPr>
                <p:nvPr/>
              </p:nvSpPr>
              <p:spPr>
                <a:xfrm>
                  <a:off x="4401457" y="3113982"/>
                  <a:ext cx="687689" cy="276999"/>
                </a:xfrm>
                <a:prstGeom prst="rect">
                  <a:avLst/>
                </a:prstGeom>
                <a:blipFill>
                  <a:blip r:embed="rId6"/>
                  <a:stretch>
                    <a:fillRect l="-7273" t="-4348" r="-10909" b="-39130"/>
                  </a:stretch>
                </a:blipFill>
              </p:spPr>
              <p:txBody>
                <a:bodyPr/>
                <a:lstStyle/>
                <a:p>
                  <a:r>
                    <a:rPr lang="en-US">
                      <a:noFill/>
                    </a:rPr>
                    <a:t> </a:t>
                  </a:r>
                </a:p>
              </p:txBody>
            </p:sp>
          </mc:Fallback>
        </mc:AlternateContent>
        <p:pic>
          <p:nvPicPr>
            <p:cNvPr id="49" name="Picture 48">
              <a:extLst>
                <a:ext uri="{FF2B5EF4-FFF2-40B4-BE49-F238E27FC236}">
                  <a16:creationId xmlns:a16="http://schemas.microsoft.com/office/drawing/2014/main" id="{278D5319-887E-78AF-3557-627AE7767C83}"/>
                </a:ext>
              </a:extLst>
            </p:cNvPr>
            <p:cNvPicPr>
              <a:picLocks noChangeAspect="1"/>
            </p:cNvPicPr>
            <p:nvPr/>
          </p:nvPicPr>
          <p:blipFill rotWithShape="1">
            <a:blip r:embed="rId7"/>
            <a:srcRect l="21301" t="16037" r="41699" b="73412"/>
            <a:stretch/>
          </p:blipFill>
          <p:spPr>
            <a:xfrm>
              <a:off x="693185" y="1416101"/>
              <a:ext cx="3098685" cy="1143491"/>
            </a:xfrm>
            <a:prstGeom prst="rect">
              <a:avLst/>
            </a:prstGeom>
          </p:spPr>
        </p:pic>
        <p:pic>
          <p:nvPicPr>
            <p:cNvPr id="51" name="Picture 50">
              <a:extLst>
                <a:ext uri="{FF2B5EF4-FFF2-40B4-BE49-F238E27FC236}">
                  <a16:creationId xmlns:a16="http://schemas.microsoft.com/office/drawing/2014/main" id="{8A458D28-7D87-EBED-3200-3DC9EFEEF3A9}"/>
                </a:ext>
              </a:extLst>
            </p:cNvPr>
            <p:cNvPicPr>
              <a:picLocks noChangeAspect="1"/>
            </p:cNvPicPr>
            <p:nvPr/>
          </p:nvPicPr>
          <p:blipFill rotWithShape="1">
            <a:blip r:embed="rId7"/>
            <a:srcRect l="20682" t="26687" r="42318" b="62139"/>
            <a:stretch/>
          </p:blipFill>
          <p:spPr>
            <a:xfrm>
              <a:off x="643362" y="2866952"/>
              <a:ext cx="3098685" cy="1211067"/>
            </a:xfrm>
            <a:prstGeom prst="rect">
              <a:avLst/>
            </a:prstGeom>
          </p:spPr>
        </p:pic>
        <p:pic>
          <p:nvPicPr>
            <p:cNvPr id="63" name="Picture 62">
              <a:extLst>
                <a:ext uri="{FF2B5EF4-FFF2-40B4-BE49-F238E27FC236}">
                  <a16:creationId xmlns:a16="http://schemas.microsoft.com/office/drawing/2014/main" id="{302E5208-BAE8-D93A-FE1F-B3C7BEE5004E}"/>
                </a:ext>
              </a:extLst>
            </p:cNvPr>
            <p:cNvPicPr>
              <a:picLocks noChangeAspect="1"/>
            </p:cNvPicPr>
            <p:nvPr/>
          </p:nvPicPr>
          <p:blipFill rotWithShape="1">
            <a:blip r:embed="rId8"/>
            <a:srcRect l="21408" t="64835" r="40880" b="27630"/>
            <a:stretch/>
          </p:blipFill>
          <p:spPr>
            <a:xfrm>
              <a:off x="5673921" y="2340221"/>
              <a:ext cx="2842427" cy="735010"/>
            </a:xfrm>
            <a:prstGeom prst="rect">
              <a:avLst/>
            </a:prstGeom>
          </p:spPr>
        </p:pic>
      </p:grpSp>
    </p:spTree>
    <p:extLst>
      <p:ext uri="{BB962C8B-B14F-4D97-AF65-F5344CB8AC3E}">
        <p14:creationId xmlns:p14="http://schemas.microsoft.com/office/powerpoint/2010/main" val="3884330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D414D3BE-2469-1151-8815-E6363489E1C0}"/>
              </a:ext>
            </a:extLst>
          </p:cNvPr>
          <p:cNvSpPr/>
          <p:nvPr/>
        </p:nvSpPr>
        <p:spPr>
          <a:xfrm>
            <a:off x="4925769" y="2841102"/>
            <a:ext cx="3098685"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7" name="Rectangle 46">
            <a:extLst>
              <a:ext uri="{FF2B5EF4-FFF2-40B4-BE49-F238E27FC236}">
                <a16:creationId xmlns:a16="http://schemas.microsoft.com/office/drawing/2014/main" id="{C6D31EF2-8A6B-C012-7791-30974B64BC65}"/>
              </a:ext>
            </a:extLst>
          </p:cNvPr>
          <p:cNvSpPr/>
          <p:nvPr/>
        </p:nvSpPr>
        <p:spPr>
          <a:xfrm>
            <a:off x="4934566" y="3015763"/>
            <a:ext cx="3098685" cy="142452"/>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49" name="Rectangle 48">
            <a:extLst>
              <a:ext uri="{FF2B5EF4-FFF2-40B4-BE49-F238E27FC236}">
                <a16:creationId xmlns:a16="http://schemas.microsoft.com/office/drawing/2014/main" id="{0236C96A-8B20-260C-CB10-6ABA9F896CC3}"/>
              </a:ext>
            </a:extLst>
          </p:cNvPr>
          <p:cNvSpPr/>
          <p:nvPr/>
        </p:nvSpPr>
        <p:spPr>
          <a:xfrm>
            <a:off x="4930167" y="3325221"/>
            <a:ext cx="3098685" cy="142452"/>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24" name="Rectangle 23">
            <a:extLst>
              <a:ext uri="{FF2B5EF4-FFF2-40B4-BE49-F238E27FC236}">
                <a16:creationId xmlns:a16="http://schemas.microsoft.com/office/drawing/2014/main" id="{CB3C9FF1-16EA-B188-2DFE-300ADF2BFC7D}"/>
              </a:ext>
            </a:extLst>
          </p:cNvPr>
          <p:cNvSpPr/>
          <p:nvPr/>
        </p:nvSpPr>
        <p:spPr>
          <a:xfrm>
            <a:off x="4920107" y="1305954"/>
            <a:ext cx="3108745" cy="13365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a:t>
                </a:r>
                <a14:m>
                  <m:oMath xmlns:m="http://schemas.openxmlformats.org/officeDocument/2006/math">
                    <m:r>
                      <a:rPr lang="en-US" sz="2000" b="1" i="0" smtClean="0">
                        <a:latin typeface="Cambria Math" panose="02040503050406030204" pitchFamily="18" charset="0"/>
                      </a:rPr>
                      <m:t>𝐝𝐞𝐧𝐬𝐢𝐭𝐲</m:t>
                    </m:r>
                    <m:r>
                      <a:rPr lang="en-US" sz="2000" b="1" i="0">
                        <a:latin typeface="Cambria Math" panose="02040503050406030204" pitchFamily="18" charset="0"/>
                      </a:rPr>
                      <m:t>{ }</m:t>
                    </m:r>
                  </m:oMath>
                </a14:m>
                <a:r>
                  <a:rPr lang="en-US" sz="2000" b="1" dirty="0">
                    <a:latin typeface="Avenir Black" panose="02000503020000020003" pitchFamily="2" charset="0"/>
                  </a:rPr>
                  <a:t> &amp; </a:t>
                </a:r>
                <a14:m>
                  <m:oMath xmlns:m="http://schemas.openxmlformats.org/officeDocument/2006/math">
                    <m:r>
                      <a:rPr lang="en-US" sz="2000" b="1" i="0">
                        <a:latin typeface="Cambria Math" panose="02040503050406030204" pitchFamily="18" charset="0"/>
                      </a:rPr>
                      <m:t>𝐬𝐢𝐦</m:t>
                    </m:r>
                    <m:r>
                      <a:rPr lang="en-US" sz="2000" b="1" i="0">
                        <a:latin typeface="Cambria Math" panose="02040503050406030204" pitchFamily="18" charset="0"/>
                      </a:rPr>
                      <m:t>{ }</m:t>
                    </m:r>
                  </m:oMath>
                </a14:m>
                <a:r>
                  <a:rPr lang="en-US" sz="2000" b="1" dirty="0">
                    <a:latin typeface="Avenir Black" panose="02000503020000020003" pitchFamily="2" charset="0"/>
                  </a:rPr>
                  <a:t>)</a:t>
                </a:r>
              </a:p>
            </p:txBody>
          </p:sp>
        </mc:Choice>
        <mc:Fallback xmlns="">
          <p:sp>
            <p:nvSpPr>
              <p:cNvPr id="25" name="TextBox 24">
                <a:extLst>
                  <a:ext uri="{FF2B5EF4-FFF2-40B4-BE49-F238E27FC236}">
                    <a16:creationId xmlns:a16="http://schemas.microsoft.com/office/drawing/2014/main" id="{44608FCF-FE2E-F83A-60B6-152BCBEF2D2D}"/>
                  </a:ext>
                </a:extLst>
              </p:cNvPr>
              <p:cNvSpPr txBox="1">
                <a:spLocks noRot="1" noChangeAspect="1" noMove="1" noResize="1" noEditPoints="1" noAdjustHandles="1" noChangeArrowheads="1" noChangeShapeType="1" noTextEdit="1"/>
              </p:cNvSpPr>
              <p:nvPr/>
            </p:nvSpPr>
            <p:spPr>
              <a:xfrm>
                <a:off x="958241" y="43482"/>
                <a:ext cx="7227517" cy="400110"/>
              </a:xfrm>
              <a:prstGeom prst="rect">
                <a:avLst/>
              </a:prstGeom>
              <a:blipFill>
                <a:blip r:embed="rId3"/>
                <a:stretch>
                  <a:fillRect t="-9091" b="-2424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7C1CE32-5BC4-5488-EB7A-45F2BCE64026}"/>
              </a:ext>
            </a:extLst>
          </p:cNvPr>
          <p:cNvSpPr/>
          <p:nvPr/>
        </p:nvSpPr>
        <p:spPr>
          <a:xfrm>
            <a:off x="356264" y="1348813"/>
            <a:ext cx="3203122" cy="12789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 name="Rectangle 9">
            <a:extLst>
              <a:ext uri="{FF2B5EF4-FFF2-40B4-BE49-F238E27FC236}">
                <a16:creationId xmlns:a16="http://schemas.microsoft.com/office/drawing/2014/main" id="{21FFC9D6-025E-5E4A-26B1-6B4B6EC782C1}"/>
              </a:ext>
            </a:extLst>
          </p:cNvPr>
          <p:cNvSpPr/>
          <p:nvPr/>
        </p:nvSpPr>
        <p:spPr>
          <a:xfrm>
            <a:off x="356264" y="2883906"/>
            <a:ext cx="3203122" cy="11941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24AADAF-F690-6D65-3D1C-44C2A47BA99A}"/>
                  </a:ext>
                </a:extLst>
              </p:cNvPr>
              <p:cNvSpPr txBox="1"/>
              <p:nvPr/>
            </p:nvSpPr>
            <p:spPr>
              <a:xfrm>
                <a:off x="77502" y="844289"/>
                <a:ext cx="3930977" cy="461665"/>
              </a:xfrm>
              <a:prstGeom prst="rect">
                <a:avLst/>
              </a:prstGeom>
              <a:noFill/>
            </p:spPr>
            <p:txBody>
              <a:bodyPr wrap="square" rtlCol="0">
                <a:spAutoFit/>
              </a:bodyPr>
              <a:lstStyle/>
              <a:p>
                <a:pPr algn="ctr"/>
                <a:r>
                  <a:rPr lang="en-US" sz="1200" b="1" dirty="0">
                    <a:latin typeface="Avenir Black" panose="02000503020000020003" pitchFamily="2" charset="0"/>
                  </a:rPr>
                  <a:t>Model and guide programs in a Python version of our 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224AADAF-F690-6D65-3D1C-44C2A47BA99A}"/>
                  </a:ext>
                </a:extLst>
              </p:cNvPr>
              <p:cNvSpPr txBox="1">
                <a:spLocks noRot="1" noChangeAspect="1" noMove="1" noResize="1" noEditPoints="1" noAdjustHandles="1" noChangeArrowheads="1" noChangeShapeType="1" noTextEdit="1"/>
              </p:cNvSpPr>
              <p:nvPr/>
            </p:nvSpPr>
            <p:spPr>
              <a:xfrm>
                <a:off x="77502" y="844289"/>
                <a:ext cx="3930977"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A2513BD-FD16-2346-0DAF-93069B39209C}"/>
                  </a:ext>
                </a:extLst>
              </p:cNvPr>
              <p:cNvSpPr txBox="1"/>
              <p:nvPr/>
            </p:nvSpPr>
            <p:spPr>
              <a:xfrm>
                <a:off x="3728172" y="203139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9A2513BD-FD16-2346-0DAF-93069B39209C}"/>
                  </a:ext>
                </a:extLst>
              </p:cNvPr>
              <p:cNvSpPr txBox="1">
                <a:spLocks noRot="1" noChangeAspect="1" noMove="1" noResize="1" noEditPoints="1" noAdjustHandles="1" noChangeArrowheads="1" noChangeShapeType="1" noTextEdit="1"/>
              </p:cNvSpPr>
              <p:nvPr/>
            </p:nvSpPr>
            <p:spPr>
              <a:xfrm>
                <a:off x="3728172" y="2031390"/>
                <a:ext cx="1102866" cy="276999"/>
              </a:xfrm>
              <a:prstGeom prst="rect">
                <a:avLst/>
              </a:prstGeom>
              <a:blipFill>
                <a:blip r:embed="rId5"/>
                <a:stretch>
                  <a:fillRect l="-6818" t="-4348" r="-6818"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B36B19D-4CF4-AA6F-CCF5-FA6DDB5568CD}"/>
                  </a:ext>
                </a:extLst>
              </p:cNvPr>
              <p:cNvSpPr txBox="1"/>
              <p:nvPr/>
            </p:nvSpPr>
            <p:spPr>
              <a:xfrm>
                <a:off x="3938010" y="3502491"/>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AB36B19D-4CF4-AA6F-CCF5-FA6DDB5568CD}"/>
                  </a:ext>
                </a:extLst>
              </p:cNvPr>
              <p:cNvSpPr txBox="1">
                <a:spLocks noRot="1" noChangeAspect="1" noMove="1" noResize="1" noEditPoints="1" noAdjustHandles="1" noChangeArrowheads="1" noChangeShapeType="1" noTextEdit="1"/>
              </p:cNvSpPr>
              <p:nvPr/>
            </p:nvSpPr>
            <p:spPr>
              <a:xfrm>
                <a:off x="3938010" y="3502491"/>
                <a:ext cx="687689" cy="276999"/>
              </a:xfrm>
              <a:prstGeom prst="rect">
                <a:avLst/>
              </a:prstGeom>
              <a:blipFill>
                <a:blip r:embed="rId6"/>
                <a:stretch>
                  <a:fillRect l="-7273" t="-9091" r="-10909" b="-40909"/>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C1FCC37-7266-4813-B44B-0E0001C203AA}"/>
              </a:ext>
            </a:extLst>
          </p:cNvPr>
          <p:cNvPicPr>
            <a:picLocks noChangeAspect="1"/>
          </p:cNvPicPr>
          <p:nvPr/>
        </p:nvPicPr>
        <p:blipFill rotWithShape="1">
          <a:blip r:embed="rId7"/>
          <a:srcRect l="21301" t="16037" r="41699" b="73412"/>
          <a:stretch/>
        </p:blipFill>
        <p:spPr>
          <a:xfrm>
            <a:off x="403041" y="1416101"/>
            <a:ext cx="3098685" cy="1143491"/>
          </a:xfrm>
          <a:prstGeom prst="rect">
            <a:avLst/>
          </a:prstGeom>
        </p:spPr>
      </p:pic>
      <p:pic>
        <p:nvPicPr>
          <p:cNvPr id="16" name="Picture 15">
            <a:extLst>
              <a:ext uri="{FF2B5EF4-FFF2-40B4-BE49-F238E27FC236}">
                <a16:creationId xmlns:a16="http://schemas.microsoft.com/office/drawing/2014/main" id="{24B83E72-D2D2-727E-0FF7-9D0B6BDA1B73}"/>
              </a:ext>
            </a:extLst>
          </p:cNvPr>
          <p:cNvPicPr>
            <a:picLocks noChangeAspect="1"/>
          </p:cNvPicPr>
          <p:nvPr/>
        </p:nvPicPr>
        <p:blipFill rotWithShape="1">
          <a:blip r:embed="rId7"/>
          <a:srcRect l="20682" t="26687" r="42318" b="62139"/>
          <a:stretch/>
        </p:blipFill>
        <p:spPr>
          <a:xfrm>
            <a:off x="353218" y="2866952"/>
            <a:ext cx="3098685" cy="1211067"/>
          </a:xfrm>
          <a:prstGeom prst="rect">
            <a:avLst/>
          </a:prstGeom>
        </p:spPr>
      </p:pic>
      <p:cxnSp>
        <p:nvCxnSpPr>
          <p:cNvPr id="17" name="Straight Arrow Connector 16">
            <a:extLst>
              <a:ext uri="{FF2B5EF4-FFF2-40B4-BE49-F238E27FC236}">
                <a16:creationId xmlns:a16="http://schemas.microsoft.com/office/drawing/2014/main" id="{638AB357-3070-3BFE-9B7B-9A6AA65D4F2F}"/>
              </a:ext>
            </a:extLst>
          </p:cNvPr>
          <p:cNvCxnSpPr>
            <a:cxnSpLocks/>
            <a:endCxn id="24" idx="1"/>
          </p:cNvCxnSpPr>
          <p:nvPr/>
        </p:nvCxnSpPr>
        <p:spPr>
          <a:xfrm>
            <a:off x="3559386" y="1974244"/>
            <a:ext cx="136072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25F46DD8-41CD-6AB3-8E97-5E1B412E3799}"/>
              </a:ext>
            </a:extLst>
          </p:cNvPr>
          <p:cNvCxnSpPr>
            <a:cxnSpLocks/>
            <a:stCxn id="10" idx="3"/>
            <a:endCxn id="39" idx="1"/>
          </p:cNvCxnSpPr>
          <p:nvPr/>
        </p:nvCxnSpPr>
        <p:spPr>
          <a:xfrm flipV="1">
            <a:off x="3559386" y="3480567"/>
            <a:ext cx="1366383" cy="39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23" name="Picture 22">
            <a:extLst>
              <a:ext uri="{FF2B5EF4-FFF2-40B4-BE49-F238E27FC236}">
                <a16:creationId xmlns:a16="http://schemas.microsoft.com/office/drawing/2014/main" id="{EA3297C5-E54A-B815-FFA4-FEB75CD65220}"/>
              </a:ext>
            </a:extLst>
          </p:cNvPr>
          <p:cNvPicPr>
            <a:picLocks noChangeAspect="1"/>
          </p:cNvPicPr>
          <p:nvPr/>
        </p:nvPicPr>
        <p:blipFill rotWithShape="1">
          <a:blip r:embed="rId8"/>
          <a:srcRect l="21339" t="27914" r="40624" b="59832"/>
          <a:stretch/>
        </p:blipFill>
        <p:spPr>
          <a:xfrm>
            <a:off x="4919311" y="1323438"/>
            <a:ext cx="3103869" cy="1293980"/>
          </a:xfrm>
          <a:prstGeom prst="rect">
            <a:avLst/>
          </a:prstGeom>
        </p:spPr>
      </p:pic>
      <p:pic>
        <p:nvPicPr>
          <p:cNvPr id="37" name="Picture 36">
            <a:extLst>
              <a:ext uri="{FF2B5EF4-FFF2-40B4-BE49-F238E27FC236}">
                <a16:creationId xmlns:a16="http://schemas.microsoft.com/office/drawing/2014/main" id="{96ED50DE-4323-09CF-B127-A16644DAE65E}"/>
              </a:ext>
            </a:extLst>
          </p:cNvPr>
          <p:cNvPicPr>
            <a:picLocks noChangeAspect="1"/>
          </p:cNvPicPr>
          <p:nvPr/>
        </p:nvPicPr>
        <p:blipFill rotWithShape="1">
          <a:blip r:embed="rId9"/>
          <a:srcRect l="21558" t="51259" r="40267" b="36286"/>
          <a:stretch/>
        </p:blipFill>
        <p:spPr>
          <a:xfrm>
            <a:off x="4987314" y="2849368"/>
            <a:ext cx="2967865" cy="1253095"/>
          </a:xfrm>
          <a:prstGeom prst="rect">
            <a:avLst/>
          </a:prstGeom>
        </p:spPr>
      </p:pic>
      <p:sp>
        <p:nvSpPr>
          <p:cNvPr id="51" name="TextBox 50">
            <a:extLst>
              <a:ext uri="{FF2B5EF4-FFF2-40B4-BE49-F238E27FC236}">
                <a16:creationId xmlns:a16="http://schemas.microsoft.com/office/drawing/2014/main" id="{0D758F1F-1A7F-E0D6-F2FC-63D748347F21}"/>
              </a:ext>
            </a:extLst>
          </p:cNvPr>
          <p:cNvSpPr txBox="1"/>
          <p:nvPr/>
        </p:nvSpPr>
        <p:spPr>
          <a:xfrm>
            <a:off x="8007926" y="2979267"/>
            <a:ext cx="1206411" cy="246221"/>
          </a:xfrm>
          <a:prstGeom prst="rect">
            <a:avLst/>
          </a:prstGeom>
          <a:noFill/>
        </p:spPr>
        <p:txBody>
          <a:bodyPr wrap="square" rtlCol="0">
            <a:spAutoFit/>
          </a:bodyPr>
          <a:lstStyle/>
          <a:p>
            <a:r>
              <a:rPr lang="en-US" sz="1000" b="1" dirty="0">
                <a:latin typeface="Avenir Black" panose="02000503020000020003" pitchFamily="2" charset="0"/>
              </a:rPr>
              <a:t>ADEV sampler</a:t>
            </a:r>
          </a:p>
        </p:txBody>
      </p:sp>
      <p:sp>
        <p:nvSpPr>
          <p:cNvPr id="54" name="TextBox 53">
            <a:extLst>
              <a:ext uri="{FF2B5EF4-FFF2-40B4-BE49-F238E27FC236}">
                <a16:creationId xmlns:a16="http://schemas.microsoft.com/office/drawing/2014/main" id="{CF7478FD-492B-12C6-447E-BF70DD3BAEE6}"/>
              </a:ext>
            </a:extLst>
          </p:cNvPr>
          <p:cNvSpPr txBox="1"/>
          <p:nvPr/>
        </p:nvSpPr>
        <p:spPr>
          <a:xfrm>
            <a:off x="8007926" y="3263626"/>
            <a:ext cx="1206411" cy="246221"/>
          </a:xfrm>
          <a:prstGeom prst="rect">
            <a:avLst/>
          </a:prstGeom>
          <a:noFill/>
        </p:spPr>
        <p:txBody>
          <a:bodyPr wrap="square" rtlCol="0">
            <a:spAutoFit/>
          </a:bodyPr>
          <a:lstStyle/>
          <a:p>
            <a:r>
              <a:rPr lang="en-US" sz="1000" b="1" dirty="0">
                <a:latin typeface="Avenir Black" panose="02000503020000020003" pitchFamily="2" charset="0"/>
              </a:rPr>
              <a:t>ADEV sampler</a:t>
            </a:r>
          </a:p>
        </p:txBody>
      </p:sp>
    </p:spTree>
    <p:extLst>
      <p:ext uri="{BB962C8B-B14F-4D97-AF65-F5344CB8AC3E}">
        <p14:creationId xmlns:p14="http://schemas.microsoft.com/office/powerpoint/2010/main" val="87502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536258-92C8-9588-493A-066A73568611}"/>
              </a:ext>
            </a:extLst>
          </p:cNvPr>
          <p:cNvSpPr/>
          <p:nvPr/>
        </p:nvSpPr>
        <p:spPr>
          <a:xfrm>
            <a:off x="5366317" y="1524884"/>
            <a:ext cx="3196153" cy="173551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(inlining)</a:t>
            </a:r>
          </a:p>
        </p:txBody>
      </p:sp>
      <p:cxnSp>
        <p:nvCxnSpPr>
          <p:cNvPr id="5" name="Straight Arrow Connector 4">
            <a:extLst>
              <a:ext uri="{FF2B5EF4-FFF2-40B4-BE49-F238E27FC236}">
                <a16:creationId xmlns:a16="http://schemas.microsoft.com/office/drawing/2014/main" id="{E73071B9-73E9-3D40-DEC7-A82AEC51E130}"/>
              </a:ext>
            </a:extLst>
          </p:cNvPr>
          <p:cNvCxnSpPr>
            <a:cxnSpLocks/>
            <a:stCxn id="10" idx="3"/>
          </p:cNvCxnSpPr>
          <p:nvPr/>
        </p:nvCxnSpPr>
        <p:spPr>
          <a:xfrm>
            <a:off x="3537581" y="2370354"/>
            <a:ext cx="1816275"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C27238-7D2A-56CE-B076-081710F8EBEE}"/>
                  </a:ext>
                </a:extLst>
              </p:cNvPr>
              <p:cNvSpPr txBox="1"/>
              <p:nvPr/>
            </p:nvSpPr>
            <p:spPr>
              <a:xfrm>
                <a:off x="3816358" y="2042736"/>
                <a:ext cx="1271182" cy="276999"/>
              </a:xfrm>
              <a:prstGeom prst="rect">
                <a:avLst/>
              </a:prstGeom>
              <a:noFill/>
            </p:spPr>
            <p:txBody>
              <a:bodyPr wrap="none" lIns="0" tIns="0" rIns="0" bIns="0" rtlCol="0">
                <a:spAutoFit/>
              </a:bodyPr>
              <a:lstStyle/>
              <a:p>
                <a:r>
                  <a:rPr lang="en-US" sz="1800" b="1" dirty="0"/>
                  <a:t>inline </a:t>
                </a:r>
                <a14:m>
                  <m:oMath xmlns:m="http://schemas.openxmlformats.org/officeDocument/2006/math">
                    <m:r>
                      <a:rPr lang="en-US" sz="1800" b="1" i="0" smtClean="0">
                        <a:latin typeface="Cambria Math" panose="02040503050406030204" pitchFamily="18" charset="0"/>
                      </a:rPr>
                      <m:t>𝐬𝐢𝐦</m:t>
                    </m:r>
                    <m:r>
                      <a:rPr lang="en-US" sz="1800" b="1" i="1">
                        <a:latin typeface="Cambria Math" panose="02040503050406030204" pitchFamily="18" charset="0"/>
                      </a:rPr>
                      <m:t>{ }</m:t>
                    </m:r>
                  </m:oMath>
                </a14:m>
                <a:endParaRPr lang="en-US" sz="1800" b="1" dirty="0"/>
              </a:p>
            </p:txBody>
          </p:sp>
        </mc:Choice>
        <mc:Fallback xmlns="">
          <p:sp>
            <p:nvSpPr>
              <p:cNvPr id="6" name="TextBox 5">
                <a:extLst>
                  <a:ext uri="{FF2B5EF4-FFF2-40B4-BE49-F238E27FC236}">
                    <a16:creationId xmlns:a16="http://schemas.microsoft.com/office/drawing/2014/main" id="{B7C27238-7D2A-56CE-B076-081710F8EBEE}"/>
                  </a:ext>
                </a:extLst>
              </p:cNvPr>
              <p:cNvSpPr txBox="1">
                <a:spLocks noRot="1" noChangeAspect="1" noMove="1" noResize="1" noEditPoints="1" noAdjustHandles="1" noChangeArrowheads="1" noChangeShapeType="1" noTextEdit="1"/>
              </p:cNvSpPr>
              <p:nvPr/>
            </p:nvSpPr>
            <p:spPr>
              <a:xfrm>
                <a:off x="3816358" y="2042736"/>
                <a:ext cx="1271182" cy="276999"/>
              </a:xfrm>
              <a:prstGeom prst="rect">
                <a:avLst/>
              </a:prstGeom>
              <a:blipFill>
                <a:blip r:embed="rId3"/>
                <a:stretch>
                  <a:fillRect l="-10891" t="-21739" r="-7921" b="-4347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C153533-78BC-5268-E9D5-17C30D57A690}"/>
              </a:ext>
            </a:extLst>
          </p:cNvPr>
          <p:cNvSpPr/>
          <p:nvPr/>
        </p:nvSpPr>
        <p:spPr>
          <a:xfrm>
            <a:off x="701112" y="1869832"/>
            <a:ext cx="2836469" cy="10010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2" name="Picture 11">
            <a:extLst>
              <a:ext uri="{FF2B5EF4-FFF2-40B4-BE49-F238E27FC236}">
                <a16:creationId xmlns:a16="http://schemas.microsoft.com/office/drawing/2014/main" id="{E5D73172-3215-84C1-4603-2691806DF77F}"/>
              </a:ext>
            </a:extLst>
          </p:cNvPr>
          <p:cNvPicPr>
            <a:picLocks noChangeAspect="1"/>
          </p:cNvPicPr>
          <p:nvPr/>
        </p:nvPicPr>
        <p:blipFill rotWithShape="1">
          <a:blip r:embed="rId4"/>
          <a:srcRect l="21528" t="38053" r="46442" b="54318"/>
          <a:stretch/>
        </p:blipFill>
        <p:spPr>
          <a:xfrm>
            <a:off x="771988" y="1931599"/>
            <a:ext cx="2720273" cy="838513"/>
          </a:xfrm>
          <a:prstGeom prst="rect">
            <a:avLst/>
          </a:prstGeom>
        </p:spPr>
      </p:pic>
      <p:pic>
        <p:nvPicPr>
          <p:cNvPr id="34" name="Picture 33">
            <a:extLst>
              <a:ext uri="{FF2B5EF4-FFF2-40B4-BE49-F238E27FC236}">
                <a16:creationId xmlns:a16="http://schemas.microsoft.com/office/drawing/2014/main" id="{BFF41ABF-6D95-035A-FF12-FB12D9DACA41}"/>
              </a:ext>
            </a:extLst>
          </p:cNvPr>
          <p:cNvPicPr>
            <a:picLocks noChangeAspect="1"/>
          </p:cNvPicPr>
          <p:nvPr/>
        </p:nvPicPr>
        <p:blipFill rotWithShape="1">
          <a:blip r:embed="rId5"/>
          <a:srcRect l="21064" t="15945" r="40513" b="68695"/>
          <a:stretch/>
        </p:blipFill>
        <p:spPr>
          <a:xfrm>
            <a:off x="5399176" y="1586046"/>
            <a:ext cx="3141926" cy="1625449"/>
          </a:xfrm>
          <a:prstGeom prst="rect">
            <a:avLst/>
          </a:prstGeom>
        </p:spPr>
      </p:pic>
    </p:spTree>
    <p:extLst>
      <p:ext uri="{BB962C8B-B14F-4D97-AF65-F5344CB8AC3E}">
        <p14:creationId xmlns:p14="http://schemas.microsoft.com/office/powerpoint/2010/main" val="3250560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5536258-92C8-9588-493A-066A73568611}"/>
              </a:ext>
            </a:extLst>
          </p:cNvPr>
          <p:cNvSpPr/>
          <p:nvPr/>
        </p:nvSpPr>
        <p:spPr>
          <a:xfrm>
            <a:off x="215112" y="1225295"/>
            <a:ext cx="5027468" cy="27299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44608FCF-FE2E-F83A-60B6-152BCBEF2D2D}"/>
              </a:ext>
            </a:extLst>
          </p:cNvPr>
          <p:cNvSpPr txBox="1"/>
          <p:nvPr/>
        </p:nvSpPr>
        <p:spPr>
          <a:xfrm>
            <a:off x="958241" y="43482"/>
            <a:ext cx="7227517" cy="400110"/>
          </a:xfrm>
          <a:prstGeom prst="rect">
            <a:avLst/>
          </a:prstGeom>
          <a:noFill/>
        </p:spPr>
        <p:txBody>
          <a:bodyPr wrap="square">
            <a:spAutoFit/>
          </a:bodyPr>
          <a:lstStyle/>
          <a:p>
            <a:pPr algn="ctr"/>
            <a:r>
              <a:rPr lang="en-US" sz="2000" b="1" dirty="0">
                <a:latin typeface="Avenir Black" panose="02000503020000020003" pitchFamily="2" charset="0"/>
              </a:rPr>
              <a:t>Unrolling our automation (inlining)</a:t>
            </a:r>
          </a:p>
        </p:txBody>
      </p:sp>
      <p:sp>
        <p:nvSpPr>
          <p:cNvPr id="2" name="Rectangle 1">
            <a:extLst>
              <a:ext uri="{FF2B5EF4-FFF2-40B4-BE49-F238E27FC236}">
                <a16:creationId xmlns:a16="http://schemas.microsoft.com/office/drawing/2014/main" id="{92FA0BC5-D3B0-58F4-9F84-52095CE63C7D}"/>
              </a:ext>
            </a:extLst>
          </p:cNvPr>
          <p:cNvSpPr/>
          <p:nvPr/>
        </p:nvSpPr>
        <p:spPr>
          <a:xfrm>
            <a:off x="215112" y="2045616"/>
            <a:ext cx="5027468" cy="19095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2876E807-B077-BCED-7FF5-61E88BF69F56}"/>
              </a:ext>
            </a:extLst>
          </p:cNvPr>
          <p:cNvSpPr/>
          <p:nvPr/>
        </p:nvSpPr>
        <p:spPr>
          <a:xfrm>
            <a:off x="466800" y="2545236"/>
            <a:ext cx="4595035" cy="126319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39871E-BF5E-ACA4-DB50-9ACCBCC3CB71}"/>
                  </a:ext>
                </a:extLst>
              </p:cNvPr>
              <p:cNvSpPr txBox="1"/>
              <p:nvPr/>
            </p:nvSpPr>
            <p:spPr>
              <a:xfrm>
                <a:off x="5061836" y="2007908"/>
                <a:ext cx="784641"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 name="TextBox 2">
                <a:extLst>
                  <a:ext uri="{FF2B5EF4-FFF2-40B4-BE49-F238E27FC236}">
                    <a16:creationId xmlns:a16="http://schemas.microsoft.com/office/drawing/2014/main" id="{2339871E-BF5E-ACA4-DB50-9ACCBCC3CB71}"/>
                  </a:ext>
                </a:extLst>
              </p:cNvPr>
              <p:cNvSpPr txBox="1">
                <a:spLocks noRot="1" noChangeAspect="1" noMove="1" noResize="1" noEditPoints="1" noAdjustHandles="1" noChangeArrowheads="1" noChangeShapeType="1" noTextEdit="1"/>
              </p:cNvSpPr>
              <p:nvPr/>
            </p:nvSpPr>
            <p:spPr>
              <a:xfrm>
                <a:off x="5061836" y="2007908"/>
                <a:ext cx="784641" cy="346249"/>
              </a:xfrm>
              <a:prstGeom prst="rect">
                <a:avLst/>
              </a:prstGeom>
              <a:blipFill>
                <a:blip r:embed="rId3"/>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408640-B4CF-F392-C13B-328F1E1A42C6}"/>
                  </a:ext>
                </a:extLst>
              </p:cNvPr>
              <p:cNvSpPr txBox="1"/>
              <p:nvPr/>
            </p:nvSpPr>
            <p:spPr>
              <a:xfrm>
                <a:off x="4417245" y="2520482"/>
                <a:ext cx="901900"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7" name="TextBox 6">
                <a:extLst>
                  <a:ext uri="{FF2B5EF4-FFF2-40B4-BE49-F238E27FC236}">
                    <a16:creationId xmlns:a16="http://schemas.microsoft.com/office/drawing/2014/main" id="{E2408640-B4CF-F392-C13B-328F1E1A42C6}"/>
                  </a:ext>
                </a:extLst>
              </p:cNvPr>
              <p:cNvSpPr txBox="1">
                <a:spLocks noRot="1" noChangeAspect="1" noMove="1" noResize="1" noEditPoints="1" noAdjustHandles="1" noChangeArrowheads="1" noChangeShapeType="1" noTextEdit="1"/>
              </p:cNvSpPr>
              <p:nvPr/>
            </p:nvSpPr>
            <p:spPr>
              <a:xfrm>
                <a:off x="4417245" y="2520482"/>
                <a:ext cx="901900" cy="346249"/>
              </a:xfrm>
              <a:prstGeom prst="rect">
                <a:avLst/>
              </a:prstGeom>
              <a:blipFill>
                <a:blip r:embed="rId4"/>
                <a:stretch>
                  <a:fillRect b="-1785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77344B8-ABBC-482F-6E81-8BAD80719601}"/>
              </a:ext>
            </a:extLst>
          </p:cNvPr>
          <p:cNvPicPr>
            <a:picLocks noChangeAspect="1"/>
          </p:cNvPicPr>
          <p:nvPr/>
        </p:nvPicPr>
        <p:blipFill rotWithShape="1">
          <a:blip r:embed="rId5"/>
          <a:srcRect l="21064" t="15945" r="40513" b="68695"/>
          <a:stretch/>
        </p:blipFill>
        <p:spPr>
          <a:xfrm>
            <a:off x="269623" y="1299492"/>
            <a:ext cx="4918445" cy="2544516"/>
          </a:xfrm>
          <a:prstGeom prst="rect">
            <a:avLst/>
          </a:prstGeom>
        </p:spPr>
      </p:pic>
    </p:spTree>
    <p:extLst>
      <p:ext uri="{BB962C8B-B14F-4D97-AF65-F5344CB8AC3E}">
        <p14:creationId xmlns:p14="http://schemas.microsoft.com/office/powerpoint/2010/main" val="3427690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822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542A18-B048-2569-DA4C-6A80350B005C}"/>
              </a:ext>
            </a:extLst>
          </p:cNvPr>
          <p:cNvSpPr/>
          <p:nvPr/>
        </p:nvSpPr>
        <p:spPr>
          <a:xfrm>
            <a:off x="5722069" y="1320081"/>
            <a:ext cx="3308809" cy="304879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5" name="Rectangle 14">
            <a:extLst>
              <a:ext uri="{FF2B5EF4-FFF2-40B4-BE49-F238E27FC236}">
                <a16:creationId xmlns:a16="http://schemas.microsoft.com/office/drawing/2014/main" id="{23836620-D9F0-C4EE-309C-502E0FB38455}"/>
              </a:ext>
            </a:extLst>
          </p:cNvPr>
          <p:cNvSpPr/>
          <p:nvPr/>
        </p:nvSpPr>
        <p:spPr>
          <a:xfrm>
            <a:off x="622119" y="731478"/>
            <a:ext cx="4800600" cy="89471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4D26A5-AA08-AADC-79EF-6D0B36DEFEDF}"/>
                  </a:ext>
                </a:extLst>
              </p:cNvPr>
              <p:cNvSpPr txBox="1"/>
              <p:nvPr/>
            </p:nvSpPr>
            <p:spPr>
              <a:xfrm>
                <a:off x="468204" y="2112533"/>
                <a:ext cx="5180758" cy="845681"/>
              </a:xfrm>
              <a:prstGeom prst="rect">
                <a:avLst/>
              </a:prstGeom>
              <a:noFill/>
            </p:spPr>
            <p:txBody>
              <a:bodyPr wrap="square" lIns="0" tIns="0" rIns="0" bIns="0" rtlCol="0">
                <a:spAutoFit/>
              </a:bodyPr>
              <a:lstStyle/>
              <a:p>
                <a:r>
                  <a:rPr lang="en-US" sz="2000" b="1" dirty="0"/>
                  <a:t> </a:t>
                </a:r>
                <a14:m>
                  <m:oMath xmlns:m="http://schemas.openxmlformats.org/officeDocument/2006/math">
                    <m:acc>
                      <m:accPr>
                        <m:chr m:val="̂"/>
                        <m:ctrlPr>
                          <a:rPr lang="en-US" sz="2000" b="1" i="1">
                            <a:latin typeface="Cambria Math" panose="02040503050406030204" pitchFamily="18" charset="0"/>
                          </a:rPr>
                        </m:ctrlPr>
                      </m:accPr>
                      <m:e>
                        <m:f>
                          <m:fPr>
                            <m:ctrlPr>
                              <a:rPr lang="en-US" sz="2000" b="1" i="1">
                                <a:latin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𝒇</m:t>
                            </m:r>
                          </m:num>
                          <m:den>
                            <m:r>
                              <a:rPr lang="en-US" sz="2000" b="1" i="1">
                                <a:latin typeface="Cambria Math" panose="02040503050406030204" pitchFamily="18" charset="0"/>
                              </a:rPr>
                              <m:t>𝒅</m:t>
                            </m:r>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𝟏</m:t>
                                </m:r>
                              </m:sub>
                            </m:sSub>
                          </m:den>
                        </m:f>
                      </m:e>
                    </m:acc>
                    <m:d>
                      <m:dPr>
                        <m:ctrlPr>
                          <a:rPr lang="en-US" sz="2000" b="1" i="1">
                            <a:latin typeface="Cambria Math" panose="02040503050406030204" pitchFamily="18" charset="0"/>
                          </a:rPr>
                        </m:ctrlPr>
                      </m:dPr>
                      <m:e>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e>
                    </m:d>
                    <m:r>
                      <a:rPr lang="en-US" sz="2000" b="1" i="1">
                        <a:latin typeface="Cambria Math" panose="02040503050406030204" pitchFamily="18" charset="0"/>
                      </a:rPr>
                      <m:t>=</m:t>
                    </m:r>
                  </m:oMath>
                </a14:m>
                <a:endParaRPr lang="en-US" sz="2000" b="1" i="1" dirty="0">
                  <a:latin typeface="Cambria Math" panose="02040503050406030204" pitchFamily="18" charset="0"/>
                </a:endParaRPr>
              </a:p>
              <a:p>
                <a:r>
                  <a:rPr lang="en-US" sz="2000" b="1" dirty="0"/>
                  <a:t> 		</a:t>
                </a:r>
                <a14:m>
                  <m:oMath xmlns:m="http://schemas.openxmlformats.org/officeDocument/2006/math">
                    <m:r>
                      <a:rPr lang="en-US" sz="2000" b="1">
                        <a:solidFill>
                          <a:srgbClr val="0070C0"/>
                        </a:solidFill>
                        <a:latin typeface="Cambria Math" panose="02040503050406030204" pitchFamily="18" charset="0"/>
                      </a:rPr>
                      <m:t>𝐟𝐰𝐝</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𝐦𝐨𝐝𝐞</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𝐟</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𝐫𝐞𝐢𝐧𝐟𝐨𝐫𝐜𝐞</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r>
                      <a:rPr lang="en-US" sz="2000" b="1" i="1">
                        <a:latin typeface="Cambria Math" panose="02040503050406030204" pitchFamily="18" charset="0"/>
                      </a:rPr>
                      <m:t>, </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𝟎</m:t>
                    </m:r>
                    <m:r>
                      <a:rPr lang="en-US" sz="2000" b="1" i="1">
                        <a:latin typeface="Cambria Math" panose="02040503050406030204" pitchFamily="18" charset="0"/>
                      </a:rPr>
                      <m:t>)</m:t>
                    </m:r>
                  </m:oMath>
                </a14:m>
                <a:endParaRPr lang="en-US" sz="2000" b="1" dirty="0"/>
              </a:p>
            </p:txBody>
          </p:sp>
        </mc:Choice>
        <mc:Fallback xmlns="">
          <p:sp>
            <p:nvSpPr>
              <p:cNvPr id="12" name="TextBox 11">
                <a:extLst>
                  <a:ext uri="{FF2B5EF4-FFF2-40B4-BE49-F238E27FC236}">
                    <a16:creationId xmlns:a16="http://schemas.microsoft.com/office/drawing/2014/main" id="{614D26A5-AA08-AADC-79EF-6D0B36DEFEDF}"/>
                  </a:ext>
                </a:extLst>
              </p:cNvPr>
              <p:cNvSpPr txBox="1">
                <a:spLocks noRot="1" noChangeAspect="1" noMove="1" noResize="1" noEditPoints="1" noAdjustHandles="1" noChangeArrowheads="1" noChangeShapeType="1" noTextEdit="1"/>
              </p:cNvSpPr>
              <p:nvPr/>
            </p:nvSpPr>
            <p:spPr>
              <a:xfrm>
                <a:off x="468204" y="2112533"/>
                <a:ext cx="5180758" cy="845681"/>
              </a:xfrm>
              <a:prstGeom prst="rect">
                <a:avLst/>
              </a:prstGeom>
              <a:blipFill>
                <a:blip r:embed="rId3"/>
                <a:stretch>
                  <a:fillRect t="-5970" b="-119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B39991-6AEA-C30A-71D4-5334C6F361A2}"/>
                  </a:ext>
                </a:extLst>
              </p:cNvPr>
              <p:cNvSpPr txBox="1"/>
              <p:nvPr/>
            </p:nvSpPr>
            <p:spPr>
              <a:xfrm>
                <a:off x="468203" y="3240706"/>
                <a:ext cx="5180758" cy="845681"/>
              </a:xfrm>
              <a:prstGeom prst="rect">
                <a:avLst/>
              </a:prstGeom>
              <a:noFill/>
            </p:spPr>
            <p:txBody>
              <a:bodyPr wrap="square" lIns="0" tIns="0" rIns="0" bIns="0" rtlCol="0">
                <a:spAutoFit/>
              </a:bodyPr>
              <a:lstStyle/>
              <a:p>
                <a:r>
                  <a:rPr lang="en-US" sz="2000" b="1" dirty="0"/>
                  <a:t> </a:t>
                </a:r>
                <a14:m>
                  <m:oMath xmlns:m="http://schemas.openxmlformats.org/officeDocument/2006/math">
                    <m:acc>
                      <m:accPr>
                        <m:chr m:val="̂"/>
                        <m:ctrlPr>
                          <a:rPr lang="en-US" sz="2000" b="1" i="1">
                            <a:latin typeface="Cambria Math" panose="02040503050406030204" pitchFamily="18" charset="0"/>
                          </a:rPr>
                        </m:ctrlPr>
                      </m:accPr>
                      <m:e>
                        <m:f>
                          <m:fPr>
                            <m:ctrlPr>
                              <a:rPr lang="en-US" sz="2000" b="1" i="1">
                                <a:latin typeface="Cambria Math" panose="02040503050406030204" pitchFamily="18" charset="0"/>
                              </a:rPr>
                            </m:ctrlPr>
                          </m:fPr>
                          <m:num>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𝒇</m:t>
                            </m:r>
                          </m:num>
                          <m:den>
                            <m:r>
                              <a:rPr lang="en-US" sz="2000" b="1" i="1">
                                <a:latin typeface="Cambria Math" panose="02040503050406030204" pitchFamily="18" charset="0"/>
                              </a:rPr>
                              <m:t>𝒅</m:t>
                            </m:r>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𝟐</m:t>
                                </m:r>
                              </m:sub>
                            </m:sSub>
                          </m:den>
                        </m:f>
                      </m:e>
                    </m:acc>
                    <m:d>
                      <m:dPr>
                        <m:ctrlPr>
                          <a:rPr lang="en-US" sz="2000" b="1" i="1">
                            <a:latin typeface="Cambria Math" panose="02040503050406030204" pitchFamily="18" charset="0"/>
                          </a:rPr>
                        </m:ctrlPr>
                      </m:dPr>
                      <m:e>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e>
                    </m:d>
                    <m:r>
                      <a:rPr lang="en-US" sz="2000" b="1" i="1">
                        <a:latin typeface="Cambria Math" panose="02040503050406030204" pitchFamily="18" charset="0"/>
                      </a:rPr>
                      <m:t>=</m:t>
                    </m:r>
                  </m:oMath>
                </a14:m>
                <a:endParaRPr lang="en-US" sz="2000" b="1" i="1" dirty="0">
                  <a:latin typeface="Cambria Math" panose="02040503050406030204" pitchFamily="18" charset="0"/>
                </a:endParaRPr>
              </a:p>
              <a:p>
                <a:r>
                  <a:rPr lang="en-US" sz="2000" b="1" dirty="0"/>
                  <a:t> 		</a:t>
                </a:r>
                <a14:m>
                  <m:oMath xmlns:m="http://schemas.openxmlformats.org/officeDocument/2006/math">
                    <m:r>
                      <a:rPr lang="en-US" sz="2000" b="1">
                        <a:solidFill>
                          <a:srgbClr val="0070C0"/>
                        </a:solidFill>
                        <a:latin typeface="Cambria Math" panose="02040503050406030204" pitchFamily="18" charset="0"/>
                      </a:rPr>
                      <m:t>𝐟𝐰𝐝</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𝐦𝐨𝐝𝐞</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𝐟</m:t>
                    </m:r>
                    <m:r>
                      <a:rPr lang="en-US" sz="2000" b="1">
                        <a:solidFill>
                          <a:srgbClr val="0070C0"/>
                        </a:solidFill>
                        <a:latin typeface="Cambria Math" panose="02040503050406030204" pitchFamily="18" charset="0"/>
                      </a:rPr>
                      <m:t>_</m:t>
                    </m:r>
                    <m:r>
                      <a:rPr lang="en-US" sz="2000" b="1">
                        <a:solidFill>
                          <a:srgbClr val="0070C0"/>
                        </a:solidFill>
                        <a:latin typeface="Cambria Math" panose="02040503050406030204" pitchFamily="18" charset="0"/>
                      </a:rPr>
                      <m:t>𝐫𝐞𝐢𝐧𝐟𝐨𝐫𝐜𝐞</m:t>
                    </m:r>
                    <m:r>
                      <a:rPr lang="en-US" sz="2000" b="1" i="1">
                        <a:latin typeface="Cambria Math" panose="02040503050406030204" pitchFamily="18" charset="0"/>
                      </a:rPr>
                      <m:t>(</m:t>
                    </m:r>
                    <m:r>
                      <a:rPr lang="en-US" sz="2000" b="1" i="1">
                        <a:latin typeface="Cambria Math" panose="02040503050406030204" pitchFamily="18" charset="0"/>
                      </a:rPr>
                      <m:t>𝒑</m:t>
                    </m:r>
                    <m:r>
                      <a:rPr lang="en-US" sz="2000" b="1" i="1">
                        <a:latin typeface="Cambria Math" panose="02040503050406030204" pitchFamily="18" charset="0"/>
                      </a:rPr>
                      <m:t>𝟏</m:t>
                    </m:r>
                    <m:r>
                      <a:rPr lang="en-US" sz="2000" b="1" i="1">
                        <a:latin typeface="Cambria Math" panose="02040503050406030204" pitchFamily="18" charset="0"/>
                      </a:rPr>
                      <m:t>, </m:t>
                    </m:r>
                    <m:r>
                      <a:rPr lang="en-US" sz="2000" b="1" i="1">
                        <a:latin typeface="Cambria Math" panose="02040503050406030204" pitchFamily="18" charset="0"/>
                      </a:rPr>
                      <m:t>𝒑</m:t>
                    </m:r>
                    <m:r>
                      <a:rPr lang="en-US" sz="2000" b="1" i="1">
                        <a:latin typeface="Cambria Math" panose="02040503050406030204" pitchFamily="18" charset="0"/>
                      </a:rPr>
                      <m:t>𝟐</m:t>
                    </m:r>
                    <m:r>
                      <a:rPr lang="en-US" sz="2000" b="1" i="1">
                        <a:latin typeface="Cambria Math" panose="02040503050406030204" pitchFamily="18" charset="0"/>
                      </a:rPr>
                      <m:t>, </m:t>
                    </m:r>
                    <m:r>
                      <a:rPr lang="en-US" sz="2000" b="1" i="1">
                        <a:latin typeface="Cambria Math" panose="02040503050406030204" pitchFamily="18" charset="0"/>
                      </a:rPr>
                      <m:t>𝟎</m:t>
                    </m:r>
                    <m:r>
                      <a:rPr lang="en-US" sz="2000" b="1" i="1">
                        <a:latin typeface="Cambria Math" panose="02040503050406030204" pitchFamily="18" charset="0"/>
                      </a:rPr>
                      <m:t>, </m:t>
                    </m:r>
                    <m:r>
                      <a:rPr lang="en-US" sz="2000" b="1" i="1">
                        <a:latin typeface="Cambria Math" panose="02040503050406030204" pitchFamily="18" charset="0"/>
                      </a:rPr>
                      <m:t>𝟏</m:t>
                    </m:r>
                    <m:r>
                      <a:rPr lang="en-US" sz="2000" b="1" i="1">
                        <a:latin typeface="Cambria Math" panose="02040503050406030204" pitchFamily="18" charset="0"/>
                      </a:rPr>
                      <m:t>)</m:t>
                    </m:r>
                  </m:oMath>
                </a14:m>
                <a:endParaRPr lang="en-US" sz="2000" b="1" dirty="0"/>
              </a:p>
            </p:txBody>
          </p:sp>
        </mc:Choice>
        <mc:Fallback xmlns="">
          <p:sp>
            <p:nvSpPr>
              <p:cNvPr id="13" name="TextBox 12">
                <a:extLst>
                  <a:ext uri="{FF2B5EF4-FFF2-40B4-BE49-F238E27FC236}">
                    <a16:creationId xmlns:a16="http://schemas.microsoft.com/office/drawing/2014/main" id="{35B39991-6AEA-C30A-71D4-5334C6F361A2}"/>
                  </a:ext>
                </a:extLst>
              </p:cNvPr>
              <p:cNvSpPr txBox="1">
                <a:spLocks noRot="1" noChangeAspect="1" noMove="1" noResize="1" noEditPoints="1" noAdjustHandles="1" noChangeArrowheads="1" noChangeShapeType="1" noTextEdit="1"/>
              </p:cNvSpPr>
              <p:nvPr/>
            </p:nvSpPr>
            <p:spPr>
              <a:xfrm>
                <a:off x="468203" y="3240706"/>
                <a:ext cx="5180758" cy="845681"/>
              </a:xfrm>
              <a:prstGeom prst="rect">
                <a:avLst/>
              </a:prstGeom>
              <a:blipFill>
                <a:blip r:embed="rId4"/>
                <a:stretch>
                  <a:fillRect t="-5970" b="-1194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1CC89B2-488F-C49B-159E-3D027CA484B5}"/>
              </a:ext>
            </a:extLst>
          </p:cNvPr>
          <p:cNvSpPr txBox="1"/>
          <p:nvPr/>
        </p:nvSpPr>
        <p:spPr>
          <a:xfrm>
            <a:off x="622119" y="763337"/>
            <a:ext cx="4715759" cy="830997"/>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For forward mode, full gradient computation goes like O(N) for N input dims</a:t>
            </a:r>
          </a:p>
        </p:txBody>
      </p:sp>
      <p:sp>
        <p:nvSpPr>
          <p:cNvPr id="2" name="TextBox 1">
            <a:extLst>
              <a:ext uri="{FF2B5EF4-FFF2-40B4-BE49-F238E27FC236}">
                <a16:creationId xmlns:a16="http://schemas.microsoft.com/office/drawing/2014/main" id="{8C28F878-ED01-DDFC-8C83-E79C46ED2621}"/>
              </a:ext>
            </a:extLst>
          </p:cNvPr>
          <p:cNvSpPr txBox="1"/>
          <p:nvPr/>
        </p:nvSpPr>
        <p:spPr>
          <a:xfrm>
            <a:off x="0" y="0"/>
            <a:ext cx="9143999" cy="553998"/>
          </a:xfrm>
          <a:prstGeom prst="rect">
            <a:avLst/>
          </a:prstGeom>
          <a:noFill/>
        </p:spPr>
        <p:txBody>
          <a:bodyPr wrap="square">
            <a:spAutoFit/>
          </a:bodyPr>
          <a:lstStyle/>
          <a:p>
            <a:pPr algn="ctr"/>
            <a:r>
              <a:rPr lang="en-US" sz="3000" b="1" dirty="0">
                <a:latin typeface="Avenir Black" panose="02000503020000020003" pitchFamily="2" charset="0"/>
              </a:rPr>
              <a:t>Reverse mode vs. forward mode estimators</a:t>
            </a:r>
            <a:endParaRPr lang="en-US" sz="3000" dirty="0"/>
          </a:p>
        </p:txBody>
      </p:sp>
      <p:sp>
        <p:nvSpPr>
          <p:cNvPr id="3" name="TextBox 2">
            <a:extLst>
              <a:ext uri="{FF2B5EF4-FFF2-40B4-BE49-F238E27FC236}">
                <a16:creationId xmlns:a16="http://schemas.microsoft.com/office/drawing/2014/main" id="{9B5B7E1E-5B13-EB30-C7CE-B2164E4A767A}"/>
              </a:ext>
            </a:extLst>
          </p:cNvPr>
          <p:cNvSpPr txBox="1"/>
          <p:nvPr/>
        </p:nvSpPr>
        <p:spPr>
          <a:xfrm>
            <a:off x="664539" y="1803674"/>
            <a:ext cx="4715759" cy="276999"/>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Example: (# of params) = 2</a:t>
            </a:r>
          </a:p>
        </p:txBody>
      </p:sp>
      <p:sp>
        <p:nvSpPr>
          <p:cNvPr id="4" name="TextBox 3">
            <a:extLst>
              <a:ext uri="{FF2B5EF4-FFF2-40B4-BE49-F238E27FC236}">
                <a16:creationId xmlns:a16="http://schemas.microsoft.com/office/drawing/2014/main" id="{092037AE-6671-7189-14AF-AF36F0F345DB}"/>
              </a:ext>
            </a:extLst>
          </p:cNvPr>
          <p:cNvSpPr txBox="1"/>
          <p:nvPr/>
        </p:nvSpPr>
        <p:spPr>
          <a:xfrm>
            <a:off x="664538" y="4368879"/>
            <a:ext cx="4715759" cy="553998"/>
          </a:xfrm>
          <a:prstGeom prst="rect">
            <a:avLst/>
          </a:prstGeom>
          <a:noFill/>
        </p:spPr>
        <p:txBody>
          <a:bodyPr wrap="square" lIns="0" tIns="0" rIns="0" bIns="0" rtlCol="0">
            <a:spAutoFit/>
          </a:bodyPr>
          <a:lstStyle/>
          <a:p>
            <a:pPr algn="ctr"/>
            <a:r>
              <a:rPr lang="en-US" sz="1800" b="1" dirty="0">
                <a:solidFill>
                  <a:srgbClr val="FF0000"/>
                </a:solidFill>
                <a:latin typeface="Avenir Black" panose="02000503020000020003" pitchFamily="2" charset="0"/>
              </a:rPr>
              <a:t>Requires 2 invocations, because forward mode computes directional derivatives.</a:t>
            </a:r>
          </a:p>
        </p:txBody>
      </p:sp>
      <p:sp>
        <p:nvSpPr>
          <p:cNvPr id="5" name="TextBox 4">
            <a:extLst>
              <a:ext uri="{FF2B5EF4-FFF2-40B4-BE49-F238E27FC236}">
                <a16:creationId xmlns:a16="http://schemas.microsoft.com/office/drawing/2014/main" id="{627C782C-CFA1-201B-6601-8DAEABD9267F}"/>
              </a:ext>
            </a:extLst>
          </p:cNvPr>
          <p:cNvSpPr txBox="1"/>
          <p:nvPr/>
        </p:nvSpPr>
        <p:spPr>
          <a:xfrm>
            <a:off x="5495827" y="1437935"/>
            <a:ext cx="3784026" cy="276999"/>
          </a:xfrm>
          <a:prstGeom prst="rect">
            <a:avLst/>
          </a:prstGeom>
          <a:noFill/>
        </p:spPr>
        <p:txBody>
          <a:bodyPr wrap="square" lIns="0" tIns="0" rIns="0" bIns="0" rtlCol="0">
            <a:spAutoFit/>
          </a:bodyPr>
          <a:lstStyle/>
          <a:p>
            <a:pPr algn="ctr"/>
            <a:r>
              <a:rPr lang="en-US" sz="1800" b="1" i="1" dirty="0">
                <a:latin typeface="Avenir Black" panose="02000503020000020003" pitchFamily="2" charset="0"/>
              </a:rPr>
              <a:t>TODO SCALING CURVE</a:t>
            </a:r>
          </a:p>
        </p:txBody>
      </p:sp>
    </p:spTree>
    <p:extLst>
      <p:ext uri="{BB962C8B-B14F-4D97-AF65-F5344CB8AC3E}">
        <p14:creationId xmlns:p14="http://schemas.microsoft.com/office/powerpoint/2010/main" val="1558550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C54C99-8F4F-8861-A2D6-9B1A203EF3CF}"/>
              </a:ext>
            </a:extLst>
          </p:cNvPr>
          <p:cNvSpPr/>
          <p:nvPr/>
        </p:nvSpPr>
        <p:spPr>
          <a:xfrm>
            <a:off x="5562315"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2" name="Rectangle 11">
            <a:extLst>
              <a:ext uri="{FF2B5EF4-FFF2-40B4-BE49-F238E27FC236}">
                <a16:creationId xmlns:a16="http://schemas.microsoft.com/office/drawing/2014/main" id="{749E58DF-03D6-DF3F-55F9-DD82F5306207}"/>
              </a:ext>
            </a:extLst>
          </p:cNvPr>
          <p:cNvSpPr/>
          <p:nvPr/>
        </p:nvSpPr>
        <p:spPr>
          <a:xfrm>
            <a:off x="4173045" y="627106"/>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0" name="TextBox 9">
            <a:extLst>
              <a:ext uri="{FF2B5EF4-FFF2-40B4-BE49-F238E27FC236}">
                <a16:creationId xmlns:a16="http://schemas.microsoft.com/office/drawing/2014/main" id="{F95C5B32-B4D0-045F-6069-E2E4428ECD11}"/>
              </a:ext>
            </a:extLst>
          </p:cNvPr>
          <p:cNvSpPr txBox="1"/>
          <p:nvPr/>
        </p:nvSpPr>
        <p:spPr>
          <a:xfrm>
            <a:off x="4173045" y="632872"/>
            <a:ext cx="1543066" cy="438582"/>
          </a:xfrm>
          <a:prstGeom prst="rect">
            <a:avLst/>
          </a:prstGeom>
          <a:noFill/>
        </p:spPr>
        <p:txBody>
          <a:bodyPr wrap="square">
            <a:spAutoFit/>
          </a:bodyPr>
          <a:lstStyle/>
          <a:p>
            <a:r>
              <a:rPr lang="en-US" sz="2250" b="1" i="1" dirty="0">
                <a:latin typeface="Avenir Black" panose="02000503020000020003" pitchFamily="2" charset="0"/>
              </a:rPr>
              <a:t>Nonlinear</a:t>
            </a:r>
            <a:endParaRPr lang="en-US" sz="225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D4A24E-E3A5-1CEC-C86B-D81FCF2D78A6}"/>
                  </a:ext>
                </a:extLst>
              </p:cNvPr>
              <p:cNvSpPr txBox="1"/>
              <p:nvPr/>
            </p:nvSpPr>
            <p:spPr>
              <a:xfrm>
                <a:off x="5562315" y="2262297"/>
                <a:ext cx="1543066" cy="461665"/>
              </a:xfrm>
              <a:prstGeom prst="rect">
                <a:avLst/>
              </a:prstGeom>
              <a:noFill/>
            </p:spPr>
            <p:txBody>
              <a:bodyPr wrap="square">
                <a:spAutoFit/>
              </a:bodyPr>
              <a:lstStyle/>
              <a:p>
                <a14:m>
                  <m:oMath xmlns:m="http://schemas.openxmlformats.org/officeDocument/2006/math">
                    <m:r>
                      <a:rPr lang="en-US" sz="2400" b="1">
                        <a:latin typeface="Cambria Math" panose="02040503050406030204" pitchFamily="18" charset="0"/>
                        <a:ea typeface="Cambria Math" panose="02040503050406030204" pitchFamily="18" charset="0"/>
                      </a:rPr>
                      <m:t>𝓣</m:t>
                    </m:r>
                  </m:oMath>
                </a14:m>
                <a:r>
                  <a:rPr lang="en-US" sz="2400" b="1" dirty="0">
                    <a:latin typeface="Avenir Black" panose="02000503020000020003" pitchFamily="2" charset="0"/>
                  </a:rPr>
                  <a:t>(Linear)</a:t>
                </a:r>
              </a:p>
            </p:txBody>
          </p:sp>
        </mc:Choice>
        <mc:Fallback xmlns="">
          <p:sp>
            <p:nvSpPr>
              <p:cNvPr id="23" name="TextBox 22">
                <a:extLst>
                  <a:ext uri="{FF2B5EF4-FFF2-40B4-BE49-F238E27FC236}">
                    <a16:creationId xmlns:a16="http://schemas.microsoft.com/office/drawing/2014/main" id="{75D4A24E-E3A5-1CEC-C86B-D81FCF2D78A6}"/>
                  </a:ext>
                </a:extLst>
              </p:cNvPr>
              <p:cNvSpPr txBox="1">
                <a:spLocks noRot="1" noChangeAspect="1" noMove="1" noResize="1" noEditPoints="1" noAdjustHandles="1" noChangeArrowheads="1" noChangeShapeType="1" noTextEdit="1"/>
              </p:cNvSpPr>
              <p:nvPr/>
            </p:nvSpPr>
            <p:spPr>
              <a:xfrm>
                <a:off x="5562315" y="2262297"/>
                <a:ext cx="1543066" cy="461665"/>
              </a:xfrm>
              <a:prstGeom prst="rect">
                <a:avLst/>
              </a:prstGeom>
              <a:blipFill>
                <a:blip r:embed="rId3"/>
                <a:stretch>
                  <a:fillRect l="-813" t="-8108" r="-1626"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3622B8-D703-235F-6A6D-76DC5EBC03F6}"/>
                  </a:ext>
                </a:extLst>
              </p:cNvPr>
              <p:cNvSpPr txBox="1"/>
              <p:nvPr/>
            </p:nvSpPr>
            <p:spPr>
              <a:xfrm>
                <a:off x="8644583" y="1366403"/>
                <a:ext cx="320601" cy="426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700" b="1" i="1">
                              <a:latin typeface="Cambria Math" panose="02040503050406030204" pitchFamily="18" charset="0"/>
                            </a:rPr>
                          </m:ctrlPr>
                        </m:accPr>
                        <m:e>
                          <m:r>
                            <a:rPr lang="en-US" sz="2700" b="1">
                              <a:latin typeface="Cambria Math" panose="02040503050406030204" pitchFamily="18" charset="0"/>
                            </a:rPr>
                            <m:t>𝛁</m:t>
                          </m:r>
                        </m:e>
                      </m:acc>
                    </m:oMath>
                  </m:oMathPara>
                </a14:m>
                <a:endParaRPr lang="en-US" sz="2700" b="1" dirty="0"/>
              </a:p>
            </p:txBody>
          </p:sp>
        </mc:Choice>
        <mc:Fallback xmlns="">
          <p:sp>
            <p:nvSpPr>
              <p:cNvPr id="17" name="TextBox 16">
                <a:extLst>
                  <a:ext uri="{FF2B5EF4-FFF2-40B4-BE49-F238E27FC236}">
                    <a16:creationId xmlns:a16="http://schemas.microsoft.com/office/drawing/2014/main" id="{953622B8-D703-235F-6A6D-76DC5EBC03F6}"/>
                  </a:ext>
                </a:extLst>
              </p:cNvPr>
              <p:cNvSpPr txBox="1">
                <a:spLocks noRot="1" noChangeAspect="1" noMove="1" noResize="1" noEditPoints="1" noAdjustHandles="1" noChangeArrowheads="1" noChangeShapeType="1" noTextEdit="1"/>
              </p:cNvSpPr>
              <p:nvPr/>
            </p:nvSpPr>
            <p:spPr>
              <a:xfrm>
                <a:off x="8644583" y="1366403"/>
                <a:ext cx="320601" cy="426784"/>
              </a:xfrm>
              <a:prstGeom prst="rect">
                <a:avLst/>
              </a:prstGeom>
              <a:blipFill>
                <a:blip r:embed="rId4"/>
                <a:stretch>
                  <a:fillRect l="-18519" t="-17143" r="-1851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CEF7C-47AF-563B-95B6-96CF9278A4E9}"/>
                  </a:ext>
                </a:extLst>
              </p:cNvPr>
              <p:cNvSpPr txBox="1"/>
              <p:nvPr/>
            </p:nvSpPr>
            <p:spPr>
              <a:xfrm>
                <a:off x="590552" y="1366402"/>
                <a:ext cx="333425"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rPr>
                        <m:t>𝑷</m:t>
                      </m:r>
                    </m:oMath>
                  </m:oMathPara>
                </a14:m>
                <a:endParaRPr lang="en-US" sz="2700" b="1" dirty="0"/>
              </a:p>
            </p:txBody>
          </p:sp>
        </mc:Choice>
        <mc:Fallback xmlns="">
          <p:sp>
            <p:nvSpPr>
              <p:cNvPr id="19" name="TextBox 18">
                <a:extLst>
                  <a:ext uri="{FF2B5EF4-FFF2-40B4-BE49-F238E27FC236}">
                    <a16:creationId xmlns:a16="http://schemas.microsoft.com/office/drawing/2014/main" id="{EE0CEF7C-47AF-563B-95B6-96CF9278A4E9}"/>
                  </a:ext>
                </a:extLst>
              </p:cNvPr>
              <p:cNvSpPr txBox="1">
                <a:spLocks noRot="1" noChangeAspect="1" noMove="1" noResize="1" noEditPoints="1" noAdjustHandles="1" noChangeArrowheads="1" noChangeShapeType="1" noTextEdit="1"/>
              </p:cNvSpPr>
              <p:nvPr/>
            </p:nvSpPr>
            <p:spPr>
              <a:xfrm>
                <a:off x="590552" y="1366402"/>
                <a:ext cx="333425" cy="415498"/>
              </a:xfrm>
              <a:prstGeom prst="rect">
                <a:avLst/>
              </a:prstGeom>
              <a:blipFill>
                <a:blip r:embed="rId5"/>
                <a:stretch>
                  <a:fillRect l="-18519" r="-22222" b="-882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8CEEBB7-FF07-887A-2BF5-4F55DD14DC90}"/>
              </a:ext>
            </a:extLst>
          </p:cNvPr>
          <p:cNvCxnSpPr>
            <a:cxnSpLocks/>
          </p:cNvCxnSpPr>
          <p:nvPr/>
        </p:nvCxnSpPr>
        <p:spPr>
          <a:xfrm>
            <a:off x="924776" y="1582885"/>
            <a:ext cx="1249041"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6E9546-5AD7-061B-5717-A2682B310689}"/>
                  </a:ext>
                </a:extLst>
              </p:cNvPr>
              <p:cNvSpPr txBox="1"/>
              <p:nvPr/>
            </p:nvSpPr>
            <p:spPr>
              <a:xfrm>
                <a:off x="875468" y="1582885"/>
                <a:ext cx="1249041" cy="438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𝕯</m:t>
                          </m:r>
                        </m:e>
                        <m:sub>
                          <m:r>
                            <a:rPr lang="en-US" sz="2250" b="1" i="1">
                              <a:latin typeface="Cambria Math" panose="02040503050406030204" pitchFamily="18" charset="0"/>
                              <a:ea typeface="Cambria Math" panose="02040503050406030204" pitchFamily="18" charset="0"/>
                            </a:rPr>
                            <m:t>𝑨𝑫𝑬𝑽</m:t>
                          </m:r>
                        </m:sub>
                      </m:sSub>
                    </m:oMath>
                  </m:oMathPara>
                </a14:m>
                <a:endParaRPr lang="en-US" sz="2250" dirty="0"/>
              </a:p>
            </p:txBody>
          </p:sp>
        </mc:Choice>
        <mc:Fallback xmlns="">
          <p:sp>
            <p:nvSpPr>
              <p:cNvPr id="21" name="TextBox 20">
                <a:extLst>
                  <a:ext uri="{FF2B5EF4-FFF2-40B4-BE49-F238E27FC236}">
                    <a16:creationId xmlns:a16="http://schemas.microsoft.com/office/drawing/2014/main" id="{186E9546-5AD7-061B-5717-A2682B310689}"/>
                  </a:ext>
                </a:extLst>
              </p:cNvPr>
              <p:cNvSpPr txBox="1">
                <a:spLocks noRot="1" noChangeAspect="1" noMove="1" noResize="1" noEditPoints="1" noAdjustHandles="1" noChangeArrowheads="1" noChangeShapeType="1" noTextEdit="1"/>
              </p:cNvSpPr>
              <p:nvPr/>
            </p:nvSpPr>
            <p:spPr>
              <a:xfrm>
                <a:off x="875468" y="1582885"/>
                <a:ext cx="1249041" cy="438582"/>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376977-F3E2-354B-0928-E7029CF2733A}"/>
                  </a:ext>
                </a:extLst>
              </p:cNvPr>
              <p:cNvSpPr txBox="1"/>
              <p:nvPr/>
            </p:nvSpPr>
            <p:spPr>
              <a:xfrm>
                <a:off x="2137148" y="1366402"/>
                <a:ext cx="423193"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smtClean="0">
                          <a:latin typeface="Cambria Math" panose="02040503050406030204" pitchFamily="18" charset="0"/>
                        </a:rPr>
                        <m:t>𝑷</m:t>
                      </m:r>
                      <m:r>
                        <a:rPr lang="en-US" sz="2700" b="1" i="1" smtClean="0">
                          <a:latin typeface="Cambria Math" panose="02040503050406030204" pitchFamily="18" charset="0"/>
                        </a:rPr>
                        <m:t>′</m:t>
                      </m:r>
                    </m:oMath>
                  </m:oMathPara>
                </a14:m>
                <a:endParaRPr lang="en-US" sz="2700" b="1" dirty="0"/>
              </a:p>
            </p:txBody>
          </p:sp>
        </mc:Choice>
        <mc:Fallback xmlns="">
          <p:sp>
            <p:nvSpPr>
              <p:cNvPr id="22" name="TextBox 21">
                <a:extLst>
                  <a:ext uri="{FF2B5EF4-FFF2-40B4-BE49-F238E27FC236}">
                    <a16:creationId xmlns:a16="http://schemas.microsoft.com/office/drawing/2014/main" id="{1E376977-F3E2-354B-0928-E7029CF2733A}"/>
                  </a:ext>
                </a:extLst>
              </p:cNvPr>
              <p:cNvSpPr txBox="1">
                <a:spLocks noRot="1" noChangeAspect="1" noMove="1" noResize="1" noEditPoints="1" noAdjustHandles="1" noChangeArrowheads="1" noChangeShapeType="1" noTextEdit="1"/>
              </p:cNvSpPr>
              <p:nvPr/>
            </p:nvSpPr>
            <p:spPr>
              <a:xfrm>
                <a:off x="2137148" y="1366402"/>
                <a:ext cx="423193" cy="415498"/>
              </a:xfrm>
              <a:prstGeom prst="rect">
                <a:avLst/>
              </a:prstGeom>
              <a:blipFill>
                <a:blip r:embed="rId7"/>
                <a:stretch>
                  <a:fillRect l="-20588" r="-20588"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13A18AC6-B8D1-67B4-CAE2-C0A763E50CDD}"/>
              </a:ext>
            </a:extLst>
          </p:cNvPr>
          <p:cNvSpPr/>
          <p:nvPr/>
        </p:nvSpPr>
        <p:spPr>
          <a:xfrm>
            <a:off x="3061323"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25" name="TextBox 24">
            <a:extLst>
              <a:ext uri="{FF2B5EF4-FFF2-40B4-BE49-F238E27FC236}">
                <a16:creationId xmlns:a16="http://schemas.microsoft.com/office/drawing/2014/main" id="{BF26B979-B880-076D-4AC3-A5855EAB6024}"/>
              </a:ext>
            </a:extLst>
          </p:cNvPr>
          <p:cNvSpPr txBox="1"/>
          <p:nvPr/>
        </p:nvSpPr>
        <p:spPr>
          <a:xfrm>
            <a:off x="3061323" y="2262301"/>
            <a:ext cx="1543066" cy="461665"/>
          </a:xfrm>
          <a:prstGeom prst="rect">
            <a:avLst/>
          </a:prstGeom>
          <a:noFill/>
        </p:spPr>
        <p:txBody>
          <a:bodyPr wrap="square">
            <a:spAutoFit/>
          </a:bodyPr>
          <a:lstStyle/>
          <a:p>
            <a:pPr algn="ctr"/>
            <a:r>
              <a:rPr lang="en-US" sz="2400" b="1" dirty="0">
                <a:latin typeface="Avenir Black" panose="02000503020000020003" pitchFamily="2" charset="0"/>
              </a:rPr>
              <a:t>Linear</a:t>
            </a:r>
          </a:p>
        </p:txBody>
      </p:sp>
      <p:cxnSp>
        <p:nvCxnSpPr>
          <p:cNvPr id="26" name="Straight Arrow Connector 25">
            <a:extLst>
              <a:ext uri="{FF2B5EF4-FFF2-40B4-BE49-F238E27FC236}">
                <a16:creationId xmlns:a16="http://schemas.microsoft.com/office/drawing/2014/main" id="{E36F23F1-E326-97C2-BD45-569E8A27C5ED}"/>
              </a:ext>
            </a:extLst>
          </p:cNvPr>
          <p:cNvCxnSpPr>
            <a:cxnSpLocks/>
            <a:endCxn id="12" idx="1"/>
          </p:cNvCxnSpPr>
          <p:nvPr/>
        </p:nvCxnSpPr>
        <p:spPr>
          <a:xfrm flipV="1">
            <a:off x="2523673" y="834851"/>
            <a:ext cx="1649372" cy="57119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2D29B64F-B675-9235-62F9-0774B93CCD4D}"/>
              </a:ext>
            </a:extLst>
          </p:cNvPr>
          <p:cNvCxnSpPr>
            <a:cxnSpLocks/>
          </p:cNvCxnSpPr>
          <p:nvPr/>
        </p:nvCxnSpPr>
        <p:spPr>
          <a:xfrm>
            <a:off x="2523673" y="1793443"/>
            <a:ext cx="537650" cy="5085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F965D9-017D-D2DA-96DA-185C6E0B0DD5}"/>
                  </a:ext>
                </a:extLst>
              </p:cNvPr>
              <p:cNvSpPr txBox="1"/>
              <p:nvPr/>
            </p:nvSpPr>
            <p:spPr>
              <a:xfrm>
                <a:off x="2926056" y="683438"/>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8" name="TextBox 37">
                <a:extLst>
                  <a:ext uri="{FF2B5EF4-FFF2-40B4-BE49-F238E27FC236}">
                    <a16:creationId xmlns:a16="http://schemas.microsoft.com/office/drawing/2014/main" id="{D9F965D9-017D-D2DA-96DA-185C6E0B0DD5}"/>
                  </a:ext>
                </a:extLst>
              </p:cNvPr>
              <p:cNvSpPr txBox="1">
                <a:spLocks noRot="1" noChangeAspect="1" noMove="1" noResize="1" noEditPoints="1" noAdjustHandles="1" noChangeArrowheads="1" noChangeShapeType="1" noTextEdit="1"/>
              </p:cNvSpPr>
              <p:nvPr/>
            </p:nvSpPr>
            <p:spPr>
              <a:xfrm>
                <a:off x="2926056" y="683438"/>
                <a:ext cx="577312" cy="5078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B22D7C-BB5A-E96C-B577-C379A2973E18}"/>
                  </a:ext>
                </a:extLst>
              </p:cNvPr>
              <p:cNvSpPr txBox="1"/>
              <p:nvPr/>
            </p:nvSpPr>
            <p:spPr>
              <a:xfrm>
                <a:off x="2348745" y="1926925"/>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9" name="TextBox 38">
                <a:extLst>
                  <a:ext uri="{FF2B5EF4-FFF2-40B4-BE49-F238E27FC236}">
                    <a16:creationId xmlns:a16="http://schemas.microsoft.com/office/drawing/2014/main" id="{BCB22D7C-BB5A-E96C-B577-C379A2973E18}"/>
                  </a:ext>
                </a:extLst>
              </p:cNvPr>
              <p:cNvSpPr txBox="1">
                <a:spLocks noRot="1" noChangeAspect="1" noMove="1" noResize="1" noEditPoints="1" noAdjustHandles="1" noChangeArrowheads="1" noChangeShapeType="1" noTextEdit="1"/>
              </p:cNvSpPr>
              <p:nvPr/>
            </p:nvSpPr>
            <p:spPr>
              <a:xfrm>
                <a:off x="2348745" y="1926925"/>
                <a:ext cx="577312" cy="507831"/>
              </a:xfrm>
              <a:prstGeom prst="rect">
                <a:avLst/>
              </a:prstGeom>
              <a:blipFill>
                <a:blip r:embed="rId9"/>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10453E2-B035-DFEB-7116-4906DFDBFE22}"/>
              </a:ext>
            </a:extLst>
          </p:cNvPr>
          <p:cNvCxnSpPr>
            <a:cxnSpLocks/>
            <a:stCxn id="25" idx="3"/>
            <a:endCxn id="23" idx="1"/>
          </p:cNvCxnSpPr>
          <p:nvPr/>
        </p:nvCxnSpPr>
        <p:spPr>
          <a:xfrm flipV="1">
            <a:off x="4604389" y="2493130"/>
            <a:ext cx="957926" cy="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07B17C0-14B1-1B16-7CF2-995D00D66122}"/>
                  </a:ext>
                </a:extLst>
              </p:cNvPr>
              <p:cNvSpPr txBox="1"/>
              <p:nvPr/>
            </p:nvSpPr>
            <p:spPr>
              <a:xfrm>
                <a:off x="4889972" y="2461747"/>
                <a:ext cx="386765"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𝓣</m:t>
                      </m:r>
                    </m:oMath>
                  </m:oMathPara>
                </a14:m>
                <a:endParaRPr lang="en-US" sz="2700" dirty="0"/>
              </a:p>
            </p:txBody>
          </p:sp>
        </mc:Choice>
        <mc:Fallback xmlns="">
          <p:sp>
            <p:nvSpPr>
              <p:cNvPr id="44" name="TextBox 43">
                <a:extLst>
                  <a:ext uri="{FF2B5EF4-FFF2-40B4-BE49-F238E27FC236}">
                    <a16:creationId xmlns:a16="http://schemas.microsoft.com/office/drawing/2014/main" id="{507B17C0-14B1-1B16-7CF2-995D00D66122}"/>
                  </a:ext>
                </a:extLst>
              </p:cNvPr>
              <p:cNvSpPr txBox="1">
                <a:spLocks noRot="1" noChangeAspect="1" noMove="1" noResize="1" noEditPoints="1" noAdjustHandles="1" noChangeArrowheads="1" noChangeShapeType="1" noTextEdit="1"/>
              </p:cNvSpPr>
              <p:nvPr/>
            </p:nvSpPr>
            <p:spPr>
              <a:xfrm>
                <a:off x="4889972" y="2461747"/>
                <a:ext cx="386765" cy="507831"/>
              </a:xfrm>
              <a:prstGeom prst="rect">
                <a:avLst/>
              </a:prstGeom>
              <a:blipFill>
                <a:blip r:embed="rId10"/>
                <a:stretch>
                  <a:fillRect l="-3125" r="-15625"/>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AC098FB-4793-8A23-D197-CC578EC77A16}"/>
              </a:ext>
            </a:extLst>
          </p:cNvPr>
          <p:cNvCxnSpPr>
            <a:cxnSpLocks/>
            <a:stCxn id="10" idx="3"/>
          </p:cNvCxnSpPr>
          <p:nvPr/>
        </p:nvCxnSpPr>
        <p:spPr>
          <a:xfrm>
            <a:off x="5716111" y="852163"/>
            <a:ext cx="2829854" cy="6498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CAF525EF-144A-518B-9F06-BEF063BF59A5}"/>
              </a:ext>
            </a:extLst>
          </p:cNvPr>
          <p:cNvCxnSpPr>
            <a:cxnSpLocks/>
            <a:stCxn id="23" idx="3"/>
          </p:cNvCxnSpPr>
          <p:nvPr/>
        </p:nvCxnSpPr>
        <p:spPr>
          <a:xfrm flipV="1">
            <a:off x="7105381" y="1661104"/>
            <a:ext cx="1440584" cy="8320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6977A45-09DB-3206-0C65-A8EFFEA5563A}"/>
              </a:ext>
            </a:extLst>
          </p:cNvPr>
          <p:cNvSpPr txBox="1"/>
          <p:nvPr/>
        </p:nvSpPr>
        <p:spPr>
          <a:xfrm>
            <a:off x="36702" y="-19679"/>
            <a:ext cx="7589305" cy="461665"/>
          </a:xfrm>
          <a:prstGeom prst="rect">
            <a:avLst/>
          </a:prstGeom>
          <a:noFill/>
        </p:spPr>
        <p:txBody>
          <a:bodyPr wrap="square">
            <a:spAutoFit/>
          </a:bodyPr>
          <a:lstStyle/>
          <a:p>
            <a:r>
              <a:rPr lang="en-US" sz="2400" b="1" u="sng" dirty="0">
                <a:latin typeface="Avenir Black" panose="02000503020000020003" pitchFamily="2" charset="0"/>
              </a:rPr>
              <a:t>automating a reverse mode ADEV estimator</a:t>
            </a:r>
            <a:endParaRPr lang="en-US" sz="2400" dirty="0"/>
          </a:p>
        </p:txBody>
      </p:sp>
      <p:sp>
        <p:nvSpPr>
          <p:cNvPr id="11" name="Rectangle 10">
            <a:extLst>
              <a:ext uri="{FF2B5EF4-FFF2-40B4-BE49-F238E27FC236}">
                <a16:creationId xmlns:a16="http://schemas.microsoft.com/office/drawing/2014/main" id="{A6DF56AF-89D4-4DAB-45EA-62A2D17517EE}"/>
              </a:ext>
            </a:extLst>
          </p:cNvPr>
          <p:cNvSpPr/>
          <p:nvPr/>
        </p:nvSpPr>
        <p:spPr>
          <a:xfrm>
            <a:off x="875470" y="3674049"/>
            <a:ext cx="7393064" cy="1337498"/>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5D686D-926A-1C42-3349-614F9C56710E}"/>
                  </a:ext>
                </a:extLst>
              </p:cNvPr>
              <p:cNvSpPr txBox="1"/>
              <p:nvPr/>
            </p:nvSpPr>
            <p:spPr>
              <a:xfrm>
                <a:off x="2191282" y="4393640"/>
                <a:ext cx="5925896" cy="5058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e>
                            <m:sub>
                              <m:r>
                                <a:rPr lang="en-US" sz="2700" b="1" i="1">
                                  <a:latin typeface="Cambria Math" panose="02040503050406030204" pitchFamily="18" charset="0"/>
                                  <a:ea typeface="Cambria Math" panose="02040503050406030204" pitchFamily="18" charset="0"/>
                                </a:rPr>
                                <m:t>𝜽</m:t>
                              </m:r>
                            </m:sub>
                          </m:sSub>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𝑷</m:t>
                              </m:r>
                            </m:e>
                          </m:d>
                          <m:d>
                            <m:dPr>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𝜽</m:t>
                              </m:r>
                            </m:e>
                          </m:d>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𝜽</m:t>
                          </m:r>
                          <m:r>
                            <a:rPr lang="en-US" sz="2700" b="1" i="1">
                              <a:latin typeface="Cambria Math" panose="02040503050406030204" pitchFamily="18" charset="0"/>
                              <a:ea typeface="Cambria Math" panose="02040503050406030204" pitchFamily="18" charset="0"/>
                            </a:rPr>
                            <m:t>)</m:t>
                          </m:r>
                        </m:sub>
                      </m:sSub>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m:t>
                      </m:r>
                    </m:oMath>
                  </m:oMathPara>
                </a14:m>
                <a:endParaRPr lang="en-US" sz="2700" b="1" dirty="0"/>
              </a:p>
            </p:txBody>
          </p:sp>
        </mc:Choice>
        <mc:Fallback xmlns="">
          <p:sp>
            <p:nvSpPr>
              <p:cNvPr id="13" name="TextBox 12">
                <a:extLst>
                  <a:ext uri="{FF2B5EF4-FFF2-40B4-BE49-F238E27FC236}">
                    <a16:creationId xmlns:a16="http://schemas.microsoft.com/office/drawing/2014/main" id="{235D686D-926A-1C42-3349-614F9C56710E}"/>
                  </a:ext>
                </a:extLst>
              </p:cNvPr>
              <p:cNvSpPr txBox="1">
                <a:spLocks noRot="1" noChangeAspect="1" noMove="1" noResize="1" noEditPoints="1" noAdjustHandles="1" noChangeArrowheads="1" noChangeShapeType="1" noTextEdit="1"/>
              </p:cNvSpPr>
              <p:nvPr/>
            </p:nvSpPr>
            <p:spPr>
              <a:xfrm>
                <a:off x="2191282" y="4393640"/>
                <a:ext cx="5925896" cy="505844"/>
              </a:xfrm>
              <a:prstGeom prst="rect">
                <a:avLst/>
              </a:prstGeom>
              <a:blipFill>
                <a:blip r:embed="rId11"/>
                <a:stretch>
                  <a:fillRect b="-225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43D38E2-7390-AB91-1C32-5CA0E2C3FA43}"/>
              </a:ext>
            </a:extLst>
          </p:cNvPr>
          <p:cNvSpPr txBox="1"/>
          <p:nvPr/>
        </p:nvSpPr>
        <p:spPr>
          <a:xfrm>
            <a:off x="1004478" y="4392548"/>
            <a:ext cx="1186804" cy="507831"/>
          </a:xfrm>
          <a:prstGeom prst="rect">
            <a:avLst/>
          </a:prstGeom>
          <a:noFill/>
        </p:spPr>
        <p:txBody>
          <a:bodyPr wrap="square" rtlCol="0">
            <a:spAutoFit/>
          </a:bodyPr>
          <a:lstStyle/>
          <a:p>
            <a:r>
              <a:rPr lang="en-US" sz="2700" b="1" dirty="0">
                <a:latin typeface="Avenir Black" panose="02000503020000020003" pitchFamily="2" charset="0"/>
              </a:rPr>
              <a:t>Get: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78E56DE-2F43-6ED0-144E-1A91BED798DB}"/>
                  </a:ext>
                </a:extLst>
              </p:cNvPr>
              <p:cNvSpPr txBox="1"/>
              <p:nvPr/>
            </p:nvSpPr>
            <p:spPr>
              <a:xfrm>
                <a:off x="3555038" y="3730348"/>
                <a:ext cx="3121009" cy="565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𝑷</m:t>
                      </m:r>
                      <m:r>
                        <a:rPr lang="en-US" sz="2700" b="1" i="1">
                          <a:latin typeface="Cambria Math" panose="02040503050406030204" pitchFamily="18" charset="0"/>
                          <a:ea typeface="Cambria Math" panose="02040503050406030204" pitchFamily="18" charset="0"/>
                        </a:rPr>
                        <m:t> </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m:t>
                          </m:r>
                        </m:e>
                        <m:sub>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𝒀𝑶𝑳𝑶</m:t>
                              </m:r>
                              <m:r>
                                <a:rPr lang="en-US" sz="2700" b="1" i="1">
                                  <a:latin typeface="Cambria Math" panose="02040503050406030204" pitchFamily="18" charset="0"/>
                                  <a:ea typeface="Cambria Math" panose="02040503050406030204" pitchFamily="18" charset="0"/>
                                </a:rPr>
                                <m:t> ∘ </m:t>
                              </m:r>
                              <m:r>
                                <a:rPr lang="en-US" sz="2700" b="1" i="1">
                                  <a:latin typeface="Cambria Math" panose="02040503050406030204" pitchFamily="18" charset="0"/>
                                  <a:ea typeface="Cambria Math" panose="02040503050406030204" pitchFamily="18" charset="0"/>
                                </a:rPr>
                                <m:t>𝓓</m:t>
                              </m:r>
                            </m:e>
                            <m:sub>
                              <m:r>
                                <a:rPr lang="en-US" sz="2700" b="1" i="1">
                                  <a:latin typeface="Cambria Math" panose="02040503050406030204" pitchFamily="18" charset="0"/>
                                  <a:ea typeface="Cambria Math" panose="02040503050406030204" pitchFamily="18" charset="0"/>
                                </a:rPr>
                                <m:t>𝑨𝑫𝑬𝑽</m:t>
                              </m:r>
                            </m:sub>
                          </m:sSub>
                        </m:sub>
                      </m:sSub>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oMath>
                  </m:oMathPara>
                </a14:m>
                <a:endParaRPr lang="en-US" sz="2700" b="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478E56DE-2F43-6ED0-144E-1A91BED798DB}"/>
                  </a:ext>
                </a:extLst>
              </p:cNvPr>
              <p:cNvSpPr txBox="1">
                <a:spLocks noRot="1" noChangeAspect="1" noMove="1" noResize="1" noEditPoints="1" noAdjustHandles="1" noChangeArrowheads="1" noChangeShapeType="1" noTextEdit="1"/>
              </p:cNvSpPr>
              <p:nvPr/>
            </p:nvSpPr>
            <p:spPr>
              <a:xfrm>
                <a:off x="3555038" y="3730348"/>
                <a:ext cx="3121009" cy="565155"/>
              </a:xfrm>
              <a:prstGeom prst="rect">
                <a:avLst/>
              </a:prstGeom>
              <a:blipFill>
                <a:blip r:embed="rId12"/>
                <a:stretch>
                  <a:fillRect t="-6522" b="-130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678EAB4-C7E1-7DD5-D308-ADE1A5FA0067}"/>
              </a:ext>
            </a:extLst>
          </p:cNvPr>
          <p:cNvSpPr txBox="1"/>
          <p:nvPr/>
        </p:nvSpPr>
        <p:spPr>
          <a:xfrm>
            <a:off x="1004477" y="3748575"/>
            <a:ext cx="1399371" cy="507831"/>
          </a:xfrm>
          <a:prstGeom prst="rect">
            <a:avLst/>
          </a:prstGeom>
          <a:noFill/>
        </p:spPr>
        <p:txBody>
          <a:bodyPr wrap="square" rtlCol="0">
            <a:spAutoFit/>
          </a:bodyPr>
          <a:lstStyle/>
          <a:p>
            <a:r>
              <a:rPr lang="en-US" sz="2700" b="1" dirty="0">
                <a:latin typeface="Avenir Black" panose="02000503020000020003" pitchFamily="2" charset="0"/>
              </a:rPr>
              <a:t>Under:</a:t>
            </a:r>
          </a:p>
        </p:txBody>
      </p:sp>
      <p:sp>
        <p:nvSpPr>
          <p:cNvPr id="18" name="TextBox 17">
            <a:extLst>
              <a:ext uri="{FF2B5EF4-FFF2-40B4-BE49-F238E27FC236}">
                <a16:creationId xmlns:a16="http://schemas.microsoft.com/office/drawing/2014/main" id="{6E4ADFB7-9D5E-786C-C3A4-ED41FAA33841}"/>
              </a:ext>
            </a:extLst>
          </p:cNvPr>
          <p:cNvSpPr txBox="1"/>
          <p:nvPr/>
        </p:nvSpPr>
        <p:spPr>
          <a:xfrm>
            <a:off x="2060888" y="3241262"/>
            <a:ext cx="5658167" cy="507831"/>
          </a:xfrm>
          <a:prstGeom prst="rect">
            <a:avLst/>
          </a:prstGeom>
          <a:noFill/>
        </p:spPr>
        <p:txBody>
          <a:bodyPr wrap="square">
            <a:spAutoFit/>
          </a:bodyPr>
          <a:lstStyle/>
          <a:p>
            <a:r>
              <a:rPr lang="en-US" sz="2700" b="1" dirty="0">
                <a:solidFill>
                  <a:srgbClr val="00B050"/>
                </a:solidFill>
                <a:latin typeface="Avenir Black" panose="02000503020000020003" pitchFamily="2" charset="0"/>
              </a:rPr>
              <a:t>reverse mode ADEV via YOLO</a:t>
            </a:r>
            <a:endParaRPr lang="en-US" sz="2700" dirty="0">
              <a:solidFill>
                <a:srgbClr val="00B050"/>
              </a:solidFill>
            </a:endParaRPr>
          </a:p>
        </p:txBody>
      </p:sp>
      <p:sp>
        <p:nvSpPr>
          <p:cNvPr id="27" name="TextBox 26">
            <a:extLst>
              <a:ext uri="{FF2B5EF4-FFF2-40B4-BE49-F238E27FC236}">
                <a16:creationId xmlns:a16="http://schemas.microsoft.com/office/drawing/2014/main" id="{8128D94C-ADE8-5FD5-4C2E-29009B36478D}"/>
              </a:ext>
            </a:extLst>
          </p:cNvPr>
          <p:cNvSpPr txBox="1"/>
          <p:nvPr/>
        </p:nvSpPr>
        <p:spPr>
          <a:xfrm>
            <a:off x="7105381" y="14333"/>
            <a:ext cx="2028950" cy="461665"/>
          </a:xfrm>
          <a:prstGeom prst="rect">
            <a:avLst/>
          </a:prstGeom>
          <a:noFill/>
        </p:spPr>
        <p:txBody>
          <a:bodyPr wrap="square" lIns="0" tIns="0" rIns="0" bIns="0" rtlCol="0">
            <a:spAutoFit/>
          </a:bodyPr>
          <a:lstStyle/>
          <a:p>
            <a:r>
              <a:rPr lang="en-US" sz="1000" b="1" dirty="0">
                <a:latin typeface="Avenir Black" panose="02000503020000020003" pitchFamily="2" charset="0"/>
              </a:rPr>
              <a:t>YOLO (</a:t>
            </a:r>
            <a:r>
              <a:rPr lang="en-US" sz="1000" b="1" dirty="0" err="1">
                <a:latin typeface="Avenir Black" panose="02000503020000020003" pitchFamily="2" charset="0"/>
              </a:rPr>
              <a:t>Radul</a:t>
            </a:r>
            <a:r>
              <a:rPr lang="en-US" sz="1000" b="1" dirty="0">
                <a:latin typeface="Avenir Black" panose="02000503020000020003" pitchFamily="2" charset="0"/>
              </a:rPr>
              <a:t> et al, 2023 POPL)</a:t>
            </a:r>
          </a:p>
          <a:p>
            <a:r>
              <a:rPr lang="en-US" sz="1000" b="1" dirty="0">
                <a:latin typeface="Avenir Black" panose="02000503020000020003" pitchFamily="2" charset="0"/>
              </a:rPr>
              <a:t>Reverse mode ADEV via YOLO (Becker &amp; </a:t>
            </a:r>
            <a:r>
              <a:rPr lang="en-US" sz="1000" b="1" dirty="0" err="1">
                <a:latin typeface="Avenir Black" panose="02000503020000020003" pitchFamily="2" charset="0"/>
              </a:rPr>
              <a:t>Huot</a:t>
            </a:r>
            <a:r>
              <a:rPr lang="en-US" sz="1000" b="1" dirty="0">
                <a:latin typeface="Avenir Black" panose="02000503020000020003" pitchFamily="2" charset="0"/>
              </a:rPr>
              <a:t> et al, 2024 POPL)</a:t>
            </a:r>
          </a:p>
        </p:txBody>
      </p:sp>
    </p:spTree>
    <p:extLst>
      <p:ext uri="{BB962C8B-B14F-4D97-AF65-F5344CB8AC3E}">
        <p14:creationId xmlns:p14="http://schemas.microsoft.com/office/powerpoint/2010/main" val="383001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91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EC28703-E952-FA08-2F81-2170F1C02D3A}"/>
              </a:ext>
            </a:extLst>
          </p:cNvPr>
          <p:cNvSpPr/>
          <p:nvPr/>
        </p:nvSpPr>
        <p:spPr>
          <a:xfrm>
            <a:off x="4490820" y="116774"/>
            <a:ext cx="4388483" cy="48838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CEB637F-887D-E6A2-F131-256E1CA7A16B}"/>
              </a:ext>
            </a:extLst>
          </p:cNvPr>
          <p:cNvPicPr>
            <a:picLocks noChangeAspect="1"/>
          </p:cNvPicPr>
          <p:nvPr/>
        </p:nvPicPr>
        <p:blipFill>
          <a:blip r:embed="rId7"/>
          <a:stretch>
            <a:fillRect/>
          </a:stretch>
        </p:blipFill>
        <p:spPr>
          <a:xfrm>
            <a:off x="4827059" y="329588"/>
            <a:ext cx="3715999" cy="994116"/>
          </a:xfrm>
          <a:prstGeom prst="rect">
            <a:avLst/>
          </a:prstGeom>
        </p:spPr>
      </p:pic>
      <p:sp>
        <p:nvSpPr>
          <p:cNvPr id="8" name="TextBox 7">
            <a:extLst>
              <a:ext uri="{FF2B5EF4-FFF2-40B4-BE49-F238E27FC236}">
                <a16:creationId xmlns:a16="http://schemas.microsoft.com/office/drawing/2014/main" id="{BE6B3E95-0282-5C2E-1981-597A7D3D1729}"/>
              </a:ext>
            </a:extLst>
          </p:cNvPr>
          <p:cNvSpPr txBox="1"/>
          <p:nvPr/>
        </p:nvSpPr>
        <p:spPr>
          <a:xfrm>
            <a:off x="4490819" y="148283"/>
            <a:ext cx="4388483" cy="184666"/>
          </a:xfrm>
          <a:prstGeom prst="rect">
            <a:avLst/>
          </a:prstGeom>
          <a:noFill/>
        </p:spPr>
        <p:txBody>
          <a:bodyPr wrap="square" lIns="0" tIns="0" rIns="0" bIns="0" rtlCol="0">
            <a:spAutoFit/>
          </a:bodyPr>
          <a:lstStyle/>
          <a:p>
            <a:pPr algn="ctr"/>
            <a:r>
              <a:rPr lang="en-US" sz="1200" b="1" i="1" dirty="0">
                <a:latin typeface="Avenir Black" panose="02000503020000020003" pitchFamily="2" charset="0"/>
              </a:rPr>
              <a:t>Attend, infer, repeat (</a:t>
            </a:r>
            <a:r>
              <a:rPr lang="en-US" sz="1200" b="1" i="1" dirty="0" err="1">
                <a:latin typeface="Avenir Black" panose="02000503020000020003" pitchFamily="2" charset="0"/>
              </a:rPr>
              <a:t>Eslami</a:t>
            </a:r>
            <a:r>
              <a:rPr lang="en-US" sz="1200" b="1" i="1" dirty="0">
                <a:latin typeface="Avenir Black" panose="02000503020000020003" pitchFamily="2" charset="0"/>
              </a:rPr>
              <a:t> et al, 2016)</a:t>
            </a:r>
          </a:p>
        </p:txBody>
      </p:sp>
      <p:grpSp>
        <p:nvGrpSpPr>
          <p:cNvPr id="14" name="Group 13">
            <a:extLst>
              <a:ext uri="{FF2B5EF4-FFF2-40B4-BE49-F238E27FC236}">
                <a16:creationId xmlns:a16="http://schemas.microsoft.com/office/drawing/2014/main" id="{F4BAE90B-838B-1CF5-0AD5-478A266097A9}"/>
              </a:ext>
            </a:extLst>
          </p:cNvPr>
          <p:cNvGrpSpPr/>
          <p:nvPr/>
        </p:nvGrpSpPr>
        <p:grpSpPr>
          <a:xfrm>
            <a:off x="467538" y="466066"/>
            <a:ext cx="3624772" cy="4409060"/>
            <a:chOff x="317332" y="657699"/>
            <a:chExt cx="3277932" cy="4213431"/>
          </a:xfrm>
        </p:grpSpPr>
        <p:sp>
          <p:nvSpPr>
            <p:cNvPr id="12" name="Rectangle 11">
              <a:extLst>
                <a:ext uri="{FF2B5EF4-FFF2-40B4-BE49-F238E27FC236}">
                  <a16:creationId xmlns:a16="http://schemas.microsoft.com/office/drawing/2014/main" id="{86C4A63D-6EC1-7901-B39D-F6326CD1A8E4}"/>
                </a:ext>
              </a:extLst>
            </p:cNvPr>
            <p:cNvSpPr/>
            <p:nvPr/>
          </p:nvSpPr>
          <p:spPr>
            <a:xfrm>
              <a:off x="317332" y="657699"/>
              <a:ext cx="3277931" cy="42134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0" name="Picture 9">
              <a:extLst>
                <a:ext uri="{FF2B5EF4-FFF2-40B4-BE49-F238E27FC236}">
                  <a16:creationId xmlns:a16="http://schemas.microsoft.com/office/drawing/2014/main" id="{FC70B5D2-5E12-1DFB-F924-4D9A004EC861}"/>
                </a:ext>
              </a:extLst>
            </p:cNvPr>
            <p:cNvPicPr>
              <a:picLocks noChangeAspect="1"/>
            </p:cNvPicPr>
            <p:nvPr/>
          </p:nvPicPr>
          <p:blipFill rotWithShape="1">
            <a:blip r:embed="rId8"/>
            <a:srcRect l="88931" t="13999" r="2285" b="1171"/>
            <a:stretch/>
          </p:blipFill>
          <p:spPr>
            <a:xfrm>
              <a:off x="3040188" y="1226820"/>
              <a:ext cx="287960" cy="3587227"/>
            </a:xfrm>
            <a:prstGeom prst="rect">
              <a:avLst/>
            </a:prstGeom>
          </p:spPr>
        </p:pic>
        <p:pic>
          <p:nvPicPr>
            <p:cNvPr id="5" name="Picture 4">
              <a:extLst>
                <a:ext uri="{FF2B5EF4-FFF2-40B4-BE49-F238E27FC236}">
                  <a16:creationId xmlns:a16="http://schemas.microsoft.com/office/drawing/2014/main" id="{4EC119DB-71AA-9C35-09C8-2C865E618E8D}"/>
                </a:ext>
              </a:extLst>
            </p:cNvPr>
            <p:cNvPicPr>
              <a:picLocks noChangeAspect="1"/>
            </p:cNvPicPr>
            <p:nvPr/>
          </p:nvPicPr>
          <p:blipFill rotWithShape="1">
            <a:blip r:embed="rId8"/>
            <a:srcRect l="1610" t="8259" r="24234" b="1171"/>
            <a:stretch/>
          </p:blipFill>
          <p:spPr>
            <a:xfrm>
              <a:off x="370114" y="984070"/>
              <a:ext cx="2430785" cy="3829978"/>
            </a:xfrm>
            <a:prstGeom prst="rect">
              <a:avLst/>
            </a:prstGeom>
          </p:spPr>
        </p:pic>
        <p:pic>
          <p:nvPicPr>
            <p:cNvPr id="9" name="Picture 8">
              <a:extLst>
                <a:ext uri="{FF2B5EF4-FFF2-40B4-BE49-F238E27FC236}">
                  <a16:creationId xmlns:a16="http://schemas.microsoft.com/office/drawing/2014/main" id="{5C65C60B-97C2-7E2B-2250-07C3F7F7243E}"/>
                </a:ext>
              </a:extLst>
            </p:cNvPr>
            <p:cNvPicPr>
              <a:picLocks noChangeAspect="1"/>
            </p:cNvPicPr>
            <p:nvPr/>
          </p:nvPicPr>
          <p:blipFill rotWithShape="1">
            <a:blip r:embed="rId8"/>
            <a:srcRect b="92308"/>
            <a:stretch/>
          </p:blipFill>
          <p:spPr>
            <a:xfrm>
              <a:off x="317332" y="657699"/>
              <a:ext cx="3277931" cy="325282"/>
            </a:xfrm>
            <a:prstGeom prst="rect">
              <a:avLst/>
            </a:prstGeom>
          </p:spPr>
        </p:pic>
        <p:sp>
          <p:nvSpPr>
            <p:cNvPr id="13" name="TextBox 12">
              <a:extLst>
                <a:ext uri="{FF2B5EF4-FFF2-40B4-BE49-F238E27FC236}">
                  <a16:creationId xmlns:a16="http://schemas.microsoft.com/office/drawing/2014/main" id="{78D537F7-1092-A9CA-D146-C5B9A242F2A8}"/>
                </a:ext>
              </a:extLst>
            </p:cNvPr>
            <p:cNvSpPr txBox="1"/>
            <p:nvPr/>
          </p:nvSpPr>
          <p:spPr>
            <a:xfrm>
              <a:off x="2866712" y="982979"/>
              <a:ext cx="728552" cy="215444"/>
            </a:xfrm>
            <a:prstGeom prst="rect">
              <a:avLst/>
            </a:prstGeom>
            <a:noFill/>
          </p:spPr>
          <p:txBody>
            <a:bodyPr wrap="square" rtlCol="0">
              <a:spAutoFit/>
            </a:bodyPr>
            <a:lstStyle/>
            <a:p>
              <a:r>
                <a:rPr lang="en-US" sz="800" b="1" dirty="0">
                  <a:latin typeface="Linux Libertine O" panose="02000503000000000000" pitchFamily="2" charset="0"/>
                  <a:ea typeface="Linux Libertine O" panose="02000503000000000000" pitchFamily="2" charset="0"/>
                  <a:cs typeface="Linux Libertine O" panose="02000503000000000000" pitchFamily="2" charset="0"/>
                </a:rPr>
                <a:t>Supported?</a:t>
              </a:r>
            </a:p>
          </p:txBody>
        </p:sp>
      </p:grpSp>
      <p:pic>
        <p:nvPicPr>
          <p:cNvPr id="15" name="ReinforceTrainingAnimation">
            <a:hlinkClick r:id="" action="ppaction://media"/>
            <a:extLst>
              <a:ext uri="{FF2B5EF4-FFF2-40B4-BE49-F238E27FC236}">
                <a16:creationId xmlns:a16="http://schemas.microsoft.com/office/drawing/2014/main" id="{1CEF9B69-3548-5388-74FF-BE3549D851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16720" t="36690" r="13708" b="13612"/>
          <a:stretch/>
        </p:blipFill>
        <p:spPr>
          <a:xfrm>
            <a:off x="4863757" y="1573120"/>
            <a:ext cx="3713830" cy="1492284"/>
          </a:xfrm>
          <a:prstGeom prst="rect">
            <a:avLst/>
          </a:prstGeom>
        </p:spPr>
      </p:pic>
      <p:pic>
        <p:nvPicPr>
          <p:cNvPr id="16" name="MVDTrainingAnimation">
            <a:hlinkClick r:id="" action="ppaction://media"/>
            <a:extLst>
              <a:ext uri="{FF2B5EF4-FFF2-40B4-BE49-F238E27FC236}">
                <a16:creationId xmlns:a16="http://schemas.microsoft.com/office/drawing/2014/main" id="{6042DA72-AE03-FDC9-7157-0154EFCD5DF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16876" t="37231" r="13631" b="13711"/>
          <a:stretch/>
        </p:blipFill>
        <p:spPr>
          <a:xfrm>
            <a:off x="4814523" y="3485874"/>
            <a:ext cx="3741073" cy="1485527"/>
          </a:xfrm>
          <a:prstGeom prst="rect">
            <a:avLst/>
          </a:prstGeom>
        </p:spPr>
      </p:pic>
      <p:sp>
        <p:nvSpPr>
          <p:cNvPr id="18" name="TextBox 17">
            <a:extLst>
              <a:ext uri="{FF2B5EF4-FFF2-40B4-BE49-F238E27FC236}">
                <a16:creationId xmlns:a16="http://schemas.microsoft.com/office/drawing/2014/main" id="{4BCEB882-844F-504B-ABF3-99B331A38FF6}"/>
              </a:ext>
            </a:extLst>
          </p:cNvPr>
          <p:cNvSpPr txBox="1"/>
          <p:nvPr/>
        </p:nvSpPr>
        <p:spPr>
          <a:xfrm>
            <a:off x="4490820" y="1344034"/>
            <a:ext cx="4388483" cy="246221"/>
          </a:xfrm>
          <a:prstGeom prst="rect">
            <a:avLst/>
          </a:prstGeom>
          <a:noFill/>
        </p:spPr>
        <p:txBody>
          <a:bodyPr wrap="square" rtlCol="0">
            <a:spAutoFit/>
          </a:bodyPr>
          <a:lstStyle/>
          <a:p>
            <a:pPr algn="ctr"/>
            <a:r>
              <a:rPr lang="en-US" sz="1000" b="1" dirty="0">
                <a:solidFill>
                  <a:srgbClr val="FF0000"/>
                </a:solidFill>
                <a:latin typeface="Avenir Black" panose="02000503020000020003" pitchFamily="2" charset="0"/>
              </a:rPr>
              <a:t>REINFORCE for discrete samples leads to poor training convergence.</a:t>
            </a:r>
          </a:p>
        </p:txBody>
      </p:sp>
      <p:sp>
        <p:nvSpPr>
          <p:cNvPr id="19" name="TextBox 18">
            <a:extLst>
              <a:ext uri="{FF2B5EF4-FFF2-40B4-BE49-F238E27FC236}">
                <a16:creationId xmlns:a16="http://schemas.microsoft.com/office/drawing/2014/main" id="{13904852-4E97-148E-55D4-25DF4B23B72B}"/>
              </a:ext>
            </a:extLst>
          </p:cNvPr>
          <p:cNvSpPr txBox="1"/>
          <p:nvPr/>
        </p:nvSpPr>
        <p:spPr>
          <a:xfrm>
            <a:off x="4490819" y="3085813"/>
            <a:ext cx="4388483" cy="400110"/>
          </a:xfrm>
          <a:prstGeom prst="rect">
            <a:avLst/>
          </a:prstGeom>
          <a:noFill/>
        </p:spPr>
        <p:txBody>
          <a:bodyPr wrap="square" rtlCol="0">
            <a:spAutoFit/>
          </a:bodyPr>
          <a:lstStyle/>
          <a:p>
            <a:pPr algn="ctr"/>
            <a:r>
              <a:rPr lang="en-US" sz="1000" b="1" dirty="0">
                <a:solidFill>
                  <a:srgbClr val="00B050"/>
                </a:solidFill>
                <a:latin typeface="Avenir Black" panose="02000503020000020003" pitchFamily="2" charset="0"/>
              </a:rPr>
              <a:t>MVD is a better gradient estimator for discrete samplers –</a:t>
            </a:r>
          </a:p>
          <a:p>
            <a:pPr algn="ctr"/>
            <a:r>
              <a:rPr lang="en-US" sz="1000" b="1" dirty="0">
                <a:solidFill>
                  <a:srgbClr val="00B050"/>
                </a:solidFill>
                <a:latin typeface="Avenir Black" panose="02000503020000020003" pitchFamily="2" charset="0"/>
              </a:rPr>
              <a:t>using it instead of REINFORCE drastically improves convergence.</a:t>
            </a:r>
          </a:p>
        </p:txBody>
      </p:sp>
      <p:sp>
        <p:nvSpPr>
          <p:cNvPr id="22" name="Rectangle 21">
            <a:extLst>
              <a:ext uri="{FF2B5EF4-FFF2-40B4-BE49-F238E27FC236}">
                <a16:creationId xmlns:a16="http://schemas.microsoft.com/office/drawing/2014/main" id="{A047B050-7F36-6F70-EAEA-B1E39DF00CB6}"/>
              </a:ext>
            </a:extLst>
          </p:cNvPr>
          <p:cNvSpPr/>
          <p:nvPr/>
        </p:nvSpPr>
        <p:spPr>
          <a:xfrm>
            <a:off x="1652337" y="919172"/>
            <a:ext cx="318429" cy="3964268"/>
          </a:xfrm>
          <a:prstGeom prst="rect">
            <a:avLst/>
          </a:prstGeom>
          <a:solidFill>
            <a:srgbClr val="92D050">
              <a:alpha val="4308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AAE1D5-E531-E9F1-1804-6252588A7228}"/>
              </a:ext>
            </a:extLst>
          </p:cNvPr>
          <p:cNvSpPr txBox="1"/>
          <p:nvPr/>
        </p:nvSpPr>
        <p:spPr>
          <a:xfrm>
            <a:off x="570237" y="48126"/>
            <a:ext cx="3419371" cy="369332"/>
          </a:xfrm>
          <a:prstGeom prst="rect">
            <a:avLst/>
          </a:prstGeom>
          <a:noFill/>
        </p:spPr>
        <p:txBody>
          <a:bodyPr wrap="square" lIns="0" tIns="0" rIns="0" bIns="0" rtlCol="0">
            <a:spAutoFit/>
          </a:bodyPr>
          <a:lstStyle/>
          <a:p>
            <a:pPr algn="ctr"/>
            <a:r>
              <a:rPr lang="en-US" sz="1200" b="1" i="1" dirty="0">
                <a:solidFill>
                  <a:srgbClr val="00B050"/>
                </a:solidFill>
                <a:latin typeface="Avenir Black" panose="02000503020000020003" pitchFamily="2" charset="0"/>
              </a:rPr>
              <a:t>Our system gives you access to a combinatorial space of unbiased gradient estimators.</a:t>
            </a:r>
          </a:p>
        </p:txBody>
      </p:sp>
      <p:sp>
        <p:nvSpPr>
          <p:cNvPr id="23" name="TextBox 22">
            <a:extLst>
              <a:ext uri="{FF2B5EF4-FFF2-40B4-BE49-F238E27FC236}">
                <a16:creationId xmlns:a16="http://schemas.microsoft.com/office/drawing/2014/main" id="{31501EFD-8664-38BA-7725-28551EA61068}"/>
              </a:ext>
            </a:extLst>
          </p:cNvPr>
          <p:cNvSpPr txBox="1"/>
          <p:nvPr/>
        </p:nvSpPr>
        <p:spPr>
          <a:xfrm>
            <a:off x="803419" y="4926975"/>
            <a:ext cx="2132959" cy="153888"/>
          </a:xfrm>
          <a:prstGeom prst="rect">
            <a:avLst/>
          </a:prstGeom>
          <a:noFill/>
        </p:spPr>
        <p:txBody>
          <a:bodyPr wrap="square" lIns="0" tIns="0" rIns="0" bIns="0" rtlCol="0">
            <a:spAutoFit/>
          </a:bodyPr>
          <a:lstStyle/>
          <a:p>
            <a:r>
              <a:rPr lang="en-US" sz="1000" b="1" i="1" dirty="0">
                <a:solidFill>
                  <a:srgbClr val="00B050"/>
                </a:solidFill>
                <a:latin typeface="Avenir Black" panose="02000503020000020003" pitchFamily="2" charset="0"/>
              </a:rPr>
              <a:t>Not previously automated for VI</a:t>
            </a:r>
          </a:p>
        </p:txBody>
      </p:sp>
    </p:spTree>
    <p:extLst>
      <p:ext uri="{BB962C8B-B14F-4D97-AF65-F5344CB8AC3E}">
        <p14:creationId xmlns:p14="http://schemas.microsoft.com/office/powerpoint/2010/main" val="36703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00"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16"/>
                </p:tgtEl>
              </p:cMediaNode>
            </p:video>
            <p:seq concurrent="1" nextAc="seek">
              <p:cTn id="18" restart="whenNotActive" fill="hold" evtFilter="cancelBubble" nodeType="interactiveSeq">
                <p:stCondLst>
                  <p:cond evt="onClick" delay="0">
                    <p:tgtEl>
                      <p:spTgt spid="1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on a white background&#10;&#10;Description automatically generated">
            <a:extLst>
              <a:ext uri="{FF2B5EF4-FFF2-40B4-BE49-F238E27FC236}">
                <a16:creationId xmlns:a16="http://schemas.microsoft.com/office/drawing/2014/main" id="{9F1512D1-F055-3C3E-8E67-5B2E066E5DA7}"/>
              </a:ext>
            </a:extLst>
          </p:cNvPr>
          <p:cNvPicPr>
            <a:picLocks noChangeAspect="1"/>
          </p:cNvPicPr>
          <p:nvPr/>
        </p:nvPicPr>
        <p:blipFill>
          <a:blip r:embed="rId3"/>
          <a:stretch>
            <a:fillRect/>
          </a:stretch>
        </p:blipFill>
        <p:spPr>
          <a:xfrm>
            <a:off x="3143250" y="1143000"/>
            <a:ext cx="2857500" cy="2857500"/>
          </a:xfrm>
          <a:prstGeom prst="rect">
            <a:avLst/>
          </a:prstGeom>
        </p:spPr>
      </p:pic>
      <p:sp>
        <p:nvSpPr>
          <p:cNvPr id="6" name="TextBox 5">
            <a:extLst>
              <a:ext uri="{FF2B5EF4-FFF2-40B4-BE49-F238E27FC236}">
                <a16:creationId xmlns:a16="http://schemas.microsoft.com/office/drawing/2014/main" id="{03F9AB53-0D08-FBD4-D3AD-564F0BD4F242}"/>
              </a:ext>
            </a:extLst>
          </p:cNvPr>
          <p:cNvSpPr txBox="1"/>
          <p:nvPr/>
        </p:nvSpPr>
        <p:spPr>
          <a:xfrm>
            <a:off x="2655358" y="242757"/>
            <a:ext cx="3714750" cy="559961"/>
          </a:xfrm>
          <a:prstGeom prst="rect">
            <a:avLst/>
          </a:prstGeom>
          <a:noFill/>
        </p:spPr>
        <p:txBody>
          <a:bodyPr wrap="square" rtlCol="0">
            <a:spAutoFit/>
          </a:bodyPr>
          <a:lstStyle/>
          <a:p>
            <a:pPr algn="ctr"/>
            <a:r>
              <a:rPr lang="en-US" sz="1013" b="1" dirty="0">
                <a:latin typeface="Avenir Black" panose="02000503020000020003" pitchFamily="2" charset="0"/>
              </a:rPr>
              <a:t>Open-source artifact to accompany </a:t>
            </a:r>
            <a:r>
              <a:rPr lang="en-US" sz="1013" b="1" i="1" dirty="0">
                <a:latin typeface="Avenir Black" panose="02000503020000020003" pitchFamily="2" charset="0"/>
              </a:rPr>
              <a:t>Probabilistic programming with programmable variational inference </a:t>
            </a:r>
          </a:p>
          <a:p>
            <a:pPr algn="ctr"/>
            <a:r>
              <a:rPr lang="en-US" sz="1013" b="1" dirty="0">
                <a:latin typeface="Avenir Black" panose="02000503020000020003" pitchFamily="2" charset="0"/>
              </a:rPr>
              <a:t>(Becker &amp; Lew et al, 2024)</a:t>
            </a:r>
          </a:p>
        </p:txBody>
      </p:sp>
      <p:sp>
        <p:nvSpPr>
          <p:cNvPr id="7" name="TextBox 6">
            <a:extLst>
              <a:ext uri="{FF2B5EF4-FFF2-40B4-BE49-F238E27FC236}">
                <a16:creationId xmlns:a16="http://schemas.microsoft.com/office/drawing/2014/main" id="{CC1C9FE6-F132-2DDE-73EE-3C4C66A0F673}"/>
              </a:ext>
            </a:extLst>
          </p:cNvPr>
          <p:cNvSpPr txBox="1"/>
          <p:nvPr/>
        </p:nvSpPr>
        <p:spPr>
          <a:xfrm>
            <a:off x="2714625" y="4152903"/>
            <a:ext cx="3714750" cy="248209"/>
          </a:xfrm>
          <a:prstGeom prst="rect">
            <a:avLst/>
          </a:prstGeom>
          <a:noFill/>
        </p:spPr>
        <p:txBody>
          <a:bodyPr wrap="square" rtlCol="0">
            <a:spAutoFit/>
          </a:bodyPr>
          <a:lstStyle/>
          <a:p>
            <a:pPr algn="ctr"/>
            <a:r>
              <a:rPr lang="en-US" sz="1013" b="1" dirty="0">
                <a:latin typeface="Avenir Black" panose="02000503020000020003" pitchFamily="2" charset="0"/>
              </a:rPr>
              <a:t>https://</a:t>
            </a:r>
            <a:r>
              <a:rPr lang="en-US" sz="1013" b="1" dirty="0" err="1">
                <a:latin typeface="Avenir Black" panose="02000503020000020003" pitchFamily="2" charset="0"/>
              </a:rPr>
              <a:t>doi.org</a:t>
            </a:r>
            <a:r>
              <a:rPr lang="en-US" sz="1013" b="1" dirty="0">
                <a:latin typeface="Avenir Black" panose="02000503020000020003" pitchFamily="2" charset="0"/>
              </a:rPr>
              <a:t>/10.5281/zenodo.10938970</a:t>
            </a:r>
          </a:p>
        </p:txBody>
      </p:sp>
    </p:spTree>
    <p:extLst>
      <p:ext uri="{BB962C8B-B14F-4D97-AF65-F5344CB8AC3E}">
        <p14:creationId xmlns:p14="http://schemas.microsoft.com/office/powerpoint/2010/main" val="205291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5" name="TextBox 14">
            <a:extLst>
              <a:ext uri="{FF2B5EF4-FFF2-40B4-BE49-F238E27FC236}">
                <a16:creationId xmlns:a16="http://schemas.microsoft.com/office/drawing/2014/main" id="{FDF4E071-A160-D26E-F1DC-E8EA01786A14}"/>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Tree>
    <p:extLst>
      <p:ext uri="{BB962C8B-B14F-4D97-AF65-F5344CB8AC3E}">
        <p14:creationId xmlns:p14="http://schemas.microsoft.com/office/powerpoint/2010/main" val="38331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A14DA-7FC6-6FDE-83ED-8E5CF13F2AE6}"/>
              </a:ext>
            </a:extLst>
          </p:cNvPr>
          <p:cNvSpPr/>
          <p:nvPr/>
        </p:nvSpPr>
        <p:spPr>
          <a:xfrm>
            <a:off x="1419916" y="3209231"/>
            <a:ext cx="3784676" cy="142861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554421"/>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54830037-29CE-5A55-5BB1-0931E7E03254}"/>
              </a:ext>
            </a:extLst>
          </p:cNvPr>
          <p:cNvSpPr/>
          <p:nvPr/>
        </p:nvSpPr>
        <p:spPr>
          <a:xfrm>
            <a:off x="1419916" y="3640316"/>
            <a:ext cx="3784676" cy="194619"/>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6545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65452"/>
                <a:ext cx="3501689" cy="1717393"/>
              </a:xfrm>
              <a:prstGeom prst="rect">
                <a:avLst/>
              </a:prstGeom>
              <a:blipFill>
                <a:blip r:embed="rId7"/>
                <a:stretch>
                  <a:fillRect l="-2527" t="-1471" r="-1083" b="-3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EE1290-B711-411C-C80D-4CFF3909FFCA}"/>
                  </a:ext>
                </a:extLst>
              </p:cNvPr>
              <p:cNvSpPr txBox="1"/>
              <p:nvPr/>
            </p:nvSpPr>
            <p:spPr>
              <a:xfrm>
                <a:off x="1473577" y="3234347"/>
                <a:ext cx="3677352" cy="138563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3EE1290-B711-411C-C80D-4CFF3909FFCA}"/>
                  </a:ext>
                </a:extLst>
              </p:cNvPr>
              <p:cNvSpPr txBox="1">
                <a:spLocks noRot="1" noChangeAspect="1" noMove="1" noResize="1" noEditPoints="1" noAdjustHandles="1" noChangeArrowheads="1" noChangeShapeType="1" noTextEdit="1"/>
              </p:cNvSpPr>
              <p:nvPr/>
            </p:nvSpPr>
            <p:spPr>
              <a:xfrm>
                <a:off x="1473577" y="3234347"/>
                <a:ext cx="3677352" cy="1385636"/>
              </a:xfrm>
              <a:prstGeom prst="rect">
                <a:avLst/>
              </a:prstGeom>
              <a:blipFill>
                <a:blip r:embed="rId8"/>
                <a:stretch>
                  <a:fillRect l="-2069" t="-909" b="-454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9EAE2A8-C2BE-8137-2F41-405ED21666D6}"/>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pic>
        <p:nvPicPr>
          <p:cNvPr id="18" name="ExpressiveSampler">
            <a:hlinkClick r:id="" action="ppaction://media"/>
            <a:extLst>
              <a:ext uri="{FF2B5EF4-FFF2-40B4-BE49-F238E27FC236}">
                <a16:creationId xmlns:a16="http://schemas.microsoft.com/office/drawing/2014/main" id="{54CF9C58-D65D-42E0-6F6E-ABB473EACB4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1875" r="21875"/>
          <a:stretch/>
        </p:blipFill>
        <p:spPr>
          <a:xfrm>
            <a:off x="5506129" y="2917279"/>
            <a:ext cx="2011400" cy="201140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8822B5-89EA-0E5D-65DD-70356075CC3E}"/>
                  </a:ext>
                </a:extLst>
              </p:cNvPr>
              <p:cNvSpPr txBox="1"/>
              <p:nvPr/>
            </p:nvSpPr>
            <p:spPr>
              <a:xfrm>
                <a:off x="5673710" y="2682296"/>
                <a:ext cx="1676243" cy="279372"/>
              </a:xfrm>
              <a:prstGeom prst="rect">
                <a:avLst/>
              </a:prstGeom>
              <a:noFill/>
            </p:spPr>
            <p:txBody>
              <a:bodyPr wrap="square">
                <a:spAutoFit/>
              </a:bodyPr>
              <a:lstStyle/>
              <a:p>
                <a:pPr algn="ctr"/>
                <a:r>
                  <a:rPr lang="en-US" sz="1125" dirty="0">
                    <a:ea typeface="Cambria Math" panose="02040503050406030204" pitchFamily="18" charset="0"/>
                  </a:rPr>
                  <a:t>Sampling from </a:t>
                </a:r>
                <a14:m>
                  <m:oMath xmlns:m="http://schemas.openxmlformats.org/officeDocument/2006/math">
                    <m:sSub>
                      <m:sSubPr>
                        <m:ctrlPr>
                          <a:rPr lang="en-US" sz="1125" i="1">
                            <a:latin typeface="Cambria Math" panose="02040503050406030204" pitchFamily="18" charset="0"/>
                            <a:ea typeface="Cambria Math" panose="02040503050406030204" pitchFamily="18" charset="0"/>
                          </a:rPr>
                        </m:ctrlPr>
                      </m:sSubPr>
                      <m:e>
                        <m:r>
                          <m:rPr>
                            <m:sty m:val="p"/>
                          </m:rPr>
                          <a:rPr lang="en-US" sz="1125">
                            <a:latin typeface="Cambria Math" panose="02040503050406030204" pitchFamily="18" charset="0"/>
                            <a:ea typeface="Cambria Math" panose="02040503050406030204" pitchFamily="18" charset="0"/>
                          </a:rPr>
                          <m:t>guide</m:t>
                        </m:r>
                      </m:e>
                      <m:sub>
                        <m:r>
                          <a:rPr lang="en-US" sz="1125" i="1">
                            <a:latin typeface="Cambria Math" panose="02040503050406030204" pitchFamily="18" charset="0"/>
                            <a:ea typeface="Cambria Math" panose="02040503050406030204" pitchFamily="18" charset="0"/>
                          </a:rPr>
                          <m:t>𝑗𝑜𝑖𝑛𝑡</m:t>
                        </m:r>
                      </m:sub>
                    </m:sSub>
                  </m:oMath>
                </a14:m>
                <a:endParaRPr lang="en-US" sz="1125" dirty="0"/>
              </a:p>
            </p:txBody>
          </p:sp>
        </mc:Choice>
        <mc:Fallback xmlns="">
          <p:sp>
            <p:nvSpPr>
              <p:cNvPr id="22" name="TextBox 21">
                <a:extLst>
                  <a:ext uri="{FF2B5EF4-FFF2-40B4-BE49-F238E27FC236}">
                    <a16:creationId xmlns:a16="http://schemas.microsoft.com/office/drawing/2014/main" id="{228822B5-89EA-0E5D-65DD-70356075CC3E}"/>
                  </a:ext>
                </a:extLst>
              </p:cNvPr>
              <p:cNvSpPr txBox="1">
                <a:spLocks noRot="1" noChangeAspect="1" noMove="1" noResize="1" noEditPoints="1" noAdjustHandles="1" noChangeArrowheads="1" noChangeShapeType="1" noTextEdit="1"/>
              </p:cNvSpPr>
              <p:nvPr/>
            </p:nvSpPr>
            <p:spPr>
              <a:xfrm>
                <a:off x="5673710" y="2682296"/>
                <a:ext cx="1676243" cy="279372"/>
              </a:xfrm>
              <a:prstGeom prst="rect">
                <a:avLst/>
              </a:prstGeom>
              <a:blipFill>
                <a:blip r:embed="rId10"/>
                <a:stretch>
                  <a:fillRect b="-130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4926149-660D-E331-71E0-DEA8AFDCB1D2}"/>
              </a:ext>
            </a:extLst>
          </p:cNvPr>
          <p:cNvSpPr txBox="1"/>
          <p:nvPr/>
        </p:nvSpPr>
        <p:spPr>
          <a:xfrm>
            <a:off x="500710" y="3541416"/>
            <a:ext cx="919207" cy="577081"/>
          </a:xfrm>
          <a:prstGeom prst="rect">
            <a:avLst/>
          </a:prstGeom>
          <a:noFill/>
        </p:spPr>
        <p:txBody>
          <a:bodyPr wrap="square">
            <a:spAutoFit/>
          </a:bodyPr>
          <a:lstStyle/>
          <a:p>
            <a:pPr algn="ctr"/>
            <a:r>
              <a:rPr lang="en-US" sz="1050" b="1" i="1" dirty="0">
                <a:ea typeface="Cambria Math" panose="02040503050406030204" pitchFamily="18" charset="0"/>
              </a:rPr>
              <a:t>Aux. random </a:t>
            </a:r>
          </a:p>
          <a:p>
            <a:pPr algn="ctr"/>
            <a:r>
              <a:rPr lang="en-US" sz="1050" b="1" i="1" dirty="0">
                <a:ea typeface="Cambria Math" panose="02040503050406030204" pitchFamily="18" charset="0"/>
              </a:rPr>
              <a:t>choice</a:t>
            </a:r>
            <a:endParaRPr lang="en-US" sz="1050" b="1" i="1" dirty="0"/>
          </a:p>
        </p:txBody>
      </p:sp>
    </p:spTree>
    <p:extLst>
      <p:ext uri="{BB962C8B-B14F-4D97-AF65-F5344CB8AC3E}">
        <p14:creationId xmlns:p14="http://schemas.microsoft.com/office/powerpoint/2010/main" val="197231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5A14DA-7FC6-6FDE-83ED-8E5CF13F2AE6}"/>
              </a:ext>
            </a:extLst>
          </p:cNvPr>
          <p:cNvSpPr/>
          <p:nvPr/>
        </p:nvSpPr>
        <p:spPr>
          <a:xfrm>
            <a:off x="663757" y="2694022"/>
            <a:ext cx="3784676" cy="2257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554421"/>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6545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65452"/>
                <a:ext cx="3501689" cy="1717393"/>
              </a:xfrm>
              <a:prstGeom prst="rect">
                <a:avLst/>
              </a:prstGeom>
              <a:blipFill>
                <a:blip r:embed="rId5"/>
                <a:stretch>
                  <a:fillRect l="-2527" t="-1471" r="-1083" b="-367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19AA458F-3F58-AC25-475B-4B5D04860007}"/>
              </a:ext>
            </a:extLst>
          </p:cNvPr>
          <p:cNvSpPr/>
          <p:nvPr/>
        </p:nvSpPr>
        <p:spPr>
          <a:xfrm>
            <a:off x="663757" y="4274360"/>
            <a:ext cx="3784676" cy="67705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3EE1290-B711-411C-C80D-4CFF3909FFCA}"/>
                  </a:ext>
                </a:extLst>
              </p:cNvPr>
              <p:cNvSpPr txBox="1"/>
              <p:nvPr/>
            </p:nvSpPr>
            <p:spPr>
              <a:xfrm>
                <a:off x="771080" y="2737205"/>
                <a:ext cx="3677352" cy="21713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a:latin typeface="Cambria Math" panose="02040503050406030204" pitchFamily="18" charset="0"/>
                          <a:ea typeface="Cambria Math" panose="02040503050406030204" pitchFamily="18" charset="0"/>
                        </a:rPr>
                        <m:t> </m:t>
                      </m:r>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𝑚𝑎𝑟𝑔</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𝑚𝑎𝑟𝑔</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𝐦𝐚𝐫𝐠𝐢𝐧𝐚𝐥</m:t>
                      </m:r>
                      <m:r>
                        <a:rPr lang="en-US" sz="1200" b="1">
                          <a:latin typeface="Cambria Math" panose="02040503050406030204" pitchFamily="18" charset="0"/>
                          <a:ea typeface="Cambria Math" panose="02040503050406030204" pitchFamily="18" charset="0"/>
                        </a:rPr>
                        <m:t> </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e>
                      </m:d>
                      <m:r>
                        <a:rPr lang="en-US" sz="1200"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𝑞</m:t>
                              </m:r>
                            </m:e>
                            <m:sub>
                              <m:r>
                                <a:rPr lang="en-US" sz="1200" i="1">
                                  <a:latin typeface="Cambria Math" panose="02040503050406030204" pitchFamily="18" charset="0"/>
                                  <a:ea typeface="Cambria Math" panose="02040503050406030204" pitchFamily="18" charset="0"/>
                                </a:rPr>
                                <m:t>𝑗𝑜𝑖𝑛𝑡</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𝜙</m:t>
                          </m:r>
                        </m:e>
                      </m:d>
                    </m:oMath>
                  </m:oMathPara>
                </a14:m>
                <a:endParaRPr lang="en-US" sz="1200" dirty="0">
                  <a:latin typeface="Cambria Math" panose="02040503050406030204" pitchFamily="18" charset="0"/>
                  <a:ea typeface="Cambria Math" panose="02040503050406030204" pitchFamily="18" charset="0"/>
                </a:endParaRPr>
              </a:p>
              <a:p>
                <a:r>
                  <a:rPr lang="en-US" sz="1200" b="1" dirty="0">
                    <a:ea typeface="Cambria Math" panose="02040503050406030204" pitchFamily="18" charset="0"/>
                  </a:rPr>
                  <a:t>	</a:t>
                </a:r>
                <a14:m>
                  <m:oMath xmlns:m="http://schemas.openxmlformats.org/officeDocument/2006/math">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m:t>
                    </m:r>
                    <m:r>
                      <a:rPr lang="en-US" sz="1200">
                        <a:latin typeface="Cambria Math" panose="02040503050406030204" pitchFamily="18" charset="0"/>
                        <a:ea typeface="Cambria Math" panose="02040503050406030204" pitchFamily="18" charset="0"/>
                      </a:rPr>
                      <m:t> _.  </m:t>
                    </m:r>
                    <m:r>
                      <a:rPr lang="en-US" sz="1200" b="1">
                        <a:latin typeface="Cambria Math" panose="02040503050406030204" pitchFamily="18" charset="0"/>
                        <a:ea typeface="Cambria Math" panose="02040503050406030204" pitchFamily="18" charset="0"/>
                      </a:rPr>
                      <m:t>𝐢𝐦𝐩𝐨𝐫𝐭𝐚𝐧𝐜𝐞</m:t>
                    </m:r>
                    <m:d>
                      <m:dPr>
                        <m:ctrlPr>
                          <a:rPr lang="en-US" sz="1200"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0, 2</m:t>
                            </m:r>
                            <m:r>
                              <m:rPr>
                                <m:sty m:val="p"/>
                              </m:rPr>
                              <a:rPr lang="en-US" sz="1200">
                                <a:latin typeface="Cambria Math" panose="02040503050406030204" pitchFamily="18" charset="0"/>
                                <a:ea typeface="Cambria Math" panose="02040503050406030204" pitchFamily="18" charset="0"/>
                              </a:rPr>
                              <m:t>π</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e>
                    </m:d>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m:t>
                    </m:r>
                    <m:r>
                      <a:rPr lang="en-US" sz="1200">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53EE1290-B711-411C-C80D-4CFF3909FFCA}"/>
                  </a:ext>
                </a:extLst>
              </p:cNvPr>
              <p:cNvSpPr txBox="1">
                <a:spLocks noRot="1" noChangeAspect="1" noMove="1" noResize="1" noEditPoints="1" noAdjustHandles="1" noChangeArrowheads="1" noChangeShapeType="1" noTextEdit="1"/>
              </p:cNvSpPr>
              <p:nvPr/>
            </p:nvSpPr>
            <p:spPr>
              <a:xfrm>
                <a:off x="771080" y="2737205"/>
                <a:ext cx="3677352" cy="2171364"/>
              </a:xfrm>
              <a:prstGeom prst="rect">
                <a:avLst/>
              </a:prstGeom>
              <a:blipFill>
                <a:blip r:embed="rId6"/>
                <a:stretch>
                  <a:fillRect l="-2062" b="-232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540054F-9B97-E337-4280-CD37F038355F}"/>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8" name="TextBox 7">
            <a:extLst>
              <a:ext uri="{FF2B5EF4-FFF2-40B4-BE49-F238E27FC236}">
                <a16:creationId xmlns:a16="http://schemas.microsoft.com/office/drawing/2014/main" id="{315DB9E3-2310-99A1-89E5-67F94A9D66B1}"/>
              </a:ext>
            </a:extLst>
          </p:cNvPr>
          <p:cNvSpPr txBox="1"/>
          <p:nvPr/>
        </p:nvSpPr>
        <p:spPr>
          <a:xfrm>
            <a:off x="4448436" y="4300218"/>
            <a:ext cx="2817341" cy="623248"/>
          </a:xfrm>
          <a:prstGeom prst="rect">
            <a:avLst/>
          </a:prstGeom>
          <a:noFill/>
        </p:spPr>
        <p:txBody>
          <a:bodyPr wrap="square">
            <a:spAutoFit/>
          </a:bodyPr>
          <a:lstStyle/>
          <a:p>
            <a:pPr algn="ctr"/>
            <a:r>
              <a:rPr lang="en-US" sz="1125" b="1" dirty="0">
                <a:ea typeface="Cambria Math" panose="02040503050406030204" pitchFamily="18" charset="0"/>
              </a:rPr>
              <a:t>Auxiliary variational inference </a:t>
            </a:r>
          </a:p>
          <a:p>
            <a:pPr algn="ctr"/>
            <a:r>
              <a:rPr lang="en-US" sz="1125" b="1" dirty="0">
                <a:ea typeface="Cambria Math" panose="02040503050406030204" pitchFamily="18" charset="0"/>
              </a:rPr>
              <a:t>(</a:t>
            </a:r>
            <a:r>
              <a:rPr lang="en-US" sz="1125" b="1" dirty="0" err="1">
                <a:ea typeface="Cambria Math" panose="02040503050406030204" pitchFamily="18" charset="0"/>
              </a:rPr>
              <a:t>Agakov</a:t>
            </a:r>
            <a:r>
              <a:rPr lang="en-US" sz="1125" b="1" dirty="0">
                <a:ea typeface="Cambria Math" panose="02040503050406030204" pitchFamily="18" charset="0"/>
              </a:rPr>
              <a:t> &amp; Barber, 2004; </a:t>
            </a:r>
            <a:r>
              <a:rPr lang="en-US" sz="1125" b="1" dirty="0" err="1">
                <a:ea typeface="Cambria Math" panose="02040503050406030204" pitchFamily="18" charset="0"/>
              </a:rPr>
              <a:t>Ranganath</a:t>
            </a:r>
            <a:r>
              <a:rPr lang="en-US" sz="1125" b="1" dirty="0">
                <a:ea typeface="Cambria Math" panose="02040503050406030204" pitchFamily="18" charset="0"/>
              </a:rPr>
              <a:t> et al, 2016;</a:t>
            </a:r>
            <a:r>
              <a:rPr lang="en-US" sz="1200" b="1" dirty="0"/>
              <a:t> </a:t>
            </a:r>
            <a:r>
              <a:rPr lang="en-US" sz="1200" b="1" dirty="0" err="1"/>
              <a:t>Maaløe</a:t>
            </a:r>
            <a:r>
              <a:rPr lang="en-US" sz="1200" b="1" dirty="0"/>
              <a:t> et al, 2016</a:t>
            </a:r>
            <a:r>
              <a:rPr lang="en-US" sz="1125" b="1" dirty="0">
                <a:ea typeface="Cambria Math" panose="02040503050406030204" pitchFamily="18" charset="0"/>
              </a:rPr>
              <a:t>)</a:t>
            </a:r>
            <a:endParaRPr lang="en-US" sz="1125" b="1" dirty="0"/>
          </a:p>
        </p:txBody>
      </p:sp>
    </p:spTree>
    <p:extLst>
      <p:ext uri="{BB962C8B-B14F-4D97-AF65-F5344CB8AC3E}">
        <p14:creationId xmlns:p14="http://schemas.microsoft.com/office/powerpoint/2010/main" val="2354213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6329823" y="2775123"/>
            <a:ext cx="1996954" cy="20162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sp>
        <p:nvSpPr>
          <p:cNvPr id="4" name="Rectangle 3">
            <a:extLst>
              <a:ext uri="{FF2B5EF4-FFF2-40B4-BE49-F238E27FC236}">
                <a16:creationId xmlns:a16="http://schemas.microsoft.com/office/drawing/2014/main" id="{BE5F22F8-3CA3-9FAC-D19B-25A6DF45CC3B}"/>
              </a:ext>
            </a:extLst>
          </p:cNvPr>
          <p:cNvSpPr/>
          <p:nvPr/>
        </p:nvSpPr>
        <p:spPr>
          <a:xfrm>
            <a:off x="6329823" y="493980"/>
            <a:ext cx="1996954" cy="2016250"/>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489546"/>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03D1E20-A98B-E72F-0C6C-78057A0CF8A2}"/>
              </a:ext>
            </a:extLst>
          </p:cNvPr>
          <p:cNvSpPr txBox="1"/>
          <p:nvPr/>
        </p:nvSpPr>
        <p:spPr>
          <a:xfrm>
            <a:off x="6439829" y="499214"/>
            <a:ext cx="176897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pic>
        <p:nvPicPr>
          <p:cNvPr id="3" name="Picture 2">
            <a:extLst>
              <a:ext uri="{FF2B5EF4-FFF2-40B4-BE49-F238E27FC236}">
                <a16:creationId xmlns:a16="http://schemas.microsoft.com/office/drawing/2014/main" id="{22F3650C-5AD5-29D1-8A7B-84094F278672}"/>
              </a:ext>
            </a:extLst>
          </p:cNvPr>
          <p:cNvPicPr>
            <a:picLocks noChangeAspect="1"/>
          </p:cNvPicPr>
          <p:nvPr/>
        </p:nvPicPr>
        <p:blipFill rotWithShape="1">
          <a:blip r:embed="rId6"/>
          <a:srcRect l="10358" t="4853" r="4703" b="12345"/>
          <a:stretch/>
        </p:blipFill>
        <p:spPr>
          <a:xfrm>
            <a:off x="6486197" y="753126"/>
            <a:ext cx="1676243" cy="166499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453F203-DBE1-0D3E-CCD0-E483E196E856}"/>
                  </a:ext>
                </a:extLst>
              </p:cNvPr>
              <p:cNvSpPr txBox="1"/>
              <p:nvPr/>
            </p:nvSpPr>
            <p:spPr>
              <a:xfrm>
                <a:off x="771082" y="700580"/>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700580"/>
                <a:ext cx="3501689" cy="1717393"/>
              </a:xfrm>
              <a:prstGeom prst="rect">
                <a:avLst/>
              </a:prstGeom>
              <a:blipFill>
                <a:blip r:embed="rId7"/>
                <a:stretch>
                  <a:fillRect l="-2527" t="-1471" r="-1083" b="-367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199BA6B-D34D-7466-736E-30C9F82C12FD}"/>
              </a:ext>
            </a:extLst>
          </p:cNvPr>
          <p:cNvSpPr txBox="1"/>
          <p:nvPr/>
        </p:nvSpPr>
        <p:spPr>
          <a:xfrm>
            <a:off x="6439829" y="2766293"/>
            <a:ext cx="1768979" cy="276999"/>
          </a:xfrm>
          <a:prstGeom prst="rect">
            <a:avLst/>
          </a:prstGeom>
          <a:noFill/>
        </p:spPr>
        <p:txBody>
          <a:bodyPr wrap="square" rtlCol="0">
            <a:spAutoFit/>
          </a:bodyPr>
          <a:lstStyle/>
          <a:p>
            <a:pPr algn="ctr"/>
            <a:r>
              <a:rPr lang="en-US" sz="1200" b="1" dirty="0">
                <a:latin typeface="Avenir Black" panose="02000503020000020003" pitchFamily="2" charset="0"/>
              </a:rPr>
              <a:t>Auxiliary variable VI</a:t>
            </a:r>
          </a:p>
        </p:txBody>
      </p:sp>
      <p:sp>
        <p:nvSpPr>
          <p:cNvPr id="16" name="Rectangle 15">
            <a:extLst>
              <a:ext uri="{FF2B5EF4-FFF2-40B4-BE49-F238E27FC236}">
                <a16:creationId xmlns:a16="http://schemas.microsoft.com/office/drawing/2014/main" id="{D6A71E27-F6B4-BCA2-D002-F4573889B5AE}"/>
              </a:ext>
            </a:extLst>
          </p:cNvPr>
          <p:cNvSpPr/>
          <p:nvPr/>
        </p:nvSpPr>
        <p:spPr>
          <a:xfrm>
            <a:off x="996112" y="2678080"/>
            <a:ext cx="3784676" cy="2257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4F6897-B26B-023F-4992-61F5272201CF}"/>
                  </a:ext>
                </a:extLst>
              </p:cNvPr>
              <p:cNvSpPr txBox="1"/>
              <p:nvPr/>
            </p:nvSpPr>
            <p:spPr>
              <a:xfrm>
                <a:off x="1103436" y="2721263"/>
                <a:ext cx="3677352" cy="217136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𝑗𝑜𝑖𝑛𝑡</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𝑗𝑜𝑖𝑛𝑡</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𝐝𝐨</m:t>
                      </m:r>
                    </m:oMath>
                  </m:oMathPara>
                </a14:m>
                <a:endParaRPr lang="en-US" sz="1200" b="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𝑣</m:t>
                    </m:r>
                    <m:r>
                      <a:rPr lang="en-US" sz="1200">
                        <a:latin typeface="Cambria Math" panose="02040503050406030204" pitchFamily="18" charset="0"/>
                        <a:ea typeface="Cambria Math" panose="02040503050406030204" pitchFamily="18" charset="0"/>
                      </a:rPr>
                      <m:t>←</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m:t>
                        </m:r>
                        <m:r>
                          <a:rPr lang="en-US" sz="1200" i="1">
                            <a:latin typeface="Cambria Math" panose="02040503050406030204" pitchFamily="18" charset="0"/>
                            <a:ea typeface="Cambria Math" panose="02040503050406030204" pitchFamily="18" charset="0"/>
                          </a:rPr>
                          <m:t>2</m:t>
                        </m:r>
                        <m:r>
                          <a:rPr lang="en-US" sz="1200" i="1">
                            <a:latin typeface="Cambria Math" panose="02040503050406030204" pitchFamily="18" charset="0"/>
                            <a:ea typeface="Cambria Math" panose="02040503050406030204" pitchFamily="18" charset="0"/>
                          </a:rPr>
                          <m:t>𝜋</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oMath>
                </a14:m>
                <a:endParaRPr lang="en-US" sz="1200" b="1"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𝐥𝐞𝐭</m:t>
                    </m:r>
                    <m:r>
                      <a:rPr lang="en-US" sz="1200">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𝑟</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𝜙</m:t>
                    </m:r>
                  </m:oMath>
                </a14:m>
                <a:endParaRPr lang="en-US" sz="1200" dirty="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𝑥</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cos</m:t>
                            </m:r>
                          </m:fName>
                          <m:e>
                            <m:r>
                              <a:rPr lang="en-US" sz="1200" i="1">
                                <a:latin typeface="Cambria Math" panose="02040503050406030204" pitchFamily="18" charset="0"/>
                                <a:ea typeface="Cambria Math" panose="02040503050406030204" pitchFamily="18" charset="0"/>
                              </a:rPr>
                              <m:t>𝑣</m:t>
                            </m:r>
                          </m:e>
                        </m:func>
                        <m:r>
                          <a:rPr lang="en-US" sz="1200">
                            <a:latin typeface="Cambria Math" panose="02040503050406030204" pitchFamily="18" charset="0"/>
                            <a:ea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1</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i="1">
                        <a:latin typeface="Cambria Math" panose="02040503050406030204" pitchFamily="18" charset="0"/>
                        <a:ea typeface="Cambria Math" panose="02040503050406030204" pitchFamily="18" charset="0"/>
                      </a:rPr>
                      <m:t>𝑦</m:t>
                    </m:r>
                    <m:r>
                      <a:rPr lang="en-US" sz="1200">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norma</m:t>
                    </m:r>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l</m:t>
                        </m:r>
                      </m:e>
                      <m:sub>
                        <m:r>
                          <m:rPr>
                            <m:sty m:val="p"/>
                          </m:rPr>
                          <a:rPr lang="en-US" sz="1200">
                            <a:latin typeface="Cambria Math" panose="02040503050406030204" pitchFamily="18" charset="0"/>
                            <a:ea typeface="Cambria Math" panose="02040503050406030204" pitchFamily="18" charset="0"/>
                          </a:rPr>
                          <m:t>reparam</m:t>
                        </m:r>
                      </m:sub>
                    </m:sSub>
                    <m:d>
                      <m:dPr>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r</m:t>
                        </m:r>
                        <m:r>
                          <a:rPr lang="en-US" sz="1200" i="1">
                            <a:latin typeface="Cambria Math" panose="02040503050406030204" pitchFamily="18" charset="0"/>
                            <a:ea typeface="Cambria Math" panose="02040503050406030204" pitchFamily="18" charset="0"/>
                          </a:rPr>
                          <m:t>⋅</m:t>
                        </m:r>
                        <m:func>
                          <m:funcPr>
                            <m:ctrlPr>
                              <a:rPr lang="en-US" sz="1200" i="1">
                                <a:latin typeface="Cambria Math" panose="02040503050406030204" pitchFamily="18" charset="0"/>
                                <a:ea typeface="Cambria Math" panose="02040503050406030204" pitchFamily="18" charset="0"/>
                              </a:rPr>
                            </m:ctrlPr>
                          </m:funcPr>
                          <m:fName>
                            <m:r>
                              <m:rPr>
                                <m:sty m:val="p"/>
                              </m:rPr>
                              <a:rPr lang="en-US" sz="1200">
                                <a:latin typeface="Cambria Math" panose="02040503050406030204" pitchFamily="18" charset="0"/>
                                <a:ea typeface="Cambria Math" panose="02040503050406030204" pitchFamily="18" charset="0"/>
                              </a:rPr>
                              <m:t>sin</m:t>
                            </m:r>
                          </m:fName>
                          <m:e>
                            <m:r>
                              <a:rPr lang="en-US" sz="1200" i="1">
                                <a:latin typeface="Cambria Math" panose="02040503050406030204" pitchFamily="18" charset="0"/>
                                <a:ea typeface="Cambria Math" panose="02040503050406030204" pitchFamily="18" charset="0"/>
                              </a:rPr>
                              <m:t>𝑣</m:t>
                            </m:r>
                          </m:e>
                        </m:func>
                        <m:r>
                          <a:rPr lang="en-US" sz="1200" i="1">
                            <a:latin typeface="Cambria Math" panose="02040503050406030204" pitchFamily="18" charset="0"/>
                            <a:ea typeface="Cambria Math" panose="02040503050406030204" pitchFamily="18" charset="0"/>
                          </a:rPr>
                          <m:t>,</m:t>
                        </m:r>
                        <m:r>
                          <a:rPr lang="en-US" sz="1200">
                            <a:latin typeface="Cambria Math" panose="02040503050406030204" pitchFamily="18" charset="0"/>
                            <a:ea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m:rPr>
                                <m:sty m:val="p"/>
                              </m:rPr>
                              <a:rPr lang="en-US" sz="1200">
                                <a:latin typeface="Cambria Math" panose="02040503050406030204" pitchFamily="18" charset="0"/>
                                <a:ea typeface="Cambria Math" panose="02040503050406030204" pitchFamily="18" charset="0"/>
                              </a:rPr>
                              <m:t>e</m:t>
                            </m:r>
                          </m:e>
                          <m:sup>
                            <m:r>
                              <a:rPr lang="en-US" sz="1200" i="1">
                                <a:latin typeface="Cambria Math" panose="02040503050406030204" pitchFamily="18" charset="0"/>
                                <a:ea typeface="Cambria Math" panose="02040503050406030204" pitchFamily="18" charset="0"/>
                              </a:rPr>
                              <m:t>𝑙</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𝜎</m:t>
                                </m:r>
                              </m:e>
                              <m:sub>
                                <m:r>
                                  <a:rPr lang="en-US" sz="1200" i="1">
                                    <a:latin typeface="Cambria Math" panose="02040503050406030204" pitchFamily="18" charset="0"/>
                                    <a:ea typeface="Cambria Math" panose="02040503050406030204" pitchFamily="18" charset="0"/>
                                  </a:rPr>
                                  <m:t>2</m:t>
                                </m:r>
                              </m:sub>
                            </m:sSub>
                          </m:sup>
                        </m:sSup>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r>
                  <a:rPr lang="en-US" sz="1200" dirty="0">
                    <a:ea typeface="Cambria Math" panose="02040503050406030204" pitchFamily="18" charset="0"/>
                  </a:rPr>
                  <a:t>	</a:t>
                </a:r>
                <a14:m>
                  <m:oMath xmlns:m="http://schemas.openxmlformats.org/officeDocument/2006/math">
                    <m:r>
                      <a:rPr lang="en-US" sz="1200" b="1">
                        <a:latin typeface="Cambria Math" panose="02040503050406030204" pitchFamily="18" charset="0"/>
                        <a:ea typeface="Cambria Math" panose="02040503050406030204" pitchFamily="18" charset="0"/>
                      </a:rPr>
                      <m:t>𝐫𝐞𝐭𝐮𝐫𝐧</m:t>
                    </m:r>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oMath>
                </a14:m>
                <a:endParaRPr lang="en-US" sz="12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200">
                          <a:latin typeface="Cambria Math" panose="02040503050406030204" pitchFamily="18" charset="0"/>
                          <a:ea typeface="Cambria Math" panose="02040503050406030204" pitchFamily="18" charset="0"/>
                        </a:rPr>
                        <m:t> </m:t>
                      </m:r>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rPr>
                          </m:ctrlPr>
                        </m:sSubPr>
                        <m:e>
                          <m:r>
                            <m:rPr>
                              <m:sty m:val="p"/>
                            </m:rPr>
                            <a:rPr lang="en-US" sz="1200">
                              <a:latin typeface="Cambria Math" panose="02040503050406030204" pitchFamily="18" charset="0"/>
                            </a:rPr>
                            <m:t>guide</m:t>
                          </m:r>
                        </m:e>
                        <m:sub>
                          <m:r>
                            <a:rPr lang="en-US" sz="1200" i="1">
                              <a:latin typeface="Cambria Math" panose="02040503050406030204" pitchFamily="18" charset="0"/>
                            </a:rPr>
                            <m:t>𝑚𝑎𝑟𝑔</m:t>
                          </m:r>
                        </m:sub>
                      </m:sSub>
                      <m:r>
                        <a:rPr lang="en-US" sz="1200">
                          <a:latin typeface="Cambria Math" panose="02040503050406030204" pitchFamily="18" charset="0"/>
                        </a:rPr>
                        <m:t>:</m:t>
                      </m:r>
                      <m:sSup>
                        <m:sSupPr>
                          <m:ctrlPr>
                            <a:rPr lang="en-US" sz="1200" i="1">
                              <a:latin typeface="Cambria Math" panose="02040503050406030204" pitchFamily="18" charset="0"/>
                              <a:ea typeface="Cambria Math" panose="02040503050406030204" pitchFamily="18" charset="0"/>
                            </a:rPr>
                          </m:ctrlPr>
                        </m:sSupPr>
                        <m:e>
                          <m:r>
                            <a:rPr lang="en-US" sz="1200" i="1">
                              <a:latin typeface="Cambria Math" panose="02040503050406030204" pitchFamily="18" charset="0"/>
                              <a:ea typeface="Cambria Math" panose="02040503050406030204" pitchFamily="18" charset="0"/>
                            </a:rPr>
                            <m:t>ℝ</m:t>
                          </m:r>
                        </m:e>
                        <m:sup>
                          <m:r>
                            <a:rPr lang="en-US" sz="1200" i="1">
                              <a:latin typeface="Cambria Math" panose="02040503050406030204" pitchFamily="18" charset="0"/>
                              <a:ea typeface="Cambria Math" panose="02040503050406030204" pitchFamily="18" charset="0"/>
                            </a:rPr>
                            <m:t>3</m:t>
                          </m:r>
                        </m:sup>
                      </m:sSup>
                      <m:r>
                        <a:rPr lang="en-US" sz="1200"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rPr>
                        <m:t>G</m:t>
                      </m:r>
                      <m:r>
                        <a:rPr lang="en-US" sz="1200">
                          <a:latin typeface="Cambria Math" panose="02040503050406030204" pitchFamily="18" charset="0"/>
                        </a:rPr>
                        <m:t> </m:t>
                      </m:r>
                      <m:sSup>
                        <m:sSupPr>
                          <m:ctrlPr>
                            <a:rPr lang="en-US" sz="1200" i="1">
                              <a:latin typeface="Cambria Math" panose="02040503050406030204" pitchFamily="18" charset="0"/>
                              <a:ea typeface="Cambria Math" panose="02040503050406030204" pitchFamily="18" charset="0"/>
                            </a:rPr>
                          </m:ctrlPr>
                        </m:sSupPr>
                        <m:e>
                          <m:r>
                            <a:rPr lang="en-US" sz="1200">
                              <a:latin typeface="Cambria Math" panose="02040503050406030204" pitchFamily="18" charset="0"/>
                              <a:ea typeface="Cambria Math" panose="02040503050406030204" pitchFamily="18" charset="0"/>
                            </a:rPr>
                            <m:t>ℝ</m:t>
                          </m:r>
                        </m:e>
                        <m:sup>
                          <m:r>
                            <a:rPr lang="en-US" sz="1200">
                              <a:latin typeface="Cambria Math" panose="02040503050406030204" pitchFamily="18" charset="0"/>
                              <a:ea typeface="Cambria Math" panose="02040503050406030204" pitchFamily="18" charset="0"/>
                            </a:rPr>
                            <m:t>2</m:t>
                          </m:r>
                        </m:sup>
                      </m:sSup>
                    </m:oMath>
                  </m:oMathPara>
                </a14:m>
                <a:endParaRPr lang="en-US" sz="12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m:rPr>
                              <m:sty m:val="p"/>
                            </m:rPr>
                            <a:rPr lang="en-US" sz="1200">
                              <a:latin typeface="Cambria Math" panose="02040503050406030204" pitchFamily="18" charset="0"/>
                              <a:ea typeface="Cambria Math" panose="02040503050406030204" pitchFamily="18" charset="0"/>
                            </a:rPr>
                            <m:t>guide</m:t>
                          </m:r>
                        </m:e>
                        <m:sub>
                          <m:r>
                            <a:rPr lang="en-US" sz="1200" i="1">
                              <a:latin typeface="Cambria Math" panose="02040503050406030204" pitchFamily="18" charset="0"/>
                              <a:ea typeface="Cambria Math" panose="02040503050406030204" pitchFamily="18" charset="0"/>
                            </a:rPr>
                            <m:t>𝑚𝑎𝑟𝑔</m:t>
                          </m:r>
                        </m:sub>
                      </m:sSub>
                      <m:r>
                        <a:rPr lang="en-US" sz="1200">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λϕ</m:t>
                      </m:r>
                      <m:r>
                        <a:rPr lang="en-US" sz="1200" b="1">
                          <a:latin typeface="Cambria Math" panose="02040503050406030204" pitchFamily="18" charset="0"/>
                          <a:ea typeface="Cambria Math" panose="02040503050406030204" pitchFamily="18" charset="0"/>
                        </a:rPr>
                        <m:t>. </m:t>
                      </m:r>
                      <m:r>
                        <a:rPr lang="en-US" sz="1200" b="1">
                          <a:latin typeface="Cambria Math" panose="02040503050406030204" pitchFamily="18" charset="0"/>
                          <a:ea typeface="Cambria Math" panose="02040503050406030204" pitchFamily="18" charset="0"/>
                        </a:rPr>
                        <m:t>𝐦𝐚𝐫𝐠𝐢𝐧𝐚𝐥</m:t>
                      </m:r>
                      <m:r>
                        <a:rPr lang="en-US" sz="1200" b="1">
                          <a:latin typeface="Cambria Math" panose="02040503050406030204" pitchFamily="18" charset="0"/>
                          <a:ea typeface="Cambria Math" panose="02040503050406030204" pitchFamily="18" charset="0"/>
                        </a:rPr>
                        <m:t> </m:t>
                      </m:r>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𝑦</m:t>
                          </m:r>
                          <m:r>
                            <a:rPr lang="en-US" sz="1200" i="1">
                              <a:latin typeface="Cambria Math" panose="02040503050406030204" pitchFamily="18" charset="0"/>
                              <a:ea typeface="Cambria Math" panose="02040503050406030204" pitchFamily="18" charset="0"/>
                            </a:rPr>
                            <m:t>”</m:t>
                          </m:r>
                        </m:e>
                      </m:d>
                      <m:r>
                        <a:rPr lang="en-US" sz="1200" i="1">
                          <a:latin typeface="Cambria Math" panose="02040503050406030204" pitchFamily="18" charset="0"/>
                          <a:ea typeface="Cambria Math" panose="02040503050406030204" pitchFamily="18" charset="0"/>
                        </a:rPr>
                        <m:t> </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𝑞</m:t>
                              </m:r>
                            </m:e>
                            <m:sub>
                              <m:r>
                                <a:rPr lang="en-US" sz="1200" i="1">
                                  <a:latin typeface="Cambria Math" panose="02040503050406030204" pitchFamily="18" charset="0"/>
                                  <a:ea typeface="Cambria Math" panose="02040503050406030204" pitchFamily="18" charset="0"/>
                                </a:rPr>
                                <m:t>𝑗𝑜𝑖𝑛𝑡</m:t>
                              </m:r>
                            </m:sub>
                          </m:sSub>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𝜙</m:t>
                          </m:r>
                        </m:e>
                      </m:d>
                    </m:oMath>
                  </m:oMathPara>
                </a14:m>
                <a:endParaRPr lang="en-US" sz="1200" dirty="0">
                  <a:latin typeface="Cambria Math" panose="02040503050406030204" pitchFamily="18" charset="0"/>
                  <a:ea typeface="Cambria Math" panose="02040503050406030204" pitchFamily="18" charset="0"/>
                </a:endParaRPr>
              </a:p>
              <a:p>
                <a:r>
                  <a:rPr lang="en-US" sz="1200" b="1" dirty="0">
                    <a:ea typeface="Cambria Math" panose="02040503050406030204" pitchFamily="18" charset="0"/>
                  </a:rPr>
                  <a:t>	</a:t>
                </a:r>
                <a14:m>
                  <m:oMath xmlns:m="http://schemas.openxmlformats.org/officeDocument/2006/math">
                    <m:r>
                      <a:rPr lang="en-US" sz="1200" b="1" i="1">
                        <a:latin typeface="Cambria Math" panose="02040503050406030204" pitchFamily="18" charset="0"/>
                        <a:ea typeface="Cambria Math" panose="02040503050406030204" pitchFamily="18" charset="0"/>
                      </a:rPr>
                      <m:t>(</m:t>
                    </m:r>
                    <m:r>
                      <m:rPr>
                        <m:sty m:val="p"/>
                      </m:rPr>
                      <a:rPr lang="en-US" sz="1200">
                        <a:latin typeface="Cambria Math" panose="02040503050406030204" pitchFamily="18" charset="0"/>
                        <a:ea typeface="Cambria Math" panose="02040503050406030204" pitchFamily="18" charset="0"/>
                      </a:rPr>
                      <m:t>λ</m:t>
                    </m:r>
                    <m:r>
                      <a:rPr lang="en-US" sz="1200">
                        <a:latin typeface="Cambria Math" panose="02040503050406030204" pitchFamily="18" charset="0"/>
                        <a:ea typeface="Cambria Math" panose="02040503050406030204" pitchFamily="18" charset="0"/>
                      </a:rPr>
                      <m:t> _.  </m:t>
                    </m:r>
                    <m:r>
                      <a:rPr lang="en-US" sz="1200" b="1">
                        <a:latin typeface="Cambria Math" panose="02040503050406030204" pitchFamily="18" charset="0"/>
                        <a:ea typeface="Cambria Math" panose="02040503050406030204" pitchFamily="18" charset="0"/>
                      </a:rPr>
                      <m:t>𝐢𝐦𝐩𝐨𝐫𝐭𝐚𝐧𝐜𝐞</m:t>
                    </m:r>
                    <m:d>
                      <m:dPr>
                        <m:ctrlPr>
                          <a:rPr lang="en-US" sz="1200"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𝐬𝐚𝐦𝐩𝐥𝐞</m:t>
                        </m:r>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uniform</m:t>
                        </m:r>
                        <m:d>
                          <m:dPr>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0, 2</m:t>
                            </m:r>
                            <m:r>
                              <m:rPr>
                                <m:sty m:val="p"/>
                              </m:rPr>
                              <a:rPr lang="en-US" sz="1200">
                                <a:latin typeface="Cambria Math" panose="02040503050406030204" pitchFamily="18" charset="0"/>
                                <a:ea typeface="Cambria Math" panose="02040503050406030204" pitchFamily="18" charset="0"/>
                              </a:rPr>
                              <m:t>π</m:t>
                            </m:r>
                          </m:e>
                        </m:d>
                        <m:r>
                          <a:rPr lang="en-US" sz="1200">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𝑣</m:t>
                        </m:r>
                        <m:r>
                          <a:rPr lang="en-US" sz="1200" i="1">
                            <a:latin typeface="Cambria Math" panose="02040503050406030204" pitchFamily="18" charset="0"/>
                            <a:ea typeface="Cambria Math" panose="02040503050406030204" pitchFamily="18" charset="0"/>
                          </a:rPr>
                          <m:t>”</m:t>
                        </m:r>
                      </m:e>
                    </m:d>
                    <m:r>
                      <a:rPr lang="en-US" sz="1200">
                        <a:latin typeface="Cambria Math" panose="02040503050406030204" pitchFamily="18" charset="0"/>
                        <a:ea typeface="Cambria Math" panose="02040503050406030204" pitchFamily="18" charset="0"/>
                      </a:rPr>
                      <m:t> </m:t>
                    </m:r>
                    <m:r>
                      <m:rPr>
                        <m:sty m:val="p"/>
                      </m:rPr>
                      <a:rPr lang="en-US" sz="1200">
                        <a:latin typeface="Cambria Math" panose="02040503050406030204" pitchFamily="18" charset="0"/>
                        <a:ea typeface="Cambria Math" panose="02040503050406030204" pitchFamily="18" charset="0"/>
                      </a:rPr>
                      <m:t>N</m:t>
                    </m:r>
                    <m:r>
                      <a:rPr lang="en-US" sz="1200">
                        <a:latin typeface="Cambria Math" panose="02040503050406030204" pitchFamily="18" charset="0"/>
                        <a:ea typeface="Cambria Math" panose="02040503050406030204" pitchFamily="18" charset="0"/>
                      </a:rPr>
                      <m:t>)</m:t>
                    </m:r>
                  </m:oMath>
                </a14:m>
                <a:endParaRPr lang="en-US" sz="1200" dirty="0">
                  <a:latin typeface="Cambria Math" panose="02040503050406030204" pitchFamily="18" charset="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5C4F6897-B26B-023F-4992-61F5272201CF}"/>
                  </a:ext>
                </a:extLst>
              </p:cNvPr>
              <p:cNvSpPr txBox="1">
                <a:spLocks noRot="1" noChangeAspect="1" noMove="1" noResize="1" noEditPoints="1" noAdjustHandles="1" noChangeArrowheads="1" noChangeShapeType="1" noTextEdit="1"/>
              </p:cNvSpPr>
              <p:nvPr/>
            </p:nvSpPr>
            <p:spPr>
              <a:xfrm>
                <a:off x="1103436" y="2721263"/>
                <a:ext cx="3677352" cy="2171364"/>
              </a:xfrm>
              <a:prstGeom prst="rect">
                <a:avLst/>
              </a:prstGeom>
              <a:blipFill>
                <a:blip r:embed="rId8"/>
                <a:stretch>
                  <a:fillRect l="-2062" t="-581" b="-23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748FC7F1-3B91-8A8A-7FD1-E453AC313F45}"/>
              </a:ext>
            </a:extLst>
          </p:cNvPr>
          <p:cNvCxnSpPr>
            <a:cxnSpLocks/>
          </p:cNvCxnSpPr>
          <p:nvPr/>
        </p:nvCxnSpPr>
        <p:spPr>
          <a:xfrm>
            <a:off x="5062238" y="3803446"/>
            <a:ext cx="986139" cy="21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1B2113D-9BCB-A551-1014-3F988E67DDBF}"/>
                  </a:ext>
                </a:extLst>
              </p:cNvPr>
              <p:cNvSpPr txBox="1"/>
              <p:nvPr/>
            </p:nvSpPr>
            <p:spPr>
              <a:xfrm>
                <a:off x="4635473" y="3526443"/>
                <a:ext cx="1850721"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a:t>
                </a:r>
              </a:p>
            </p:txBody>
          </p:sp>
        </mc:Choice>
        <mc:Fallback xmlns="">
          <p:sp>
            <p:nvSpPr>
              <p:cNvPr id="22" name="TextBox 21">
                <a:extLst>
                  <a:ext uri="{FF2B5EF4-FFF2-40B4-BE49-F238E27FC236}">
                    <a16:creationId xmlns:a16="http://schemas.microsoft.com/office/drawing/2014/main" id="{91B2113D-9BCB-A551-1014-3F988E67DDBF}"/>
                  </a:ext>
                </a:extLst>
              </p:cNvPr>
              <p:cNvSpPr txBox="1">
                <a:spLocks noRot="1" noChangeAspect="1" noMove="1" noResize="1" noEditPoints="1" noAdjustHandles="1" noChangeArrowheads="1" noChangeShapeType="1" noTextEdit="1"/>
              </p:cNvSpPr>
              <p:nvPr/>
            </p:nvSpPr>
            <p:spPr>
              <a:xfrm>
                <a:off x="4635473" y="3526443"/>
                <a:ext cx="1850721" cy="261610"/>
              </a:xfrm>
              <a:prstGeom prst="rect">
                <a:avLst/>
              </a:prstGeom>
              <a:blipFill>
                <a:blip r:embed="rId9"/>
                <a:stretch>
                  <a:fillRect b="-1363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EEFDDBB-A97D-3755-9773-E7772BADD3B4}"/>
              </a:ext>
            </a:extLst>
          </p:cNvPr>
          <p:cNvSpPr txBox="1"/>
          <p:nvPr/>
        </p:nvSpPr>
        <p:spPr>
          <a:xfrm>
            <a:off x="-26241" y="255403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pic>
        <p:nvPicPr>
          <p:cNvPr id="24" name="ExpressiveGuideTraining">
            <a:hlinkClick r:id="" action="ppaction://media"/>
            <a:extLst>
              <a:ext uri="{FF2B5EF4-FFF2-40B4-BE49-F238E27FC236}">
                <a16:creationId xmlns:a16="http://schemas.microsoft.com/office/drawing/2014/main" id="{2AB54391-666C-0659-2B2A-48512639BA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21875" r="21875"/>
          <a:stretch/>
        </p:blipFill>
        <p:spPr>
          <a:xfrm>
            <a:off x="6486197" y="3001238"/>
            <a:ext cx="1688155" cy="1688155"/>
          </a:xfrm>
          <a:prstGeom prst="rect">
            <a:avLst/>
          </a:prstGeom>
        </p:spPr>
      </p:pic>
    </p:spTree>
    <p:extLst>
      <p:ext uri="{BB962C8B-B14F-4D97-AF65-F5344CB8AC3E}">
        <p14:creationId xmlns:p14="http://schemas.microsoft.com/office/powerpoint/2010/main" val="38043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52B776-05FA-0F7F-804B-3A18480A3BFD}"/>
              </a:ext>
            </a:extLst>
          </p:cNvPr>
          <p:cNvSpPr/>
          <p:nvPr/>
        </p:nvSpPr>
        <p:spPr>
          <a:xfrm>
            <a:off x="4817922" y="2840505"/>
            <a:ext cx="1996954" cy="2016250"/>
          </a:xfrm>
          <a:prstGeom prst="rect">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Box 11">
            <a:extLst>
              <a:ext uri="{FF2B5EF4-FFF2-40B4-BE49-F238E27FC236}">
                <a16:creationId xmlns:a16="http://schemas.microsoft.com/office/drawing/2014/main" id="{F199BA6B-D34D-7466-736E-30C9F82C12FD}"/>
              </a:ext>
            </a:extLst>
          </p:cNvPr>
          <p:cNvSpPr txBox="1"/>
          <p:nvPr/>
        </p:nvSpPr>
        <p:spPr>
          <a:xfrm>
            <a:off x="4927927" y="2831675"/>
            <a:ext cx="1768979" cy="276999"/>
          </a:xfrm>
          <a:prstGeom prst="rect">
            <a:avLst/>
          </a:prstGeom>
          <a:noFill/>
        </p:spPr>
        <p:txBody>
          <a:bodyPr wrap="square" rtlCol="0">
            <a:spAutoFit/>
          </a:bodyPr>
          <a:lstStyle/>
          <a:p>
            <a:pPr algn="ctr"/>
            <a:r>
              <a:rPr lang="en-US" sz="1200" b="1" dirty="0">
                <a:latin typeface="Avenir Black" panose="02000503020000020003" pitchFamily="2" charset="0"/>
              </a:rPr>
              <a:t>Auxiliary variable VI</a:t>
            </a:r>
          </a:p>
        </p:txBody>
      </p:sp>
      <p:sp>
        <p:nvSpPr>
          <p:cNvPr id="9" name="Rectangle 8">
            <a:extLst>
              <a:ext uri="{FF2B5EF4-FFF2-40B4-BE49-F238E27FC236}">
                <a16:creationId xmlns:a16="http://schemas.microsoft.com/office/drawing/2014/main" id="{4BF94DE0-F8C1-0F81-6FA1-97B989A7B30A}"/>
              </a:ext>
            </a:extLst>
          </p:cNvPr>
          <p:cNvSpPr/>
          <p:nvPr/>
        </p:nvSpPr>
        <p:spPr>
          <a:xfrm>
            <a:off x="2290506" y="2831670"/>
            <a:ext cx="1996954" cy="201625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TextBox 12">
            <a:extLst>
              <a:ext uri="{FF2B5EF4-FFF2-40B4-BE49-F238E27FC236}">
                <a16:creationId xmlns:a16="http://schemas.microsoft.com/office/drawing/2014/main" id="{24F50023-B604-8C6F-61E4-1FCC90CA372D}"/>
              </a:ext>
            </a:extLst>
          </p:cNvPr>
          <p:cNvSpPr txBox="1"/>
          <p:nvPr/>
        </p:nvSpPr>
        <p:spPr>
          <a:xfrm>
            <a:off x="2400511" y="2822842"/>
            <a:ext cx="1768979" cy="276999"/>
          </a:xfrm>
          <a:prstGeom prst="rect">
            <a:avLst/>
          </a:prstGeom>
          <a:noFill/>
        </p:spPr>
        <p:txBody>
          <a:bodyPr wrap="square" rtlCol="0">
            <a:spAutoFit/>
          </a:bodyPr>
          <a:lstStyle/>
          <a:p>
            <a:pPr algn="ctr"/>
            <a:r>
              <a:rPr lang="en-US" sz="1200" b="1" dirty="0">
                <a:latin typeface="Avenir Black" panose="02000503020000020003" pitchFamily="2" charset="0"/>
              </a:rPr>
              <a:t>Naïve VI</a:t>
            </a:r>
          </a:p>
        </p:txBody>
      </p:sp>
      <p:sp>
        <p:nvSpPr>
          <p:cNvPr id="14" name="Rectangle 13">
            <a:extLst>
              <a:ext uri="{FF2B5EF4-FFF2-40B4-BE49-F238E27FC236}">
                <a16:creationId xmlns:a16="http://schemas.microsoft.com/office/drawing/2014/main" id="{5A78E806-E4AB-68DE-6EA3-B7AC5D575518}"/>
              </a:ext>
            </a:extLst>
          </p:cNvPr>
          <p:cNvSpPr/>
          <p:nvPr/>
        </p:nvSpPr>
        <p:spPr>
          <a:xfrm>
            <a:off x="251272" y="209553"/>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5" name="Picture 14">
            <a:extLst>
              <a:ext uri="{FF2B5EF4-FFF2-40B4-BE49-F238E27FC236}">
                <a16:creationId xmlns:a16="http://schemas.microsoft.com/office/drawing/2014/main" id="{DCD27087-A538-F2B8-12FB-12150E5A73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 y="706357"/>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94E04F0-6EE3-9FAF-763E-751413E0EC7C}"/>
              </a:ext>
            </a:extLst>
          </p:cNvPr>
          <p:cNvSpPr txBox="1"/>
          <p:nvPr/>
        </p:nvSpPr>
        <p:spPr>
          <a:xfrm>
            <a:off x="-175511" y="286748"/>
            <a:ext cx="2589016" cy="1699504"/>
          </a:xfrm>
          <a:prstGeom prst="rect">
            <a:avLst/>
          </a:prstGeom>
          <a:noFill/>
        </p:spPr>
        <p:txBody>
          <a:bodyPr wrap="square" rtlCol="0">
            <a:spAutoFit/>
          </a:bodyPr>
          <a:lstStyle/>
          <a:p>
            <a:pPr algn="ctr">
              <a:lnSpc>
                <a:spcPct val="150000"/>
              </a:lnSpc>
            </a:pPr>
            <a:r>
              <a:rPr lang="en-US" sz="1650" b="1" dirty="0">
                <a:latin typeface="Avenir Black" panose="02000503020000020003" pitchFamily="2" charset="0"/>
              </a:rPr>
              <a:t>Gen</a:t>
            </a:r>
          </a:p>
          <a:p>
            <a:pPr algn="ctr">
              <a:lnSpc>
                <a:spcPct val="150000"/>
              </a:lnSpc>
            </a:pPr>
            <a:endParaRPr lang="en-US" sz="1650" b="1" dirty="0">
              <a:latin typeface="Avenir Black" panose="02000503020000020003" pitchFamily="2" charset="0"/>
            </a:endParaRPr>
          </a:p>
          <a:p>
            <a:pPr algn="ctr">
              <a:lnSpc>
                <a:spcPct val="150000"/>
              </a:lnSpc>
            </a:pPr>
            <a:endParaRPr lang="en-US" sz="1650" b="1" dirty="0">
              <a:latin typeface="Avenir Black" panose="02000503020000020003" pitchFamily="2" charset="0"/>
            </a:endParaRPr>
          </a:p>
          <a:p>
            <a:pPr algn="ctr">
              <a:lnSpc>
                <a:spcPct val="150000"/>
              </a:lnSpc>
            </a:pPr>
            <a:endParaRPr lang="en-US" sz="1050" b="1" dirty="0">
              <a:latin typeface="Avenir Black" panose="02000503020000020003" pitchFamily="2" charset="0"/>
            </a:endParaRPr>
          </a:p>
          <a:p>
            <a:pPr algn="ctr">
              <a:lnSpc>
                <a:spcPct val="150000"/>
              </a:lnSpc>
            </a:pPr>
            <a:r>
              <a:rPr lang="en-US" sz="1050" b="1" dirty="0">
                <a:latin typeface="Avenir Black" panose="02000503020000020003" pitchFamily="2" charset="0"/>
              </a:rPr>
              <a:t>(without our extension)</a:t>
            </a:r>
          </a:p>
        </p:txBody>
      </p:sp>
      <p:pic>
        <p:nvPicPr>
          <p:cNvPr id="17" name="Picture 6">
            <a:extLst>
              <a:ext uri="{FF2B5EF4-FFF2-40B4-BE49-F238E27FC236}">
                <a16:creationId xmlns:a16="http://schemas.microsoft.com/office/drawing/2014/main" id="{B33AE625-4437-17B7-102B-87B5ABDA43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5589" y="706357"/>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D6D8466-53EA-1FA4-6DBE-C8523163629C}"/>
              </a:ext>
            </a:extLst>
          </p:cNvPr>
          <p:cNvSpPr txBox="1"/>
          <p:nvPr/>
        </p:nvSpPr>
        <p:spPr>
          <a:xfrm>
            <a:off x="2290505" y="383196"/>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sp>
        <p:nvSpPr>
          <p:cNvPr id="21" name="TextBox 20">
            <a:extLst>
              <a:ext uri="{FF2B5EF4-FFF2-40B4-BE49-F238E27FC236}">
                <a16:creationId xmlns:a16="http://schemas.microsoft.com/office/drawing/2014/main" id="{285E712B-FDB7-E779-20E6-ED8DEA692382}"/>
              </a:ext>
            </a:extLst>
          </p:cNvPr>
          <p:cNvSpPr txBox="1"/>
          <p:nvPr/>
        </p:nvSpPr>
        <p:spPr>
          <a:xfrm>
            <a:off x="2637538" y="2344219"/>
            <a:ext cx="1216102" cy="392415"/>
          </a:xfrm>
          <a:prstGeom prst="rect">
            <a:avLst/>
          </a:prstGeom>
          <a:noFill/>
        </p:spPr>
        <p:txBody>
          <a:bodyPr wrap="none" lIns="0" tIns="0" rIns="0" bIns="0" rtlCol="0">
            <a:spAutoFit/>
          </a:bodyPr>
          <a:lstStyle/>
          <a:p>
            <a:r>
              <a:rPr lang="en-US" sz="2550" b="1" u="sng" dirty="0">
                <a:solidFill>
                  <a:srgbClr val="92D050"/>
                </a:solidFill>
                <a:latin typeface="Avenir Black" panose="02000503020000020003" pitchFamily="2" charset="0"/>
              </a:rPr>
              <a:t>Offered</a:t>
            </a:r>
          </a:p>
        </p:txBody>
      </p:sp>
      <p:sp>
        <p:nvSpPr>
          <p:cNvPr id="22" name="TextBox 21">
            <a:extLst>
              <a:ext uri="{FF2B5EF4-FFF2-40B4-BE49-F238E27FC236}">
                <a16:creationId xmlns:a16="http://schemas.microsoft.com/office/drawing/2014/main" id="{83443A49-4BD9-D03A-862F-013ED6FD5814}"/>
              </a:ext>
            </a:extLst>
          </p:cNvPr>
          <p:cNvSpPr txBox="1"/>
          <p:nvPr/>
        </p:nvSpPr>
        <p:spPr>
          <a:xfrm>
            <a:off x="4891347" y="2340229"/>
            <a:ext cx="1836465" cy="392415"/>
          </a:xfrm>
          <a:prstGeom prst="rect">
            <a:avLst/>
          </a:prstGeom>
          <a:noFill/>
        </p:spPr>
        <p:txBody>
          <a:bodyPr wrap="none" lIns="0" tIns="0" rIns="0" bIns="0" rtlCol="0">
            <a:spAutoFit/>
          </a:bodyPr>
          <a:lstStyle/>
          <a:p>
            <a:r>
              <a:rPr lang="en-US" sz="2550" b="1" u="sng" dirty="0">
                <a:solidFill>
                  <a:srgbClr val="FF0000"/>
                </a:solidFill>
                <a:latin typeface="Avenir Black" panose="02000503020000020003" pitchFamily="2" charset="0"/>
              </a:rPr>
              <a:t>Not offered</a:t>
            </a:r>
          </a:p>
        </p:txBody>
      </p:sp>
      <p:pic>
        <p:nvPicPr>
          <p:cNvPr id="26" name="ExpressiveGuideTraining">
            <a:hlinkClick r:id="" action="ppaction://media"/>
            <a:extLst>
              <a:ext uri="{FF2B5EF4-FFF2-40B4-BE49-F238E27FC236}">
                <a16:creationId xmlns:a16="http://schemas.microsoft.com/office/drawing/2014/main" id="{12F56AF6-643D-326F-016B-BDE81D3B1ECD}"/>
              </a:ext>
            </a:extLst>
          </p:cNvPr>
          <p:cNvPicPr>
            <a:picLocks noChangeAspect="1"/>
          </p:cNvPicPr>
          <p:nvPr>
            <a:videoFile r:link="rId1"/>
            <p:extLst>
              <p:ext uri="{DAA4B4D4-6D71-4841-9C94-3DE7FCFB9230}">
                <p14:media xmlns:p14="http://schemas.microsoft.com/office/powerpoint/2010/main" r:embed="rId2">
                  <p14:trim end="1299.5354"/>
                </p14:media>
              </p:ext>
            </p:extLst>
          </p:nvPr>
        </p:nvPicPr>
        <p:blipFill rotWithShape="1">
          <a:blip r:embed="rId9"/>
          <a:srcRect l="21875" r="21875"/>
          <a:stretch/>
        </p:blipFill>
        <p:spPr>
          <a:xfrm>
            <a:off x="4968338" y="3061798"/>
            <a:ext cx="1688155" cy="1688155"/>
          </a:xfrm>
          <a:prstGeom prst="rect">
            <a:avLst/>
          </a:prstGeom>
        </p:spPr>
      </p:pic>
      <p:pic>
        <p:nvPicPr>
          <p:cNvPr id="27" name="NaiveGuideTraining">
            <a:hlinkClick r:id="" action="ppaction://media"/>
            <a:extLst>
              <a:ext uri="{FF2B5EF4-FFF2-40B4-BE49-F238E27FC236}">
                <a16:creationId xmlns:a16="http://schemas.microsoft.com/office/drawing/2014/main" id="{74215126-C483-FA16-34DD-D652D1393119}"/>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21875" r="21875"/>
          <a:stretch/>
        </p:blipFill>
        <p:spPr>
          <a:xfrm>
            <a:off x="2439399" y="3060274"/>
            <a:ext cx="1691203" cy="1691203"/>
          </a:xfrm>
          <a:prstGeom prst="rect">
            <a:avLst/>
          </a:prstGeom>
        </p:spPr>
      </p:pic>
    </p:spTree>
    <p:extLst>
      <p:ext uri="{BB962C8B-B14F-4D97-AF65-F5344CB8AC3E}">
        <p14:creationId xmlns:p14="http://schemas.microsoft.com/office/powerpoint/2010/main" val="42289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00" fill="hold"/>
                                        <p:tgtEl>
                                          <p:spTgt spid="26"/>
                                        </p:tgtEl>
                                      </p:cBhvr>
                                    </p:cmd>
                                  </p:childTnLst>
                                </p:cTn>
                              </p:par>
                              <p:par>
                                <p:cTn id="7" presetID="1" presetClass="mediacall" presetSubtype="0" fill="hold" nodeType="withEffect">
                                  <p:stCondLst>
                                    <p:cond delay="0"/>
                                  </p:stCondLst>
                                  <p:childTnLst>
                                    <p:cmd type="call" cmd="playFrom(0.0)">
                                      <p:cBhvr>
                                        <p:cTn id="8" dur="8500"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2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26"/>
                                        </p:tgtEl>
                                      </p:cBhvr>
                                    </p:cmd>
                                  </p:childTnLst>
                                </p:cTn>
                              </p:par>
                            </p:childTnLst>
                          </p:cTn>
                        </p:par>
                      </p:childTnLst>
                    </p:cTn>
                  </p:par>
                </p:childTnLst>
              </p:cTn>
              <p:nextCondLst>
                <p:cond evt="onClick" delay="0">
                  <p:tgtEl>
                    <p:spTgt spid="26"/>
                  </p:tgtEl>
                </p:cond>
              </p:nextCondLst>
            </p:seq>
            <p:video>
              <p:cMediaNode vol="80000">
                <p:cTn id="14" repeatCount="indefinite" fill="hold" display="0">
                  <p:stCondLst>
                    <p:cond delay="indefinite"/>
                  </p:stCondLst>
                </p:cTn>
                <p:tgtEl>
                  <p:spTgt spid="26"/>
                </p:tgtEl>
              </p:cMediaNode>
            </p:video>
            <p:seq concurrent="1" nextAc="seek">
              <p:cTn id="15" restart="whenNotActive" fill="hold" evtFilter="cancelBubble" nodeType="interactiveSeq">
                <p:stCondLst>
                  <p:cond evt="onClick" delay="0">
                    <p:tgtEl>
                      <p:spTgt spid="2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7"/>
                                        </p:tgtEl>
                                      </p:cBhvr>
                                    </p:cmd>
                                  </p:childTnLst>
                                </p:cTn>
                              </p:par>
                            </p:childTnLst>
                          </p:cTn>
                        </p:par>
                      </p:childTnLst>
                    </p:cTn>
                  </p:par>
                </p:childTnLst>
              </p:cTn>
              <p:nextCondLst>
                <p:cond evt="onClick" delay="0">
                  <p:tgtEl>
                    <p:spTgt spid="27"/>
                  </p:tgtEl>
                </p:cond>
              </p:nextCondLst>
            </p:seq>
            <p:video>
              <p:cMediaNode vol="80000">
                <p:cTn id="20" repeatCount="indefinite" fill="hold" display="0">
                  <p:stCondLst>
                    <p:cond delay="indefinite"/>
                  </p:stCondLst>
                </p:cTn>
                <p:tgtEl>
                  <p:spTgt spid="27"/>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97864DF-D241-9FD9-29FA-A3B688A956B0}"/>
              </a:ext>
            </a:extLst>
          </p:cNvPr>
          <p:cNvSpPr/>
          <p:nvPr/>
        </p:nvSpPr>
        <p:spPr>
          <a:xfrm>
            <a:off x="84552" y="858925"/>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Rectangle 19">
            <a:extLst>
              <a:ext uri="{FF2B5EF4-FFF2-40B4-BE49-F238E27FC236}">
                <a16:creationId xmlns:a16="http://schemas.microsoft.com/office/drawing/2014/main" id="{EACCB8A0-1D5D-D32C-95E2-C66497CE1B8D}"/>
              </a:ext>
            </a:extLst>
          </p:cNvPr>
          <p:cNvSpPr/>
          <p:nvPr/>
        </p:nvSpPr>
        <p:spPr>
          <a:xfrm>
            <a:off x="234049" y="1009880"/>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 name="Picture 4">
            <a:extLst>
              <a:ext uri="{FF2B5EF4-FFF2-40B4-BE49-F238E27FC236}">
                <a16:creationId xmlns:a16="http://schemas.microsoft.com/office/drawing/2014/main" id="{460E5F26-F64B-1B80-48C7-487667C1C9B5}"/>
              </a:ext>
            </a:extLst>
          </p:cNvPr>
          <p:cNvPicPr>
            <a:picLocks noChangeAspect="1"/>
          </p:cNvPicPr>
          <p:nvPr/>
        </p:nvPicPr>
        <p:blipFill>
          <a:blip r:embed="rId3"/>
          <a:stretch>
            <a:fillRect/>
          </a:stretch>
        </p:blipFill>
        <p:spPr>
          <a:xfrm>
            <a:off x="2133988" y="1099129"/>
            <a:ext cx="2898410" cy="1023461"/>
          </a:xfrm>
          <a:prstGeom prst="rect">
            <a:avLst/>
          </a:prstGeom>
        </p:spPr>
      </p:pic>
      <p:pic>
        <p:nvPicPr>
          <p:cNvPr id="7" name="Picture 6">
            <a:extLst>
              <a:ext uri="{FF2B5EF4-FFF2-40B4-BE49-F238E27FC236}">
                <a16:creationId xmlns:a16="http://schemas.microsoft.com/office/drawing/2014/main" id="{A4032C67-8CC5-9F4B-AE7A-3E85172A30F0}"/>
              </a:ext>
            </a:extLst>
          </p:cNvPr>
          <p:cNvPicPr>
            <a:picLocks noChangeAspect="1"/>
          </p:cNvPicPr>
          <p:nvPr/>
        </p:nvPicPr>
        <p:blipFill>
          <a:blip r:embed="rId4"/>
          <a:stretch>
            <a:fillRect/>
          </a:stretch>
        </p:blipFill>
        <p:spPr>
          <a:xfrm>
            <a:off x="344039" y="3528271"/>
            <a:ext cx="2783205" cy="1023461"/>
          </a:xfrm>
          <a:prstGeom prst="rect">
            <a:avLst/>
          </a:prstGeom>
        </p:spPr>
      </p:pic>
      <p:sp>
        <p:nvSpPr>
          <p:cNvPr id="8" name="TextBox 7">
            <a:extLst>
              <a:ext uri="{FF2B5EF4-FFF2-40B4-BE49-F238E27FC236}">
                <a16:creationId xmlns:a16="http://schemas.microsoft.com/office/drawing/2014/main" id="{50E70B69-4797-88D3-9D2D-8F3A66D9B89B}"/>
              </a:ext>
            </a:extLst>
          </p:cNvPr>
          <p:cNvSpPr txBox="1"/>
          <p:nvPr/>
        </p:nvSpPr>
        <p:spPr>
          <a:xfrm>
            <a:off x="101132" y="3316903"/>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sp>
        <p:nvSpPr>
          <p:cNvPr id="9" name="TextBox 8">
            <a:extLst>
              <a:ext uri="{FF2B5EF4-FFF2-40B4-BE49-F238E27FC236}">
                <a16:creationId xmlns:a16="http://schemas.microsoft.com/office/drawing/2014/main" id="{E74EAECF-B848-24A2-70B1-1664DB6EB1C5}"/>
              </a:ext>
            </a:extLst>
          </p:cNvPr>
          <p:cNvSpPr txBox="1"/>
          <p:nvPr/>
        </p:nvSpPr>
        <p:spPr>
          <a:xfrm>
            <a:off x="391967" y="80933"/>
            <a:ext cx="8503920" cy="369332"/>
          </a:xfrm>
          <a:prstGeom prst="rect">
            <a:avLst/>
          </a:prstGeom>
          <a:noFill/>
        </p:spPr>
        <p:txBody>
          <a:bodyPr wrap="square" rtlCol="0">
            <a:spAutoFit/>
          </a:bodyPr>
          <a:lstStyle/>
          <a:p>
            <a:pPr algn="ctr"/>
            <a:r>
              <a:rPr lang="en-US" sz="1800" b="1" dirty="0">
                <a:latin typeface="Avenir Black" panose="02000503020000020003" pitchFamily="2" charset="0"/>
              </a:rPr>
              <a:t>Variational inference </a:t>
            </a:r>
            <a:r>
              <a:rPr lang="en-US" sz="1800" b="1" i="1" dirty="0">
                <a:latin typeface="Avenir Black" panose="02000503020000020003" pitchFamily="2" charset="0"/>
              </a:rPr>
              <a:t>today </a:t>
            </a:r>
            <a:r>
              <a:rPr lang="en-US" sz="1800" b="1" dirty="0">
                <a:latin typeface="Avenir Black" panose="02000503020000020003" pitchFamily="2" charset="0"/>
              </a:rPr>
              <a:t>– processes for </a:t>
            </a:r>
            <a:r>
              <a:rPr lang="en-US" sz="1800" b="1" i="1" dirty="0">
                <a:latin typeface="Avenir Black" panose="02000503020000020003" pitchFamily="2" charset="0"/>
              </a:rPr>
              <a:t>learning</a:t>
            </a:r>
            <a:r>
              <a:rPr lang="en-US" sz="1800" b="1" dirty="0">
                <a:latin typeface="Avenir Black" panose="02000503020000020003" pitchFamily="2" charset="0"/>
              </a:rPr>
              <a:t> probability distributions</a:t>
            </a:r>
          </a:p>
        </p:txBody>
      </p:sp>
      <p:pic>
        <p:nvPicPr>
          <p:cNvPr id="10" name="Picture 9">
            <a:extLst>
              <a:ext uri="{FF2B5EF4-FFF2-40B4-BE49-F238E27FC236}">
                <a16:creationId xmlns:a16="http://schemas.microsoft.com/office/drawing/2014/main" id="{D92818A2-62E3-0E22-BAE6-A07B8C356D8B}"/>
              </a:ext>
            </a:extLst>
          </p:cNvPr>
          <p:cNvPicPr>
            <a:picLocks noChangeAspect="1"/>
          </p:cNvPicPr>
          <p:nvPr/>
        </p:nvPicPr>
        <p:blipFill>
          <a:blip r:embed="rId5"/>
          <a:stretch>
            <a:fillRect/>
          </a:stretch>
        </p:blipFill>
        <p:spPr>
          <a:xfrm>
            <a:off x="3386050" y="3536050"/>
            <a:ext cx="2095502" cy="1002499"/>
          </a:xfrm>
          <a:prstGeom prst="rect">
            <a:avLst/>
          </a:prstGeom>
        </p:spPr>
      </p:pic>
      <p:sp>
        <p:nvSpPr>
          <p:cNvPr id="11" name="TextBox 10">
            <a:extLst>
              <a:ext uri="{FF2B5EF4-FFF2-40B4-BE49-F238E27FC236}">
                <a16:creationId xmlns:a16="http://schemas.microsoft.com/office/drawing/2014/main" id="{01B1C5A4-26C2-2B29-31AB-23838F9D711C}"/>
              </a:ext>
            </a:extLst>
          </p:cNvPr>
          <p:cNvSpPr txBox="1"/>
          <p:nvPr/>
        </p:nvSpPr>
        <p:spPr>
          <a:xfrm>
            <a:off x="3333662" y="4572027"/>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13" name="Picture 12">
            <a:extLst>
              <a:ext uri="{FF2B5EF4-FFF2-40B4-BE49-F238E27FC236}">
                <a16:creationId xmlns:a16="http://schemas.microsoft.com/office/drawing/2014/main" id="{ECD7732B-E80E-E075-0473-56D405562676}"/>
              </a:ext>
            </a:extLst>
          </p:cNvPr>
          <p:cNvPicPr>
            <a:picLocks noChangeAspect="1"/>
          </p:cNvPicPr>
          <p:nvPr/>
        </p:nvPicPr>
        <p:blipFill>
          <a:blip r:embed="rId6"/>
          <a:stretch>
            <a:fillRect/>
          </a:stretch>
        </p:blipFill>
        <p:spPr>
          <a:xfrm>
            <a:off x="6073329" y="1188352"/>
            <a:ext cx="2400340" cy="1374692"/>
          </a:xfrm>
          <a:prstGeom prst="rect">
            <a:avLst/>
          </a:prstGeom>
        </p:spPr>
      </p:pic>
      <p:sp>
        <p:nvSpPr>
          <p:cNvPr id="15" name="TextBox 14">
            <a:extLst>
              <a:ext uri="{FF2B5EF4-FFF2-40B4-BE49-F238E27FC236}">
                <a16:creationId xmlns:a16="http://schemas.microsoft.com/office/drawing/2014/main" id="{DF0CB32C-CCF6-DEA5-B591-FDF1A211B7B7}"/>
              </a:ext>
            </a:extLst>
          </p:cNvPr>
          <p:cNvSpPr txBox="1"/>
          <p:nvPr/>
        </p:nvSpPr>
        <p:spPr>
          <a:xfrm>
            <a:off x="5500076" y="2582781"/>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16" name="Picture 15">
            <a:extLst>
              <a:ext uri="{FF2B5EF4-FFF2-40B4-BE49-F238E27FC236}">
                <a16:creationId xmlns:a16="http://schemas.microsoft.com/office/drawing/2014/main" id="{DC108F66-A04E-41FB-6E23-37DC6B269C56}"/>
              </a:ext>
            </a:extLst>
          </p:cNvPr>
          <p:cNvPicPr>
            <a:picLocks noChangeAspect="1"/>
          </p:cNvPicPr>
          <p:nvPr/>
        </p:nvPicPr>
        <p:blipFill>
          <a:blip r:embed="rId7"/>
          <a:stretch>
            <a:fillRect/>
          </a:stretch>
        </p:blipFill>
        <p:spPr>
          <a:xfrm>
            <a:off x="6456100" y="3215216"/>
            <a:ext cx="1893284" cy="1540299"/>
          </a:xfrm>
          <a:prstGeom prst="rect">
            <a:avLst/>
          </a:prstGeom>
        </p:spPr>
      </p:pic>
      <p:sp>
        <p:nvSpPr>
          <p:cNvPr id="17" name="TextBox 16">
            <a:extLst>
              <a:ext uri="{FF2B5EF4-FFF2-40B4-BE49-F238E27FC236}">
                <a16:creationId xmlns:a16="http://schemas.microsoft.com/office/drawing/2014/main" id="{5100CC5C-8197-114F-09BE-9910629C0679}"/>
              </a:ext>
            </a:extLst>
          </p:cNvPr>
          <p:cNvSpPr txBox="1"/>
          <p:nvPr/>
        </p:nvSpPr>
        <p:spPr>
          <a:xfrm>
            <a:off x="5533937" y="4756052"/>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2" name="Picture 1">
            <a:extLst>
              <a:ext uri="{FF2B5EF4-FFF2-40B4-BE49-F238E27FC236}">
                <a16:creationId xmlns:a16="http://schemas.microsoft.com/office/drawing/2014/main" id="{56B47AAC-FDC3-952C-21F6-5FEDC723C007}"/>
              </a:ext>
            </a:extLst>
          </p:cNvPr>
          <p:cNvPicPr>
            <a:picLocks noChangeAspect="1"/>
          </p:cNvPicPr>
          <p:nvPr/>
        </p:nvPicPr>
        <p:blipFill>
          <a:blip r:embed="rId8"/>
          <a:stretch>
            <a:fillRect/>
          </a:stretch>
        </p:blipFill>
        <p:spPr>
          <a:xfrm>
            <a:off x="578912" y="2345760"/>
            <a:ext cx="3343667" cy="889535"/>
          </a:xfrm>
          <a:prstGeom prst="rect">
            <a:avLst/>
          </a:prstGeom>
        </p:spPr>
      </p:pic>
      <p:sp>
        <p:nvSpPr>
          <p:cNvPr id="12" name="TextBox 11">
            <a:extLst>
              <a:ext uri="{FF2B5EF4-FFF2-40B4-BE49-F238E27FC236}">
                <a16:creationId xmlns:a16="http://schemas.microsoft.com/office/drawing/2014/main" id="{6B8C9610-1AB5-1C9C-52EF-AF47F6F4BD9F}"/>
              </a:ext>
            </a:extLst>
          </p:cNvPr>
          <p:cNvSpPr txBox="1"/>
          <p:nvPr/>
        </p:nvSpPr>
        <p:spPr>
          <a:xfrm>
            <a:off x="622521" y="132169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18" name="TextBox 17">
            <a:extLst>
              <a:ext uri="{FF2B5EF4-FFF2-40B4-BE49-F238E27FC236}">
                <a16:creationId xmlns:a16="http://schemas.microsoft.com/office/drawing/2014/main" id="{C3E6E856-4E87-D529-2736-AA076FC28407}"/>
              </a:ext>
            </a:extLst>
          </p:cNvPr>
          <p:cNvSpPr txBox="1"/>
          <p:nvPr/>
        </p:nvSpPr>
        <p:spPr>
          <a:xfrm>
            <a:off x="364082" y="4561450"/>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19" name="TextBox 18">
            <a:extLst>
              <a:ext uri="{FF2B5EF4-FFF2-40B4-BE49-F238E27FC236}">
                <a16:creationId xmlns:a16="http://schemas.microsoft.com/office/drawing/2014/main" id="{B3BA417A-F58C-791B-37B8-6D57F75AE10D}"/>
              </a:ext>
            </a:extLst>
          </p:cNvPr>
          <p:cNvSpPr txBox="1"/>
          <p:nvPr/>
        </p:nvSpPr>
        <p:spPr>
          <a:xfrm>
            <a:off x="2994897" y="3324590"/>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22" name="TextBox 21">
            <a:extLst>
              <a:ext uri="{FF2B5EF4-FFF2-40B4-BE49-F238E27FC236}">
                <a16:creationId xmlns:a16="http://schemas.microsoft.com/office/drawing/2014/main" id="{701C6BC2-211D-801F-205B-195AF7D94F40}"/>
              </a:ext>
            </a:extLst>
          </p:cNvPr>
          <p:cNvSpPr txBox="1"/>
          <p:nvPr/>
        </p:nvSpPr>
        <p:spPr>
          <a:xfrm>
            <a:off x="6120634" y="617534"/>
            <a:ext cx="2775257" cy="276999"/>
          </a:xfrm>
          <a:prstGeom prst="rect">
            <a:avLst/>
          </a:prstGeom>
          <a:noFill/>
        </p:spPr>
        <p:txBody>
          <a:bodyPr wrap="square" rtlCol="0">
            <a:spAutoFit/>
          </a:bodyPr>
          <a:lstStyle/>
          <a:p>
            <a:r>
              <a:rPr lang="en-US" sz="1200" b="1" dirty="0">
                <a:latin typeface="Avenir Black" panose="02000503020000020003" pitchFamily="2" charset="0"/>
              </a:rPr>
              <a:t>Learning posterior approximations</a:t>
            </a:r>
          </a:p>
        </p:txBody>
      </p:sp>
      <p:sp>
        <p:nvSpPr>
          <p:cNvPr id="25" name="TextBox 24">
            <a:extLst>
              <a:ext uri="{FF2B5EF4-FFF2-40B4-BE49-F238E27FC236}">
                <a16:creationId xmlns:a16="http://schemas.microsoft.com/office/drawing/2014/main" id="{7F313E86-EBDF-4550-1851-64E92890EB2F}"/>
              </a:ext>
            </a:extLst>
          </p:cNvPr>
          <p:cNvSpPr txBox="1"/>
          <p:nvPr/>
        </p:nvSpPr>
        <p:spPr>
          <a:xfrm>
            <a:off x="1147379" y="621122"/>
            <a:ext cx="2945421" cy="461665"/>
          </a:xfrm>
          <a:prstGeom prst="rect">
            <a:avLst/>
          </a:prstGeom>
          <a:noFill/>
        </p:spPr>
        <p:txBody>
          <a:bodyPr wrap="square" rtlCol="0">
            <a:spAutoFit/>
          </a:bodyPr>
          <a:lstStyle/>
          <a:p>
            <a:r>
              <a:rPr lang="en-US" sz="1200" b="1" dirty="0">
                <a:latin typeface="Avenir Black" panose="02000503020000020003" pitchFamily="2" charset="0"/>
              </a:rPr>
              <a:t>Learning generative models from data</a:t>
            </a:r>
          </a:p>
        </p:txBody>
      </p:sp>
      <p:sp>
        <p:nvSpPr>
          <p:cNvPr id="26" name="TextBox 25">
            <a:extLst>
              <a:ext uri="{FF2B5EF4-FFF2-40B4-BE49-F238E27FC236}">
                <a16:creationId xmlns:a16="http://schemas.microsoft.com/office/drawing/2014/main" id="{C7EDC392-4353-B576-A4DC-85E912DB4DE6}"/>
              </a:ext>
            </a:extLst>
          </p:cNvPr>
          <p:cNvSpPr txBox="1"/>
          <p:nvPr/>
        </p:nvSpPr>
        <p:spPr>
          <a:xfrm>
            <a:off x="3924864" y="2587948"/>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27" name="TextBox 26">
            <a:extLst>
              <a:ext uri="{FF2B5EF4-FFF2-40B4-BE49-F238E27FC236}">
                <a16:creationId xmlns:a16="http://schemas.microsoft.com/office/drawing/2014/main" id="{B93FA534-430C-46A9-B419-D90CBC3833AA}"/>
              </a:ext>
            </a:extLst>
          </p:cNvPr>
          <p:cNvSpPr txBox="1"/>
          <p:nvPr/>
        </p:nvSpPr>
        <p:spPr>
          <a:xfrm>
            <a:off x="5665790" y="2851636"/>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28" name="TextBox 27">
            <a:extLst>
              <a:ext uri="{FF2B5EF4-FFF2-40B4-BE49-F238E27FC236}">
                <a16:creationId xmlns:a16="http://schemas.microsoft.com/office/drawing/2014/main" id="{172C9622-38E5-C92A-A538-B4CF6401963B}"/>
              </a:ext>
            </a:extLst>
          </p:cNvPr>
          <p:cNvSpPr txBox="1"/>
          <p:nvPr/>
        </p:nvSpPr>
        <p:spPr>
          <a:xfrm>
            <a:off x="2693449" y="885938"/>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29" name="TextBox 28">
            <a:extLst>
              <a:ext uri="{FF2B5EF4-FFF2-40B4-BE49-F238E27FC236}">
                <a16:creationId xmlns:a16="http://schemas.microsoft.com/office/drawing/2014/main" id="{74986BEC-8A3C-BE3A-4BB6-04553CEF1DCA}"/>
              </a:ext>
            </a:extLst>
          </p:cNvPr>
          <p:cNvSpPr txBox="1"/>
          <p:nvPr/>
        </p:nvSpPr>
        <p:spPr>
          <a:xfrm>
            <a:off x="684782" y="2142014"/>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30" name="TextBox 29">
            <a:extLst>
              <a:ext uri="{FF2B5EF4-FFF2-40B4-BE49-F238E27FC236}">
                <a16:creationId xmlns:a16="http://schemas.microsoft.com/office/drawing/2014/main" id="{F65AADB6-F2A9-4544-2AD7-13F4880BFE3D}"/>
              </a:ext>
            </a:extLst>
          </p:cNvPr>
          <p:cNvSpPr txBox="1"/>
          <p:nvPr/>
        </p:nvSpPr>
        <p:spPr>
          <a:xfrm>
            <a:off x="5426821" y="908222"/>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25189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D8F90-739D-D4ED-3316-8DFBF73A60CF}"/>
              </a:ext>
            </a:extLst>
          </p:cNvPr>
          <p:cNvSpPr txBox="1"/>
          <p:nvPr/>
        </p:nvSpPr>
        <p:spPr>
          <a:xfrm>
            <a:off x="1220661" y="68392"/>
            <a:ext cx="6702682" cy="369332"/>
          </a:xfrm>
          <a:prstGeom prst="rect">
            <a:avLst/>
          </a:prstGeom>
          <a:noFill/>
        </p:spPr>
        <p:txBody>
          <a:bodyPr wrap="square" rtlCol="0">
            <a:spAutoFit/>
          </a:bodyPr>
          <a:lstStyle/>
          <a:p>
            <a:pPr algn="ctr"/>
            <a:r>
              <a:rPr lang="en-US" sz="1800" b="1" dirty="0">
                <a:latin typeface="Avenir Black" panose="02000503020000020003" pitchFamily="2" charset="0"/>
              </a:rPr>
              <a:t>Why don’t </a:t>
            </a:r>
            <a:r>
              <a:rPr lang="en-US" sz="1800" b="1" i="1" dirty="0">
                <a:latin typeface="Avenir Black" panose="02000503020000020003" pitchFamily="2" charset="0"/>
              </a:rPr>
              <a:t>these applications </a:t>
            </a:r>
            <a:r>
              <a:rPr lang="en-US" sz="1800" b="1" dirty="0">
                <a:latin typeface="Avenir Black" panose="02000503020000020003" pitchFamily="2" charset="0"/>
              </a:rPr>
              <a:t>use PPLs?</a:t>
            </a:r>
          </a:p>
        </p:txBody>
      </p:sp>
      <p:sp>
        <p:nvSpPr>
          <p:cNvPr id="41" name="Rectangle 40">
            <a:extLst>
              <a:ext uri="{FF2B5EF4-FFF2-40B4-BE49-F238E27FC236}">
                <a16:creationId xmlns:a16="http://schemas.microsoft.com/office/drawing/2014/main" id="{4BD2E62E-9431-71D7-7C65-5694F4123C3C}"/>
              </a:ext>
            </a:extLst>
          </p:cNvPr>
          <p:cNvSpPr/>
          <p:nvPr/>
        </p:nvSpPr>
        <p:spPr>
          <a:xfrm>
            <a:off x="84552" y="858925"/>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Rectangle 41">
            <a:extLst>
              <a:ext uri="{FF2B5EF4-FFF2-40B4-BE49-F238E27FC236}">
                <a16:creationId xmlns:a16="http://schemas.microsoft.com/office/drawing/2014/main" id="{EAB97DA1-291C-915D-D6C2-2CE147133565}"/>
              </a:ext>
            </a:extLst>
          </p:cNvPr>
          <p:cNvSpPr/>
          <p:nvPr/>
        </p:nvSpPr>
        <p:spPr>
          <a:xfrm>
            <a:off x="234049" y="1009880"/>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3" name="Picture 42">
            <a:extLst>
              <a:ext uri="{FF2B5EF4-FFF2-40B4-BE49-F238E27FC236}">
                <a16:creationId xmlns:a16="http://schemas.microsoft.com/office/drawing/2014/main" id="{7D22D103-A861-49A8-D988-610A5891732E}"/>
              </a:ext>
            </a:extLst>
          </p:cNvPr>
          <p:cNvPicPr>
            <a:picLocks noChangeAspect="1"/>
          </p:cNvPicPr>
          <p:nvPr/>
        </p:nvPicPr>
        <p:blipFill>
          <a:blip r:embed="rId3"/>
          <a:stretch>
            <a:fillRect/>
          </a:stretch>
        </p:blipFill>
        <p:spPr>
          <a:xfrm>
            <a:off x="2133988" y="1099129"/>
            <a:ext cx="2898410" cy="1023461"/>
          </a:xfrm>
          <a:prstGeom prst="rect">
            <a:avLst/>
          </a:prstGeom>
        </p:spPr>
      </p:pic>
      <p:pic>
        <p:nvPicPr>
          <p:cNvPr id="44" name="Picture 43">
            <a:extLst>
              <a:ext uri="{FF2B5EF4-FFF2-40B4-BE49-F238E27FC236}">
                <a16:creationId xmlns:a16="http://schemas.microsoft.com/office/drawing/2014/main" id="{167099A1-A913-C54A-D130-CD0AC3BEEF97}"/>
              </a:ext>
            </a:extLst>
          </p:cNvPr>
          <p:cNvPicPr>
            <a:picLocks noChangeAspect="1"/>
          </p:cNvPicPr>
          <p:nvPr/>
        </p:nvPicPr>
        <p:blipFill>
          <a:blip r:embed="rId4"/>
          <a:stretch>
            <a:fillRect/>
          </a:stretch>
        </p:blipFill>
        <p:spPr>
          <a:xfrm>
            <a:off x="344039" y="3528271"/>
            <a:ext cx="2783205" cy="1023461"/>
          </a:xfrm>
          <a:prstGeom prst="rect">
            <a:avLst/>
          </a:prstGeom>
        </p:spPr>
      </p:pic>
      <p:sp>
        <p:nvSpPr>
          <p:cNvPr id="45" name="TextBox 44">
            <a:extLst>
              <a:ext uri="{FF2B5EF4-FFF2-40B4-BE49-F238E27FC236}">
                <a16:creationId xmlns:a16="http://schemas.microsoft.com/office/drawing/2014/main" id="{F10A6474-E9FE-0572-2AED-787713A7615A}"/>
              </a:ext>
            </a:extLst>
          </p:cNvPr>
          <p:cNvSpPr txBox="1"/>
          <p:nvPr/>
        </p:nvSpPr>
        <p:spPr>
          <a:xfrm>
            <a:off x="101132" y="3316903"/>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pic>
        <p:nvPicPr>
          <p:cNvPr id="46" name="Picture 45">
            <a:extLst>
              <a:ext uri="{FF2B5EF4-FFF2-40B4-BE49-F238E27FC236}">
                <a16:creationId xmlns:a16="http://schemas.microsoft.com/office/drawing/2014/main" id="{E8B46D04-4739-260D-5186-2904AC8532AA}"/>
              </a:ext>
            </a:extLst>
          </p:cNvPr>
          <p:cNvPicPr>
            <a:picLocks noChangeAspect="1"/>
          </p:cNvPicPr>
          <p:nvPr/>
        </p:nvPicPr>
        <p:blipFill>
          <a:blip r:embed="rId5"/>
          <a:stretch>
            <a:fillRect/>
          </a:stretch>
        </p:blipFill>
        <p:spPr>
          <a:xfrm>
            <a:off x="3386050" y="3536050"/>
            <a:ext cx="2095502" cy="1002499"/>
          </a:xfrm>
          <a:prstGeom prst="rect">
            <a:avLst/>
          </a:prstGeom>
        </p:spPr>
      </p:pic>
      <p:sp>
        <p:nvSpPr>
          <p:cNvPr id="47" name="TextBox 46">
            <a:extLst>
              <a:ext uri="{FF2B5EF4-FFF2-40B4-BE49-F238E27FC236}">
                <a16:creationId xmlns:a16="http://schemas.microsoft.com/office/drawing/2014/main" id="{9F1F06C8-2B40-4D31-D548-9D1B82993488}"/>
              </a:ext>
            </a:extLst>
          </p:cNvPr>
          <p:cNvSpPr txBox="1"/>
          <p:nvPr/>
        </p:nvSpPr>
        <p:spPr>
          <a:xfrm>
            <a:off x="3333662" y="4572027"/>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48" name="Picture 47">
            <a:extLst>
              <a:ext uri="{FF2B5EF4-FFF2-40B4-BE49-F238E27FC236}">
                <a16:creationId xmlns:a16="http://schemas.microsoft.com/office/drawing/2014/main" id="{1DDF56F8-2D66-D7DB-7835-FFC1155EAB13}"/>
              </a:ext>
            </a:extLst>
          </p:cNvPr>
          <p:cNvPicPr>
            <a:picLocks noChangeAspect="1"/>
          </p:cNvPicPr>
          <p:nvPr/>
        </p:nvPicPr>
        <p:blipFill>
          <a:blip r:embed="rId6"/>
          <a:stretch>
            <a:fillRect/>
          </a:stretch>
        </p:blipFill>
        <p:spPr>
          <a:xfrm>
            <a:off x="6073329" y="1188352"/>
            <a:ext cx="2400340" cy="1374692"/>
          </a:xfrm>
          <a:prstGeom prst="rect">
            <a:avLst/>
          </a:prstGeom>
        </p:spPr>
      </p:pic>
      <p:sp>
        <p:nvSpPr>
          <p:cNvPr id="49" name="TextBox 48">
            <a:extLst>
              <a:ext uri="{FF2B5EF4-FFF2-40B4-BE49-F238E27FC236}">
                <a16:creationId xmlns:a16="http://schemas.microsoft.com/office/drawing/2014/main" id="{609A91C4-B336-6F6B-04D6-124FA9E31F4F}"/>
              </a:ext>
            </a:extLst>
          </p:cNvPr>
          <p:cNvSpPr txBox="1"/>
          <p:nvPr/>
        </p:nvSpPr>
        <p:spPr>
          <a:xfrm>
            <a:off x="5500076" y="2582781"/>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50" name="Picture 49">
            <a:extLst>
              <a:ext uri="{FF2B5EF4-FFF2-40B4-BE49-F238E27FC236}">
                <a16:creationId xmlns:a16="http://schemas.microsoft.com/office/drawing/2014/main" id="{C287AEB3-A903-54E2-E5E7-DC4C2D567D56}"/>
              </a:ext>
            </a:extLst>
          </p:cNvPr>
          <p:cNvPicPr>
            <a:picLocks noChangeAspect="1"/>
          </p:cNvPicPr>
          <p:nvPr/>
        </p:nvPicPr>
        <p:blipFill>
          <a:blip r:embed="rId7"/>
          <a:stretch>
            <a:fillRect/>
          </a:stretch>
        </p:blipFill>
        <p:spPr>
          <a:xfrm>
            <a:off x="6456100" y="3215216"/>
            <a:ext cx="1893284" cy="1540299"/>
          </a:xfrm>
          <a:prstGeom prst="rect">
            <a:avLst/>
          </a:prstGeom>
        </p:spPr>
      </p:pic>
      <p:sp>
        <p:nvSpPr>
          <p:cNvPr id="51" name="TextBox 50">
            <a:extLst>
              <a:ext uri="{FF2B5EF4-FFF2-40B4-BE49-F238E27FC236}">
                <a16:creationId xmlns:a16="http://schemas.microsoft.com/office/drawing/2014/main" id="{16F64CB3-19BB-1340-DB99-A9CC285417D2}"/>
              </a:ext>
            </a:extLst>
          </p:cNvPr>
          <p:cNvSpPr txBox="1"/>
          <p:nvPr/>
        </p:nvSpPr>
        <p:spPr>
          <a:xfrm>
            <a:off x="5533937" y="4756052"/>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52" name="Picture 51">
            <a:extLst>
              <a:ext uri="{FF2B5EF4-FFF2-40B4-BE49-F238E27FC236}">
                <a16:creationId xmlns:a16="http://schemas.microsoft.com/office/drawing/2014/main" id="{2BA8C9A7-2B46-3255-B1F7-19037CB7B9F9}"/>
              </a:ext>
            </a:extLst>
          </p:cNvPr>
          <p:cNvPicPr>
            <a:picLocks noChangeAspect="1"/>
          </p:cNvPicPr>
          <p:nvPr/>
        </p:nvPicPr>
        <p:blipFill>
          <a:blip r:embed="rId8"/>
          <a:stretch>
            <a:fillRect/>
          </a:stretch>
        </p:blipFill>
        <p:spPr>
          <a:xfrm>
            <a:off x="578912" y="2345760"/>
            <a:ext cx="3343667" cy="889535"/>
          </a:xfrm>
          <a:prstGeom prst="rect">
            <a:avLst/>
          </a:prstGeom>
        </p:spPr>
      </p:pic>
      <p:sp>
        <p:nvSpPr>
          <p:cNvPr id="53" name="TextBox 52">
            <a:extLst>
              <a:ext uri="{FF2B5EF4-FFF2-40B4-BE49-F238E27FC236}">
                <a16:creationId xmlns:a16="http://schemas.microsoft.com/office/drawing/2014/main" id="{79E3B5CA-ED41-F5AB-52F1-4C6717DA0A38}"/>
              </a:ext>
            </a:extLst>
          </p:cNvPr>
          <p:cNvSpPr txBox="1"/>
          <p:nvPr/>
        </p:nvSpPr>
        <p:spPr>
          <a:xfrm>
            <a:off x="622521" y="132169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54" name="TextBox 53">
            <a:extLst>
              <a:ext uri="{FF2B5EF4-FFF2-40B4-BE49-F238E27FC236}">
                <a16:creationId xmlns:a16="http://schemas.microsoft.com/office/drawing/2014/main" id="{6B9B4C74-4566-2DF3-2B6C-3E47982636ED}"/>
              </a:ext>
            </a:extLst>
          </p:cNvPr>
          <p:cNvSpPr txBox="1"/>
          <p:nvPr/>
        </p:nvSpPr>
        <p:spPr>
          <a:xfrm>
            <a:off x="364082" y="4561450"/>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55" name="TextBox 54">
            <a:extLst>
              <a:ext uri="{FF2B5EF4-FFF2-40B4-BE49-F238E27FC236}">
                <a16:creationId xmlns:a16="http://schemas.microsoft.com/office/drawing/2014/main" id="{598D8016-9046-A23F-7A1D-9451D50BD52F}"/>
              </a:ext>
            </a:extLst>
          </p:cNvPr>
          <p:cNvSpPr txBox="1"/>
          <p:nvPr/>
        </p:nvSpPr>
        <p:spPr>
          <a:xfrm>
            <a:off x="2994897" y="3324590"/>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56" name="TextBox 55">
            <a:extLst>
              <a:ext uri="{FF2B5EF4-FFF2-40B4-BE49-F238E27FC236}">
                <a16:creationId xmlns:a16="http://schemas.microsoft.com/office/drawing/2014/main" id="{243FE3B9-5702-4279-CE32-21020BFB466C}"/>
              </a:ext>
            </a:extLst>
          </p:cNvPr>
          <p:cNvSpPr txBox="1"/>
          <p:nvPr/>
        </p:nvSpPr>
        <p:spPr>
          <a:xfrm>
            <a:off x="6120634" y="617534"/>
            <a:ext cx="2775257" cy="276999"/>
          </a:xfrm>
          <a:prstGeom prst="rect">
            <a:avLst/>
          </a:prstGeom>
          <a:noFill/>
        </p:spPr>
        <p:txBody>
          <a:bodyPr wrap="square" rtlCol="0">
            <a:spAutoFit/>
          </a:bodyPr>
          <a:lstStyle/>
          <a:p>
            <a:r>
              <a:rPr lang="en-US" sz="1200" b="1" dirty="0">
                <a:latin typeface="Avenir Black" panose="02000503020000020003" pitchFamily="2" charset="0"/>
              </a:rPr>
              <a:t>Learning posterior approximations</a:t>
            </a:r>
          </a:p>
        </p:txBody>
      </p:sp>
      <p:sp>
        <p:nvSpPr>
          <p:cNvPr id="57" name="TextBox 56">
            <a:extLst>
              <a:ext uri="{FF2B5EF4-FFF2-40B4-BE49-F238E27FC236}">
                <a16:creationId xmlns:a16="http://schemas.microsoft.com/office/drawing/2014/main" id="{CD3625F9-618C-7FB9-EED1-E0F609A6C965}"/>
              </a:ext>
            </a:extLst>
          </p:cNvPr>
          <p:cNvSpPr txBox="1"/>
          <p:nvPr/>
        </p:nvSpPr>
        <p:spPr>
          <a:xfrm>
            <a:off x="1147379" y="621122"/>
            <a:ext cx="2945421" cy="461665"/>
          </a:xfrm>
          <a:prstGeom prst="rect">
            <a:avLst/>
          </a:prstGeom>
          <a:noFill/>
        </p:spPr>
        <p:txBody>
          <a:bodyPr wrap="square" rtlCol="0">
            <a:spAutoFit/>
          </a:bodyPr>
          <a:lstStyle/>
          <a:p>
            <a:r>
              <a:rPr lang="en-US" sz="1200" b="1" dirty="0">
                <a:latin typeface="Avenir Black" panose="02000503020000020003" pitchFamily="2" charset="0"/>
              </a:rPr>
              <a:t>Learning generative models from data</a:t>
            </a:r>
          </a:p>
        </p:txBody>
      </p:sp>
      <p:sp>
        <p:nvSpPr>
          <p:cNvPr id="58" name="TextBox 57">
            <a:extLst>
              <a:ext uri="{FF2B5EF4-FFF2-40B4-BE49-F238E27FC236}">
                <a16:creationId xmlns:a16="http://schemas.microsoft.com/office/drawing/2014/main" id="{3A640D15-FC4F-C70A-970B-4993A1F50113}"/>
              </a:ext>
            </a:extLst>
          </p:cNvPr>
          <p:cNvSpPr txBox="1"/>
          <p:nvPr/>
        </p:nvSpPr>
        <p:spPr>
          <a:xfrm>
            <a:off x="3924864" y="2587948"/>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59" name="TextBox 58">
            <a:extLst>
              <a:ext uri="{FF2B5EF4-FFF2-40B4-BE49-F238E27FC236}">
                <a16:creationId xmlns:a16="http://schemas.microsoft.com/office/drawing/2014/main" id="{63CD73A5-C72E-0AA1-1F2D-C480BD3FB284}"/>
              </a:ext>
            </a:extLst>
          </p:cNvPr>
          <p:cNvSpPr txBox="1"/>
          <p:nvPr/>
        </p:nvSpPr>
        <p:spPr>
          <a:xfrm>
            <a:off x="5665790" y="2851636"/>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60" name="TextBox 59">
            <a:extLst>
              <a:ext uri="{FF2B5EF4-FFF2-40B4-BE49-F238E27FC236}">
                <a16:creationId xmlns:a16="http://schemas.microsoft.com/office/drawing/2014/main" id="{CC5EB189-C71D-F2C1-B612-BF4630793C93}"/>
              </a:ext>
            </a:extLst>
          </p:cNvPr>
          <p:cNvSpPr txBox="1"/>
          <p:nvPr/>
        </p:nvSpPr>
        <p:spPr>
          <a:xfrm>
            <a:off x="2693449" y="885938"/>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61" name="TextBox 60">
            <a:extLst>
              <a:ext uri="{FF2B5EF4-FFF2-40B4-BE49-F238E27FC236}">
                <a16:creationId xmlns:a16="http://schemas.microsoft.com/office/drawing/2014/main" id="{16D2AF0E-F597-70BA-8E0D-C2CF06DA98B9}"/>
              </a:ext>
            </a:extLst>
          </p:cNvPr>
          <p:cNvSpPr txBox="1"/>
          <p:nvPr/>
        </p:nvSpPr>
        <p:spPr>
          <a:xfrm>
            <a:off x="684782" y="2142014"/>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62" name="TextBox 61">
            <a:extLst>
              <a:ext uri="{FF2B5EF4-FFF2-40B4-BE49-F238E27FC236}">
                <a16:creationId xmlns:a16="http://schemas.microsoft.com/office/drawing/2014/main" id="{D5B126D5-6102-C3BD-E2EC-6508D3E97F64}"/>
              </a:ext>
            </a:extLst>
          </p:cNvPr>
          <p:cNvSpPr txBox="1"/>
          <p:nvPr/>
        </p:nvSpPr>
        <p:spPr>
          <a:xfrm>
            <a:off x="5426821" y="908222"/>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501141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2D8F90-739D-D4ED-3316-8DFBF73A60CF}"/>
              </a:ext>
            </a:extLst>
          </p:cNvPr>
          <p:cNvSpPr txBox="1"/>
          <p:nvPr/>
        </p:nvSpPr>
        <p:spPr>
          <a:xfrm>
            <a:off x="1220661" y="68392"/>
            <a:ext cx="6702682" cy="369332"/>
          </a:xfrm>
          <a:prstGeom prst="rect">
            <a:avLst/>
          </a:prstGeom>
          <a:noFill/>
        </p:spPr>
        <p:txBody>
          <a:bodyPr wrap="square" rtlCol="0">
            <a:spAutoFit/>
          </a:bodyPr>
          <a:lstStyle/>
          <a:p>
            <a:pPr algn="ctr"/>
            <a:r>
              <a:rPr lang="en-US" sz="1800" b="1" dirty="0">
                <a:latin typeface="Avenir Black" panose="02000503020000020003" pitchFamily="2" charset="0"/>
              </a:rPr>
              <a:t>Why don’t </a:t>
            </a:r>
            <a:r>
              <a:rPr lang="en-US" sz="1800" b="1" i="1" dirty="0">
                <a:latin typeface="Avenir Black" panose="02000503020000020003" pitchFamily="2" charset="0"/>
              </a:rPr>
              <a:t>these applications </a:t>
            </a:r>
            <a:r>
              <a:rPr lang="en-US" sz="1800" b="1" dirty="0">
                <a:latin typeface="Avenir Black" panose="02000503020000020003" pitchFamily="2" charset="0"/>
              </a:rPr>
              <a:t>use PPLs?</a:t>
            </a:r>
          </a:p>
        </p:txBody>
      </p:sp>
      <p:sp>
        <p:nvSpPr>
          <p:cNvPr id="4" name="TextBox 3">
            <a:extLst>
              <a:ext uri="{FF2B5EF4-FFF2-40B4-BE49-F238E27FC236}">
                <a16:creationId xmlns:a16="http://schemas.microsoft.com/office/drawing/2014/main" id="{D179BD3E-5CA2-C82A-777B-C191B166F9B7}"/>
              </a:ext>
            </a:extLst>
          </p:cNvPr>
          <p:cNvSpPr txBox="1"/>
          <p:nvPr/>
        </p:nvSpPr>
        <p:spPr>
          <a:xfrm>
            <a:off x="59190" y="4641431"/>
            <a:ext cx="8962372" cy="369332"/>
          </a:xfrm>
          <a:prstGeom prst="rect">
            <a:avLst/>
          </a:prstGeom>
          <a:noFill/>
        </p:spPr>
        <p:txBody>
          <a:bodyPr wrap="square" rtlCol="0">
            <a:spAutoFit/>
          </a:bodyPr>
          <a:lstStyle/>
          <a:p>
            <a:pPr algn="ctr"/>
            <a:r>
              <a:rPr lang="en-US" sz="1800" b="1" dirty="0">
                <a:solidFill>
                  <a:srgbClr val="FF0000"/>
                </a:solidFill>
                <a:latin typeface="Avenir Black" panose="02000503020000020003" pitchFamily="2" charset="0"/>
              </a:rPr>
              <a:t>The answer: lack of expressive automation for gradient estimation. </a:t>
            </a:r>
          </a:p>
        </p:txBody>
      </p:sp>
      <p:sp>
        <p:nvSpPr>
          <p:cNvPr id="57" name="Rectangle 56">
            <a:extLst>
              <a:ext uri="{FF2B5EF4-FFF2-40B4-BE49-F238E27FC236}">
                <a16:creationId xmlns:a16="http://schemas.microsoft.com/office/drawing/2014/main" id="{CDBA7CA1-6825-A4C7-1641-A1B9E1768897}"/>
              </a:ext>
            </a:extLst>
          </p:cNvPr>
          <p:cNvSpPr/>
          <p:nvPr/>
        </p:nvSpPr>
        <p:spPr>
          <a:xfrm>
            <a:off x="90817" y="414637"/>
            <a:ext cx="8962373" cy="410540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8" name="Rectangle 57">
            <a:extLst>
              <a:ext uri="{FF2B5EF4-FFF2-40B4-BE49-F238E27FC236}">
                <a16:creationId xmlns:a16="http://schemas.microsoft.com/office/drawing/2014/main" id="{09A6A62B-82EF-0FE7-9D27-5939134DCDA6}"/>
              </a:ext>
            </a:extLst>
          </p:cNvPr>
          <p:cNvSpPr/>
          <p:nvPr/>
        </p:nvSpPr>
        <p:spPr>
          <a:xfrm>
            <a:off x="240313" y="565591"/>
            <a:ext cx="5382950" cy="37477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9" name="Picture 58">
            <a:extLst>
              <a:ext uri="{FF2B5EF4-FFF2-40B4-BE49-F238E27FC236}">
                <a16:creationId xmlns:a16="http://schemas.microsoft.com/office/drawing/2014/main" id="{8F694C3B-D333-9923-5542-F81ABF7164E4}"/>
              </a:ext>
            </a:extLst>
          </p:cNvPr>
          <p:cNvPicPr>
            <a:picLocks noChangeAspect="1"/>
          </p:cNvPicPr>
          <p:nvPr/>
        </p:nvPicPr>
        <p:blipFill>
          <a:blip r:embed="rId3"/>
          <a:stretch>
            <a:fillRect/>
          </a:stretch>
        </p:blipFill>
        <p:spPr>
          <a:xfrm>
            <a:off x="2140249" y="654840"/>
            <a:ext cx="2898410" cy="1023461"/>
          </a:xfrm>
          <a:prstGeom prst="rect">
            <a:avLst/>
          </a:prstGeom>
        </p:spPr>
      </p:pic>
      <p:pic>
        <p:nvPicPr>
          <p:cNvPr id="60" name="Picture 59">
            <a:extLst>
              <a:ext uri="{FF2B5EF4-FFF2-40B4-BE49-F238E27FC236}">
                <a16:creationId xmlns:a16="http://schemas.microsoft.com/office/drawing/2014/main" id="{5EEF0063-DBC0-519D-082E-B83906B9B4B5}"/>
              </a:ext>
            </a:extLst>
          </p:cNvPr>
          <p:cNvPicPr>
            <a:picLocks noChangeAspect="1"/>
          </p:cNvPicPr>
          <p:nvPr/>
        </p:nvPicPr>
        <p:blipFill>
          <a:blip r:embed="rId4"/>
          <a:stretch>
            <a:fillRect/>
          </a:stretch>
        </p:blipFill>
        <p:spPr>
          <a:xfrm>
            <a:off x="350303" y="3083982"/>
            <a:ext cx="2783205" cy="1023461"/>
          </a:xfrm>
          <a:prstGeom prst="rect">
            <a:avLst/>
          </a:prstGeom>
        </p:spPr>
      </p:pic>
      <p:sp>
        <p:nvSpPr>
          <p:cNvPr id="61" name="TextBox 60">
            <a:extLst>
              <a:ext uri="{FF2B5EF4-FFF2-40B4-BE49-F238E27FC236}">
                <a16:creationId xmlns:a16="http://schemas.microsoft.com/office/drawing/2014/main" id="{44CFC748-9680-8886-CE50-DAFA7DAD8069}"/>
              </a:ext>
            </a:extLst>
          </p:cNvPr>
          <p:cNvSpPr txBox="1"/>
          <p:nvPr/>
        </p:nvSpPr>
        <p:spPr>
          <a:xfrm>
            <a:off x="107394" y="2872615"/>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Fine-tuning LLMs</a:t>
            </a:r>
          </a:p>
        </p:txBody>
      </p:sp>
      <p:pic>
        <p:nvPicPr>
          <p:cNvPr id="62" name="Picture 61">
            <a:extLst>
              <a:ext uri="{FF2B5EF4-FFF2-40B4-BE49-F238E27FC236}">
                <a16:creationId xmlns:a16="http://schemas.microsoft.com/office/drawing/2014/main" id="{3FD2B342-731C-592E-8949-EE1B79CFC7F6}"/>
              </a:ext>
            </a:extLst>
          </p:cNvPr>
          <p:cNvPicPr>
            <a:picLocks noChangeAspect="1"/>
          </p:cNvPicPr>
          <p:nvPr/>
        </p:nvPicPr>
        <p:blipFill>
          <a:blip r:embed="rId5"/>
          <a:stretch>
            <a:fillRect/>
          </a:stretch>
        </p:blipFill>
        <p:spPr>
          <a:xfrm>
            <a:off x="3392311" y="3091761"/>
            <a:ext cx="2095502" cy="1002499"/>
          </a:xfrm>
          <a:prstGeom prst="rect">
            <a:avLst/>
          </a:prstGeom>
        </p:spPr>
      </p:pic>
      <p:sp>
        <p:nvSpPr>
          <p:cNvPr id="63" name="TextBox 62">
            <a:extLst>
              <a:ext uri="{FF2B5EF4-FFF2-40B4-BE49-F238E27FC236}">
                <a16:creationId xmlns:a16="http://schemas.microsoft.com/office/drawing/2014/main" id="{7163BA65-144F-7BB4-4C38-04D4EB1FC20B}"/>
              </a:ext>
            </a:extLst>
          </p:cNvPr>
          <p:cNvSpPr txBox="1"/>
          <p:nvPr/>
        </p:nvSpPr>
        <p:spPr>
          <a:xfrm>
            <a:off x="3339926" y="4127738"/>
            <a:ext cx="2200275" cy="207749"/>
          </a:xfrm>
          <a:prstGeom prst="rect">
            <a:avLst/>
          </a:prstGeom>
          <a:noFill/>
        </p:spPr>
        <p:txBody>
          <a:bodyPr wrap="square" rtlCol="0">
            <a:spAutoFit/>
          </a:bodyPr>
          <a:lstStyle/>
          <a:p>
            <a:pPr algn="ctr"/>
            <a:r>
              <a:rPr lang="en-US" sz="750" b="1" dirty="0" err="1">
                <a:latin typeface="Avenir Black" panose="02000503020000020003" pitchFamily="2" charset="0"/>
              </a:rPr>
              <a:t>GFlowNets</a:t>
            </a:r>
            <a:r>
              <a:rPr lang="en-US" sz="750" b="1" dirty="0">
                <a:latin typeface="Avenir Black" panose="02000503020000020003" pitchFamily="2" charset="0"/>
              </a:rPr>
              <a:t> (</a:t>
            </a:r>
            <a:r>
              <a:rPr lang="en-US" sz="750" b="1" dirty="0" err="1">
                <a:latin typeface="Avenir Black" panose="02000503020000020003" pitchFamily="2" charset="0"/>
              </a:rPr>
              <a:t>Bengio</a:t>
            </a:r>
            <a:r>
              <a:rPr lang="en-US" sz="750" b="1" dirty="0">
                <a:latin typeface="Avenir Black" panose="02000503020000020003" pitchFamily="2" charset="0"/>
              </a:rPr>
              <a:t> et al, 2021)</a:t>
            </a:r>
          </a:p>
        </p:txBody>
      </p:sp>
      <p:pic>
        <p:nvPicPr>
          <p:cNvPr id="64" name="Picture 63">
            <a:extLst>
              <a:ext uri="{FF2B5EF4-FFF2-40B4-BE49-F238E27FC236}">
                <a16:creationId xmlns:a16="http://schemas.microsoft.com/office/drawing/2014/main" id="{5CD1F57D-9D68-06CF-A3F7-4D48660F82A0}"/>
              </a:ext>
            </a:extLst>
          </p:cNvPr>
          <p:cNvPicPr>
            <a:picLocks noChangeAspect="1"/>
          </p:cNvPicPr>
          <p:nvPr/>
        </p:nvPicPr>
        <p:blipFill>
          <a:blip r:embed="rId6"/>
          <a:stretch>
            <a:fillRect/>
          </a:stretch>
        </p:blipFill>
        <p:spPr>
          <a:xfrm>
            <a:off x="6079593" y="744064"/>
            <a:ext cx="2400340" cy="1374692"/>
          </a:xfrm>
          <a:prstGeom prst="rect">
            <a:avLst/>
          </a:prstGeom>
        </p:spPr>
      </p:pic>
      <p:sp>
        <p:nvSpPr>
          <p:cNvPr id="65" name="TextBox 64">
            <a:extLst>
              <a:ext uri="{FF2B5EF4-FFF2-40B4-BE49-F238E27FC236}">
                <a16:creationId xmlns:a16="http://schemas.microsoft.com/office/drawing/2014/main" id="{4A3CA91C-910A-757F-C32C-346CC8759BCE}"/>
              </a:ext>
            </a:extLst>
          </p:cNvPr>
          <p:cNvSpPr txBox="1"/>
          <p:nvPr/>
        </p:nvSpPr>
        <p:spPr>
          <a:xfrm>
            <a:off x="5506339" y="2138492"/>
            <a:ext cx="3737610" cy="207749"/>
          </a:xfrm>
          <a:prstGeom prst="rect">
            <a:avLst/>
          </a:prstGeom>
          <a:noFill/>
        </p:spPr>
        <p:txBody>
          <a:bodyPr wrap="square" rtlCol="0">
            <a:spAutoFit/>
          </a:bodyPr>
          <a:lstStyle/>
          <a:p>
            <a:pPr algn="ctr"/>
            <a:r>
              <a:rPr lang="en-US" sz="750" b="1" dirty="0">
                <a:latin typeface="Avenir Black" panose="02000503020000020003" pitchFamily="2" charset="0"/>
              </a:rPr>
              <a:t>Inference compilation (Tuan Anh Le et al, 2016)</a:t>
            </a:r>
          </a:p>
        </p:txBody>
      </p:sp>
      <p:pic>
        <p:nvPicPr>
          <p:cNvPr id="66" name="Picture 65">
            <a:extLst>
              <a:ext uri="{FF2B5EF4-FFF2-40B4-BE49-F238E27FC236}">
                <a16:creationId xmlns:a16="http://schemas.microsoft.com/office/drawing/2014/main" id="{483CD8E1-4D5E-8FCE-CFFC-2EDF658C6E23}"/>
              </a:ext>
            </a:extLst>
          </p:cNvPr>
          <p:cNvPicPr>
            <a:picLocks noChangeAspect="1"/>
          </p:cNvPicPr>
          <p:nvPr/>
        </p:nvPicPr>
        <p:blipFill>
          <a:blip r:embed="rId7"/>
          <a:stretch>
            <a:fillRect/>
          </a:stretch>
        </p:blipFill>
        <p:spPr>
          <a:xfrm>
            <a:off x="6462364" y="2770928"/>
            <a:ext cx="1893284" cy="1540299"/>
          </a:xfrm>
          <a:prstGeom prst="rect">
            <a:avLst/>
          </a:prstGeom>
        </p:spPr>
      </p:pic>
      <p:sp>
        <p:nvSpPr>
          <p:cNvPr id="67" name="TextBox 66">
            <a:extLst>
              <a:ext uri="{FF2B5EF4-FFF2-40B4-BE49-F238E27FC236}">
                <a16:creationId xmlns:a16="http://schemas.microsoft.com/office/drawing/2014/main" id="{4872EFE5-A8B2-AC9B-C546-F55BC71333CB}"/>
              </a:ext>
            </a:extLst>
          </p:cNvPr>
          <p:cNvSpPr txBox="1"/>
          <p:nvPr/>
        </p:nvSpPr>
        <p:spPr>
          <a:xfrm>
            <a:off x="5540200" y="4311763"/>
            <a:ext cx="3737610" cy="207749"/>
          </a:xfrm>
          <a:prstGeom prst="rect">
            <a:avLst/>
          </a:prstGeom>
          <a:noFill/>
        </p:spPr>
        <p:txBody>
          <a:bodyPr wrap="square" rtlCol="0">
            <a:spAutoFit/>
          </a:bodyPr>
          <a:lstStyle/>
          <a:p>
            <a:pPr algn="ctr"/>
            <a:r>
              <a:rPr lang="en-US" sz="750" b="1" dirty="0">
                <a:latin typeface="Avenir Black" panose="02000503020000020003" pitchFamily="2" charset="0"/>
              </a:rPr>
              <a:t>Structured variational autoencoders (Johnson et al, 2016)</a:t>
            </a:r>
          </a:p>
        </p:txBody>
      </p:sp>
      <p:pic>
        <p:nvPicPr>
          <p:cNvPr id="68" name="Picture 67">
            <a:extLst>
              <a:ext uri="{FF2B5EF4-FFF2-40B4-BE49-F238E27FC236}">
                <a16:creationId xmlns:a16="http://schemas.microsoft.com/office/drawing/2014/main" id="{3CA8A61D-0001-4C71-852F-134047117320}"/>
              </a:ext>
            </a:extLst>
          </p:cNvPr>
          <p:cNvPicPr>
            <a:picLocks noChangeAspect="1"/>
          </p:cNvPicPr>
          <p:nvPr/>
        </p:nvPicPr>
        <p:blipFill>
          <a:blip r:embed="rId8"/>
          <a:stretch>
            <a:fillRect/>
          </a:stretch>
        </p:blipFill>
        <p:spPr>
          <a:xfrm>
            <a:off x="585174" y="1901472"/>
            <a:ext cx="3343667" cy="889535"/>
          </a:xfrm>
          <a:prstGeom prst="rect">
            <a:avLst/>
          </a:prstGeom>
        </p:spPr>
      </p:pic>
      <p:sp>
        <p:nvSpPr>
          <p:cNvPr id="69" name="TextBox 68">
            <a:extLst>
              <a:ext uri="{FF2B5EF4-FFF2-40B4-BE49-F238E27FC236}">
                <a16:creationId xmlns:a16="http://schemas.microsoft.com/office/drawing/2014/main" id="{123459A7-6CA9-300E-EA90-74B4D8343B88}"/>
              </a:ext>
            </a:extLst>
          </p:cNvPr>
          <p:cNvSpPr txBox="1"/>
          <p:nvPr/>
        </p:nvSpPr>
        <p:spPr>
          <a:xfrm>
            <a:off x="628782" y="877408"/>
            <a:ext cx="1442926" cy="438582"/>
          </a:xfrm>
          <a:prstGeom prst="rect">
            <a:avLst/>
          </a:prstGeom>
          <a:noFill/>
        </p:spPr>
        <p:txBody>
          <a:bodyPr wrap="square">
            <a:spAutoFit/>
          </a:bodyPr>
          <a:lstStyle/>
          <a:p>
            <a:r>
              <a:rPr lang="en-US" sz="750" b="1" dirty="0">
                <a:latin typeface="Avenir Black" panose="02000503020000020003" pitchFamily="2" charset="0"/>
              </a:rPr>
              <a:t>Diffusion models (</a:t>
            </a:r>
            <a:r>
              <a:rPr lang="en-US" sz="750" b="1" dirty="0" err="1">
                <a:latin typeface="Avenir Black" panose="02000503020000020003" pitchFamily="2" charset="0"/>
              </a:rPr>
              <a:t>Sohl</a:t>
            </a:r>
            <a:r>
              <a:rPr lang="en-US" sz="750" b="1" dirty="0">
                <a:latin typeface="Avenir Black" panose="02000503020000020003" pitchFamily="2" charset="0"/>
              </a:rPr>
              <a:t>-Dickstein et al, 2015, Yang &amp; </a:t>
            </a:r>
            <a:r>
              <a:rPr lang="en-US" sz="750" b="1" dirty="0" err="1">
                <a:latin typeface="Avenir Black" panose="02000503020000020003" pitchFamily="2" charset="0"/>
              </a:rPr>
              <a:t>Ermon</a:t>
            </a:r>
            <a:r>
              <a:rPr lang="en-US" sz="750" b="1" dirty="0">
                <a:latin typeface="Avenir Black" panose="02000503020000020003" pitchFamily="2" charset="0"/>
              </a:rPr>
              <a:t>, 2019)</a:t>
            </a:r>
          </a:p>
        </p:txBody>
      </p:sp>
      <p:sp>
        <p:nvSpPr>
          <p:cNvPr id="70" name="TextBox 69">
            <a:extLst>
              <a:ext uri="{FF2B5EF4-FFF2-40B4-BE49-F238E27FC236}">
                <a16:creationId xmlns:a16="http://schemas.microsoft.com/office/drawing/2014/main" id="{063F8B25-CDF2-6581-50E9-52B1A0FD4B4A}"/>
              </a:ext>
            </a:extLst>
          </p:cNvPr>
          <p:cNvSpPr txBox="1"/>
          <p:nvPr/>
        </p:nvSpPr>
        <p:spPr>
          <a:xfrm>
            <a:off x="370344" y="4117161"/>
            <a:ext cx="4575131" cy="207749"/>
          </a:xfrm>
          <a:prstGeom prst="rect">
            <a:avLst/>
          </a:prstGeom>
          <a:noFill/>
        </p:spPr>
        <p:txBody>
          <a:bodyPr wrap="square">
            <a:spAutoFit/>
          </a:bodyPr>
          <a:lstStyle/>
          <a:p>
            <a:r>
              <a:rPr lang="en-US" sz="750" b="1" dirty="0">
                <a:latin typeface="Avenir Black" panose="02000503020000020003" pitchFamily="2" charset="0"/>
              </a:rPr>
              <a:t>(</a:t>
            </a:r>
            <a:r>
              <a:rPr lang="en-US" sz="750" b="1" dirty="0" err="1">
                <a:latin typeface="Avenir Black" panose="02000503020000020003" pitchFamily="2" charset="0"/>
              </a:rPr>
              <a:t>LoRA</a:t>
            </a:r>
            <a:r>
              <a:rPr lang="en-US" sz="750" b="1" dirty="0">
                <a:latin typeface="Avenir Black" panose="02000503020000020003" pitchFamily="2" charset="0"/>
              </a:rPr>
              <a:t>, Hu et al, 2021)</a:t>
            </a:r>
            <a:endParaRPr lang="en-US" sz="750" dirty="0"/>
          </a:p>
        </p:txBody>
      </p:sp>
      <p:sp>
        <p:nvSpPr>
          <p:cNvPr id="71" name="TextBox 70">
            <a:extLst>
              <a:ext uri="{FF2B5EF4-FFF2-40B4-BE49-F238E27FC236}">
                <a16:creationId xmlns:a16="http://schemas.microsoft.com/office/drawing/2014/main" id="{5DE0E67F-743A-84CF-67A0-E3C179E6A390}"/>
              </a:ext>
            </a:extLst>
          </p:cNvPr>
          <p:cNvSpPr txBox="1"/>
          <p:nvPr/>
        </p:nvSpPr>
        <p:spPr>
          <a:xfrm>
            <a:off x="3001160" y="2880301"/>
            <a:ext cx="3078432" cy="253916"/>
          </a:xfrm>
          <a:prstGeom prst="rect">
            <a:avLst/>
          </a:prstGeom>
          <a:noFill/>
        </p:spPr>
        <p:txBody>
          <a:bodyPr wrap="square" rtlCol="0">
            <a:spAutoFit/>
          </a:bodyPr>
          <a:lstStyle/>
          <a:p>
            <a:pPr algn="ctr"/>
            <a:r>
              <a:rPr lang="en-US" sz="1050" b="1" i="1" dirty="0">
                <a:latin typeface="Avenir Black" panose="02000503020000020003" pitchFamily="2" charset="0"/>
              </a:rPr>
              <a:t>Distributions to construct complex objects</a:t>
            </a:r>
          </a:p>
        </p:txBody>
      </p:sp>
      <p:sp>
        <p:nvSpPr>
          <p:cNvPr id="74" name="TextBox 73">
            <a:extLst>
              <a:ext uri="{FF2B5EF4-FFF2-40B4-BE49-F238E27FC236}">
                <a16:creationId xmlns:a16="http://schemas.microsoft.com/office/drawing/2014/main" id="{E70FF7E2-0494-21B1-FFA1-E8A2E9E26BF7}"/>
              </a:ext>
            </a:extLst>
          </p:cNvPr>
          <p:cNvSpPr txBox="1"/>
          <p:nvPr/>
        </p:nvSpPr>
        <p:spPr>
          <a:xfrm>
            <a:off x="3931128" y="2143659"/>
            <a:ext cx="1442926" cy="323165"/>
          </a:xfrm>
          <a:prstGeom prst="rect">
            <a:avLst/>
          </a:prstGeom>
          <a:noFill/>
        </p:spPr>
        <p:txBody>
          <a:bodyPr wrap="square">
            <a:spAutoFit/>
          </a:bodyPr>
          <a:lstStyle/>
          <a:p>
            <a:r>
              <a:rPr lang="en-US" sz="750" b="1" dirty="0">
                <a:latin typeface="Avenir Black" panose="02000503020000020003" pitchFamily="2" charset="0"/>
              </a:rPr>
              <a:t>Attend, infer, repeat (</a:t>
            </a:r>
            <a:r>
              <a:rPr lang="en-US" sz="750" b="1" dirty="0" err="1">
                <a:latin typeface="Avenir Black" panose="02000503020000020003" pitchFamily="2" charset="0"/>
              </a:rPr>
              <a:t>Eslami</a:t>
            </a:r>
            <a:r>
              <a:rPr lang="en-US" sz="750" b="1" dirty="0">
                <a:latin typeface="Avenir Black" panose="02000503020000020003" pitchFamily="2" charset="0"/>
              </a:rPr>
              <a:t> et al, 2016)</a:t>
            </a:r>
          </a:p>
        </p:txBody>
      </p:sp>
      <p:sp>
        <p:nvSpPr>
          <p:cNvPr id="75" name="TextBox 74">
            <a:extLst>
              <a:ext uri="{FF2B5EF4-FFF2-40B4-BE49-F238E27FC236}">
                <a16:creationId xmlns:a16="http://schemas.microsoft.com/office/drawing/2014/main" id="{3DA70319-CD70-02FF-B152-F11D503DD6E1}"/>
              </a:ext>
            </a:extLst>
          </p:cNvPr>
          <p:cNvSpPr txBox="1"/>
          <p:nvPr/>
        </p:nvSpPr>
        <p:spPr>
          <a:xfrm>
            <a:off x="5672053" y="2407347"/>
            <a:ext cx="3381137" cy="415498"/>
          </a:xfrm>
          <a:prstGeom prst="rect">
            <a:avLst/>
          </a:prstGeom>
          <a:noFill/>
        </p:spPr>
        <p:txBody>
          <a:bodyPr wrap="square" rtlCol="0">
            <a:spAutoFit/>
          </a:bodyPr>
          <a:lstStyle/>
          <a:p>
            <a:pPr algn="ctr"/>
            <a:r>
              <a:rPr lang="en-US" sz="1050" b="1" i="1" dirty="0">
                <a:latin typeface="Avenir Black" panose="02000503020000020003" pitchFamily="2" charset="0"/>
              </a:rPr>
              <a:t>Posteriors over discrete latent structure with neural models</a:t>
            </a:r>
          </a:p>
        </p:txBody>
      </p:sp>
      <p:sp>
        <p:nvSpPr>
          <p:cNvPr id="76" name="TextBox 75">
            <a:extLst>
              <a:ext uri="{FF2B5EF4-FFF2-40B4-BE49-F238E27FC236}">
                <a16:creationId xmlns:a16="http://schemas.microsoft.com/office/drawing/2014/main" id="{5D8540C1-4A27-2FCC-D4A3-87AC702E95BC}"/>
              </a:ext>
            </a:extLst>
          </p:cNvPr>
          <p:cNvSpPr txBox="1"/>
          <p:nvPr/>
        </p:nvSpPr>
        <p:spPr>
          <a:xfrm>
            <a:off x="2699711" y="441649"/>
            <a:ext cx="2120117" cy="253916"/>
          </a:xfrm>
          <a:prstGeom prst="rect">
            <a:avLst/>
          </a:prstGeom>
          <a:noFill/>
        </p:spPr>
        <p:txBody>
          <a:bodyPr wrap="square" rtlCol="0">
            <a:spAutoFit/>
          </a:bodyPr>
          <a:lstStyle/>
          <a:p>
            <a:r>
              <a:rPr lang="en-US" sz="1050" b="1" i="1" dirty="0">
                <a:latin typeface="Avenir Black" panose="02000503020000020003" pitchFamily="2" charset="0"/>
              </a:rPr>
              <a:t>Generative image models</a:t>
            </a:r>
          </a:p>
        </p:txBody>
      </p:sp>
      <p:sp>
        <p:nvSpPr>
          <p:cNvPr id="77" name="TextBox 76">
            <a:extLst>
              <a:ext uri="{FF2B5EF4-FFF2-40B4-BE49-F238E27FC236}">
                <a16:creationId xmlns:a16="http://schemas.microsoft.com/office/drawing/2014/main" id="{FAE46F03-BC9B-AADA-16FC-7A4513EB7387}"/>
              </a:ext>
            </a:extLst>
          </p:cNvPr>
          <p:cNvSpPr txBox="1"/>
          <p:nvPr/>
        </p:nvSpPr>
        <p:spPr>
          <a:xfrm>
            <a:off x="691046" y="1697725"/>
            <a:ext cx="3237795" cy="415498"/>
          </a:xfrm>
          <a:prstGeom prst="rect">
            <a:avLst/>
          </a:prstGeom>
          <a:noFill/>
        </p:spPr>
        <p:txBody>
          <a:bodyPr wrap="square" rtlCol="0">
            <a:spAutoFit/>
          </a:bodyPr>
          <a:lstStyle/>
          <a:p>
            <a:r>
              <a:rPr lang="en-US" sz="1050" b="1" i="1" dirty="0">
                <a:latin typeface="Avenir Black" panose="02000503020000020003" pitchFamily="2" charset="0"/>
              </a:rPr>
              <a:t>Multi-object image segmentation and generation</a:t>
            </a:r>
          </a:p>
        </p:txBody>
      </p:sp>
      <p:sp>
        <p:nvSpPr>
          <p:cNvPr id="78" name="TextBox 77">
            <a:extLst>
              <a:ext uri="{FF2B5EF4-FFF2-40B4-BE49-F238E27FC236}">
                <a16:creationId xmlns:a16="http://schemas.microsoft.com/office/drawing/2014/main" id="{C453DE9E-E5E1-BD74-06A4-275DD9AFD309}"/>
              </a:ext>
            </a:extLst>
          </p:cNvPr>
          <p:cNvSpPr txBox="1"/>
          <p:nvPr/>
        </p:nvSpPr>
        <p:spPr>
          <a:xfrm>
            <a:off x="5433083" y="463934"/>
            <a:ext cx="3693367" cy="253916"/>
          </a:xfrm>
          <a:prstGeom prst="rect">
            <a:avLst/>
          </a:prstGeom>
          <a:noFill/>
        </p:spPr>
        <p:txBody>
          <a:bodyPr wrap="square" rtlCol="0">
            <a:spAutoFit/>
          </a:bodyPr>
          <a:lstStyle/>
          <a:p>
            <a:pPr algn="ctr"/>
            <a:r>
              <a:rPr lang="en-US" sz="1050" b="1" i="1" dirty="0">
                <a:latin typeface="Avenir Black" panose="02000503020000020003" pitchFamily="2" charset="0"/>
              </a:rPr>
              <a:t>Re-usable posteriors in generic probabilistic programs</a:t>
            </a:r>
          </a:p>
        </p:txBody>
      </p:sp>
    </p:spTree>
    <p:extLst>
      <p:ext uri="{BB962C8B-B14F-4D97-AF65-F5344CB8AC3E}">
        <p14:creationId xmlns:p14="http://schemas.microsoft.com/office/powerpoint/2010/main" val="205236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A1B4E93-3224-F9E4-E511-C22D99274F46}"/>
              </a:ext>
            </a:extLst>
          </p:cNvPr>
          <p:cNvSpPr/>
          <p:nvPr/>
        </p:nvSpPr>
        <p:spPr>
          <a:xfrm>
            <a:off x="101720" y="2972539"/>
            <a:ext cx="2398685" cy="127659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1" name="Rectangle 20">
            <a:extLst>
              <a:ext uri="{FF2B5EF4-FFF2-40B4-BE49-F238E27FC236}">
                <a16:creationId xmlns:a16="http://schemas.microsoft.com/office/drawing/2014/main" id="{F24C5FB6-D167-6D7B-E5B8-5D27F89616C9}"/>
              </a:ext>
            </a:extLst>
          </p:cNvPr>
          <p:cNvSpPr/>
          <p:nvPr/>
        </p:nvSpPr>
        <p:spPr>
          <a:xfrm>
            <a:off x="3229492" y="2438155"/>
            <a:ext cx="3553537" cy="106877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 name="Rectangle 1">
            <a:extLst>
              <a:ext uri="{FF2B5EF4-FFF2-40B4-BE49-F238E27FC236}">
                <a16:creationId xmlns:a16="http://schemas.microsoft.com/office/drawing/2014/main" id="{A05A568A-A53E-A666-AF3A-500A7309811D}"/>
              </a:ext>
            </a:extLst>
          </p:cNvPr>
          <p:cNvSpPr/>
          <p:nvPr/>
        </p:nvSpPr>
        <p:spPr>
          <a:xfrm>
            <a:off x="251272" y="209553"/>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3" name="Picture 2">
            <a:extLst>
              <a:ext uri="{FF2B5EF4-FFF2-40B4-BE49-F238E27FC236}">
                <a16:creationId xmlns:a16="http://schemas.microsoft.com/office/drawing/2014/main" id="{7621BDB2-EF49-AE1E-029A-613899194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 y="706357"/>
            <a:ext cx="1049274" cy="10046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1243751-E84E-C1B2-466C-E7475C9FF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5589" y="706357"/>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6F2754-CF2E-431F-0A57-A635FD2894F7}"/>
              </a:ext>
            </a:extLst>
          </p:cNvPr>
          <p:cNvSpPr txBox="1"/>
          <p:nvPr/>
        </p:nvSpPr>
        <p:spPr>
          <a:xfrm>
            <a:off x="2290505" y="383196"/>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sp>
        <p:nvSpPr>
          <p:cNvPr id="8" name="TextBox 7">
            <a:extLst>
              <a:ext uri="{FF2B5EF4-FFF2-40B4-BE49-F238E27FC236}">
                <a16:creationId xmlns:a16="http://schemas.microsoft.com/office/drawing/2014/main" id="{41B39E45-A25C-0BD6-E44A-15095941C38C}"/>
              </a:ext>
            </a:extLst>
          </p:cNvPr>
          <p:cNvSpPr txBox="1"/>
          <p:nvPr/>
        </p:nvSpPr>
        <p:spPr>
          <a:xfrm>
            <a:off x="116586" y="3056807"/>
            <a:ext cx="2368948" cy="938719"/>
          </a:xfrm>
          <a:prstGeom prst="rect">
            <a:avLst/>
          </a:prstGeom>
          <a:noFill/>
        </p:spPr>
        <p:txBody>
          <a:bodyPr wrap="square" rtlCol="0">
            <a:spAutoFit/>
          </a:bodyPr>
          <a:lstStyle/>
          <a:p>
            <a:r>
              <a:rPr lang="en-US" sz="1100" b="1" dirty="0">
                <a:latin typeface="Avenir Black" panose="02000503020000020003" pitchFamily="2" charset="0"/>
              </a:rPr>
              <a:t>ELBO                    	</a:t>
            </a:r>
            <a:r>
              <a:rPr lang="en-US" sz="1100" b="1" i="1" dirty="0">
                <a:latin typeface="Avenir Black" panose="02000503020000020003" pitchFamily="2" charset="0"/>
              </a:rPr>
              <a:t>piperade </a:t>
            </a:r>
          </a:p>
          <a:p>
            <a:r>
              <a:rPr lang="en-US" sz="1100" b="1" dirty="0">
                <a:latin typeface="Avenir Black" panose="02000503020000020003" pitchFamily="2" charset="0"/>
              </a:rPr>
              <a:t>Wake-sleep</a:t>
            </a:r>
            <a:r>
              <a:rPr lang="en-US" sz="1100" b="1" i="1" dirty="0">
                <a:latin typeface="Avenir Black" panose="02000503020000020003" pitchFamily="2" charset="0"/>
              </a:rPr>
              <a:t>          	ceviche </a:t>
            </a:r>
          </a:p>
          <a:p>
            <a:r>
              <a:rPr lang="en-US" sz="1100" b="1" dirty="0">
                <a:latin typeface="Avenir Black" panose="02000503020000020003" pitchFamily="2" charset="0"/>
              </a:rPr>
              <a:t>IWELBO</a:t>
            </a:r>
            <a:r>
              <a:rPr lang="en-US" sz="1100" b="1" i="1" dirty="0">
                <a:latin typeface="Avenir Black" panose="02000503020000020003" pitchFamily="2" charset="0"/>
              </a:rPr>
              <a:t>               	au vin </a:t>
            </a:r>
          </a:p>
          <a:p>
            <a:r>
              <a:rPr lang="en-US" sz="1100" b="1" dirty="0">
                <a:latin typeface="Avenir Black" panose="02000503020000020003" pitchFamily="2" charset="0"/>
              </a:rPr>
              <a:t>Amortized EUBO</a:t>
            </a:r>
            <a:r>
              <a:rPr lang="en-US" sz="1100" b="1" i="1" dirty="0">
                <a:latin typeface="Avenir Black" panose="02000503020000020003" pitchFamily="2" charset="0"/>
              </a:rPr>
              <a:t> 	foie gras</a:t>
            </a:r>
          </a:p>
          <a:p>
            <a:r>
              <a:rPr lang="en-US" sz="1100" b="1" dirty="0">
                <a:latin typeface="Avenir Black" panose="02000503020000020003" pitchFamily="2" charset="0"/>
              </a:rPr>
              <a:t>HVI                       	</a:t>
            </a:r>
            <a:r>
              <a:rPr lang="en-US" sz="1100" b="1" i="1" dirty="0">
                <a:latin typeface="Avenir Black" panose="02000503020000020003" pitchFamily="2" charset="0"/>
              </a:rPr>
              <a:t>n. a.</a:t>
            </a:r>
          </a:p>
        </p:txBody>
      </p:sp>
      <p:sp>
        <p:nvSpPr>
          <p:cNvPr id="15" name="TextBox 14">
            <a:extLst>
              <a:ext uri="{FF2B5EF4-FFF2-40B4-BE49-F238E27FC236}">
                <a16:creationId xmlns:a16="http://schemas.microsoft.com/office/drawing/2014/main" id="{1CBF40A8-B64D-A180-306D-801FFC734451}"/>
              </a:ext>
            </a:extLst>
          </p:cNvPr>
          <p:cNvSpPr txBox="1"/>
          <p:nvPr/>
        </p:nvSpPr>
        <p:spPr>
          <a:xfrm>
            <a:off x="5041156" y="789852"/>
            <a:ext cx="2870249" cy="646331"/>
          </a:xfrm>
          <a:prstGeom prst="rect">
            <a:avLst/>
          </a:prstGeom>
          <a:noFill/>
        </p:spPr>
        <p:txBody>
          <a:bodyPr wrap="square" rtlCol="0">
            <a:spAutoFit/>
          </a:bodyPr>
          <a:lstStyle/>
          <a:p>
            <a:pPr algn="ctr"/>
            <a:r>
              <a:rPr lang="en-US" sz="1800" b="1" dirty="0">
                <a:solidFill>
                  <a:srgbClr val="FF0000"/>
                </a:solidFill>
                <a:latin typeface="Avenir Black" panose="02000503020000020003" pitchFamily="2" charset="0"/>
              </a:rPr>
              <a:t>menu-based approach</a:t>
            </a:r>
            <a:endParaRPr lang="en-US" sz="1800" b="1" u="sng" dirty="0">
              <a:solidFill>
                <a:srgbClr val="FF0000"/>
              </a:solidFill>
              <a:latin typeface="Avenir Black" panose="02000503020000020003" pitchFamily="2" charset="0"/>
            </a:endParaRPr>
          </a:p>
          <a:p>
            <a:pPr algn="ctr"/>
            <a:r>
              <a:rPr lang="en-US" sz="1800" b="1" u="sng" dirty="0">
                <a:solidFill>
                  <a:srgbClr val="FF0000"/>
                </a:solidFill>
                <a:latin typeface="Avenir Black" panose="02000503020000020003" pitchFamily="2" charset="0"/>
              </a:rPr>
              <a:t>(no substitutions!)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3749199-4BA5-DB2D-220A-C334B504C8C2}"/>
                  </a:ext>
                </a:extLst>
              </p:cNvPr>
              <p:cNvSpPr txBox="1"/>
              <p:nvPr/>
            </p:nvSpPr>
            <p:spPr>
              <a:xfrm>
                <a:off x="3264385" y="2479980"/>
                <a:ext cx="3483746" cy="1015663"/>
              </a:xfrm>
              <a:prstGeom prst="rect">
                <a:avLst/>
              </a:prstGeom>
              <a:noFill/>
            </p:spPr>
            <p:txBody>
              <a:bodyPr wrap="square" rtlCol="0">
                <a:spAutoFit/>
              </a:bodyPr>
              <a:lstStyle/>
              <a:p>
                <a:r>
                  <a:rPr lang="en-US" sz="1200" b="1" i="1" dirty="0">
                    <a:latin typeface="Avenir Black" panose="02000503020000020003" pitchFamily="2" charset="0"/>
                  </a:rPr>
                  <a:t>Model </a:t>
                </a:r>
                <a14:m>
                  <m:oMath xmlns:m="http://schemas.openxmlformats.org/officeDocument/2006/math">
                    <m:r>
                      <a:rPr lang="en-US" sz="1200" b="1" i="1">
                        <a:latin typeface="Cambria Math" panose="02040503050406030204" pitchFamily="18" charset="0"/>
                      </a:rPr>
                      <m:t>𝑷</m:t>
                    </m:r>
                  </m:oMath>
                </a14:m>
                <a:r>
                  <a:rPr lang="en-US" sz="1200" b="1" i="1" dirty="0">
                    <a:latin typeface="Avenir Black" panose="02000503020000020003" pitchFamily="2" charset="0"/>
                  </a:rPr>
                  <a:t> must have an exact density</a:t>
                </a:r>
              </a:p>
              <a:p>
                <a:r>
                  <a:rPr lang="en-US" sz="1200" b="1" i="1" dirty="0">
                    <a:latin typeface="Avenir Black" panose="02000503020000020003" pitchFamily="2" charset="0"/>
                  </a:rPr>
                  <a:t>Guide </a:t>
                </a:r>
                <a14:m>
                  <m:oMath xmlns:m="http://schemas.openxmlformats.org/officeDocument/2006/math">
                    <m:r>
                      <a:rPr lang="en-US" sz="1200" b="1" i="1">
                        <a:latin typeface="Cambria Math" panose="02040503050406030204" pitchFamily="18" charset="0"/>
                      </a:rPr>
                      <m:t>𝑸</m:t>
                    </m:r>
                  </m:oMath>
                </a14:m>
                <a:r>
                  <a:rPr lang="en-US" sz="1200" b="1" i="1" dirty="0">
                    <a:latin typeface="Avenir Black" panose="02000503020000020003" pitchFamily="2" charset="0"/>
                  </a:rPr>
                  <a:t> can’t use auxiliary variables and must support exact density.</a:t>
                </a:r>
              </a:p>
              <a:p>
                <a:r>
                  <a:rPr lang="en-US" sz="1200" b="1" i="1" dirty="0">
                    <a:latin typeface="Avenir Black" panose="02000503020000020003" pitchFamily="2" charset="0"/>
                  </a:rPr>
                  <a:t>Any discrete sampling must use REINFORCE or enumeration.</a:t>
                </a:r>
              </a:p>
            </p:txBody>
          </p:sp>
        </mc:Choice>
        <mc:Fallback xmlns="">
          <p:sp>
            <p:nvSpPr>
              <p:cNvPr id="16" name="TextBox 15">
                <a:extLst>
                  <a:ext uri="{FF2B5EF4-FFF2-40B4-BE49-F238E27FC236}">
                    <a16:creationId xmlns:a16="http://schemas.microsoft.com/office/drawing/2014/main" id="{03749199-4BA5-DB2D-220A-C334B504C8C2}"/>
                  </a:ext>
                </a:extLst>
              </p:cNvPr>
              <p:cNvSpPr txBox="1">
                <a:spLocks noRot="1" noChangeAspect="1" noMove="1" noResize="1" noEditPoints="1" noAdjustHandles="1" noChangeArrowheads="1" noChangeShapeType="1" noTextEdit="1"/>
              </p:cNvSpPr>
              <p:nvPr/>
            </p:nvSpPr>
            <p:spPr>
              <a:xfrm>
                <a:off x="3264385" y="2479980"/>
                <a:ext cx="3483746" cy="1015663"/>
              </a:xfrm>
              <a:prstGeom prst="rect">
                <a:avLst/>
              </a:prstGeom>
              <a:blipFill>
                <a:blip r:embed="rId5"/>
                <a:stretch>
                  <a:fillRect b="-246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26F197A-5BA1-8A0B-D3FF-D00276403174}"/>
              </a:ext>
            </a:extLst>
          </p:cNvPr>
          <p:cNvSpPr txBox="1"/>
          <p:nvPr/>
        </p:nvSpPr>
        <p:spPr>
          <a:xfrm>
            <a:off x="3148668" y="2135880"/>
            <a:ext cx="2544418" cy="261610"/>
          </a:xfrm>
          <a:prstGeom prst="rect">
            <a:avLst/>
          </a:prstGeom>
          <a:noFill/>
        </p:spPr>
        <p:txBody>
          <a:bodyPr wrap="square" rtlCol="0">
            <a:spAutoFit/>
          </a:bodyPr>
          <a:lstStyle/>
          <a:p>
            <a:r>
              <a:rPr lang="en-US" sz="1100" b="1" i="1" dirty="0">
                <a:latin typeface="Avenir Black" panose="02000503020000020003" pitchFamily="2" charset="0"/>
              </a:rPr>
              <a:t>If ELBO or IWELBO, then:</a:t>
            </a:r>
          </a:p>
        </p:txBody>
      </p:sp>
      <p:sp>
        <p:nvSpPr>
          <p:cNvPr id="23" name="TextBox 22">
            <a:extLst>
              <a:ext uri="{FF2B5EF4-FFF2-40B4-BE49-F238E27FC236}">
                <a16:creationId xmlns:a16="http://schemas.microsoft.com/office/drawing/2014/main" id="{CD57A665-010A-83A5-3E46-A1AA0A6BE8A0}"/>
              </a:ext>
            </a:extLst>
          </p:cNvPr>
          <p:cNvSpPr txBox="1"/>
          <p:nvPr/>
        </p:nvSpPr>
        <p:spPr>
          <a:xfrm>
            <a:off x="3148668" y="3623155"/>
            <a:ext cx="2544418" cy="261610"/>
          </a:xfrm>
          <a:prstGeom prst="rect">
            <a:avLst/>
          </a:prstGeom>
          <a:noFill/>
        </p:spPr>
        <p:txBody>
          <a:bodyPr wrap="square" rtlCol="0">
            <a:spAutoFit/>
          </a:bodyPr>
          <a:lstStyle/>
          <a:p>
            <a:r>
              <a:rPr lang="en-US" sz="1100" b="1" i="1" dirty="0">
                <a:latin typeface="Avenir Black" panose="02000503020000020003" pitchFamily="2" charset="0"/>
              </a:rPr>
              <a:t>If Wake-sleep, then:</a:t>
            </a:r>
          </a:p>
        </p:txBody>
      </p:sp>
      <p:sp>
        <p:nvSpPr>
          <p:cNvPr id="24" name="Rectangle 23">
            <a:extLst>
              <a:ext uri="{FF2B5EF4-FFF2-40B4-BE49-F238E27FC236}">
                <a16:creationId xmlns:a16="http://schemas.microsoft.com/office/drawing/2014/main" id="{99D7AE0C-6470-AEAE-19BF-3E085DBB53A7}"/>
              </a:ext>
            </a:extLst>
          </p:cNvPr>
          <p:cNvSpPr/>
          <p:nvPr/>
        </p:nvSpPr>
        <p:spPr>
          <a:xfrm>
            <a:off x="3238606" y="3918612"/>
            <a:ext cx="3553537" cy="614797"/>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5" name="TextBox 24">
            <a:extLst>
              <a:ext uri="{FF2B5EF4-FFF2-40B4-BE49-F238E27FC236}">
                <a16:creationId xmlns:a16="http://schemas.microsoft.com/office/drawing/2014/main" id="{6D7BF801-1505-BDBF-5179-EFCEAA702573}"/>
              </a:ext>
            </a:extLst>
          </p:cNvPr>
          <p:cNvSpPr txBox="1"/>
          <p:nvPr/>
        </p:nvSpPr>
        <p:spPr>
          <a:xfrm>
            <a:off x="3308392" y="4002877"/>
            <a:ext cx="3432182" cy="461665"/>
          </a:xfrm>
          <a:prstGeom prst="rect">
            <a:avLst/>
          </a:prstGeom>
          <a:noFill/>
        </p:spPr>
        <p:txBody>
          <a:bodyPr wrap="square" rtlCol="0">
            <a:spAutoFit/>
          </a:bodyPr>
          <a:lstStyle/>
          <a:p>
            <a:r>
              <a:rPr lang="en-US" sz="1200" b="1" i="1" dirty="0">
                <a:latin typeface="Avenir Black" panose="02000503020000020003" pitchFamily="2" charset="0"/>
              </a:rPr>
              <a:t>Same restrictions as ELBO / IWELBO.</a:t>
            </a:r>
          </a:p>
          <a:p>
            <a:r>
              <a:rPr lang="en-US" sz="1200" b="1" i="1" dirty="0">
                <a:latin typeface="Avenir Black" panose="02000503020000020003" pitchFamily="2" charset="0"/>
              </a:rPr>
              <a:t>Can’t batch more than 1 particle.</a:t>
            </a:r>
          </a:p>
        </p:txBody>
      </p:sp>
      <p:sp>
        <p:nvSpPr>
          <p:cNvPr id="27" name="TextBox 26">
            <a:extLst>
              <a:ext uri="{FF2B5EF4-FFF2-40B4-BE49-F238E27FC236}">
                <a16:creationId xmlns:a16="http://schemas.microsoft.com/office/drawing/2014/main" id="{4F508ACC-7D1F-5B74-711A-718FF5BBB61C}"/>
              </a:ext>
            </a:extLst>
          </p:cNvPr>
          <p:cNvSpPr txBox="1"/>
          <p:nvPr/>
        </p:nvSpPr>
        <p:spPr>
          <a:xfrm>
            <a:off x="101720" y="2690130"/>
            <a:ext cx="2398685" cy="261610"/>
          </a:xfrm>
          <a:prstGeom prst="rect">
            <a:avLst/>
          </a:prstGeom>
          <a:noFill/>
        </p:spPr>
        <p:txBody>
          <a:bodyPr wrap="square" rtlCol="0">
            <a:spAutoFit/>
          </a:bodyPr>
          <a:lstStyle/>
          <a:p>
            <a:r>
              <a:rPr lang="en-US" sz="1100" b="1" i="1" dirty="0">
                <a:latin typeface="Avenir Black" panose="02000503020000020003" pitchFamily="2" charset="0"/>
              </a:rPr>
              <a:t>Choose objective function:</a:t>
            </a:r>
          </a:p>
        </p:txBody>
      </p:sp>
      <p:cxnSp>
        <p:nvCxnSpPr>
          <p:cNvPr id="28" name="Straight Arrow Connector 27">
            <a:extLst>
              <a:ext uri="{FF2B5EF4-FFF2-40B4-BE49-F238E27FC236}">
                <a16:creationId xmlns:a16="http://schemas.microsoft.com/office/drawing/2014/main" id="{82CBD935-D85B-99E0-3DDD-B90468006830}"/>
              </a:ext>
            </a:extLst>
          </p:cNvPr>
          <p:cNvCxnSpPr>
            <a:cxnSpLocks/>
            <a:endCxn id="29" idx="1"/>
          </p:cNvCxnSpPr>
          <p:nvPr/>
        </p:nvCxnSpPr>
        <p:spPr>
          <a:xfrm flipV="1">
            <a:off x="7129419" y="3580369"/>
            <a:ext cx="1022766" cy="270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B399C8A-3713-7D7A-FAF2-A530E894A656}"/>
                  </a:ext>
                </a:extLst>
              </p:cNvPr>
              <p:cNvSpPr txBox="1"/>
              <p:nvPr/>
            </p:nvSpPr>
            <p:spPr>
              <a:xfrm>
                <a:off x="8152185" y="3422665"/>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29" name="TextBox 28">
                <a:extLst>
                  <a:ext uri="{FF2B5EF4-FFF2-40B4-BE49-F238E27FC236}">
                    <a16:creationId xmlns:a16="http://schemas.microsoft.com/office/drawing/2014/main" id="{5B399C8A-3713-7D7A-FAF2-A530E894A656}"/>
                  </a:ext>
                </a:extLst>
              </p:cNvPr>
              <p:cNvSpPr txBox="1">
                <a:spLocks noRot="1" noChangeAspect="1" noMove="1" noResize="1" noEditPoints="1" noAdjustHandles="1" noChangeArrowheads="1" noChangeShapeType="1" noTextEdit="1"/>
              </p:cNvSpPr>
              <p:nvPr/>
            </p:nvSpPr>
            <p:spPr>
              <a:xfrm>
                <a:off x="8152185" y="3422665"/>
                <a:ext cx="736204" cy="315407"/>
              </a:xfrm>
              <a:prstGeom prst="rect">
                <a:avLst/>
              </a:prstGeom>
              <a:blipFill>
                <a:blip r:embed="rId6"/>
                <a:stretch>
                  <a:fillRect t="-19231" b="-2307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1828B9A-D972-3BA3-FDF6-EDD5328772E1}"/>
              </a:ext>
            </a:extLst>
          </p:cNvPr>
          <p:cNvSpPr txBox="1"/>
          <p:nvPr/>
        </p:nvSpPr>
        <p:spPr>
          <a:xfrm>
            <a:off x="-175511" y="286748"/>
            <a:ext cx="2589016" cy="1699504"/>
          </a:xfrm>
          <a:prstGeom prst="rect">
            <a:avLst/>
          </a:prstGeom>
          <a:noFill/>
        </p:spPr>
        <p:txBody>
          <a:bodyPr wrap="square" rtlCol="0">
            <a:spAutoFit/>
          </a:bodyPr>
          <a:lstStyle/>
          <a:p>
            <a:pPr algn="ctr">
              <a:lnSpc>
                <a:spcPct val="150000"/>
              </a:lnSpc>
            </a:pPr>
            <a:r>
              <a:rPr lang="en-US" sz="1650" b="1" dirty="0">
                <a:latin typeface="Avenir Black" panose="02000503020000020003" pitchFamily="2" charset="0"/>
              </a:rPr>
              <a:t>Gen</a:t>
            </a:r>
          </a:p>
          <a:p>
            <a:pPr algn="ctr">
              <a:lnSpc>
                <a:spcPct val="150000"/>
              </a:lnSpc>
            </a:pPr>
            <a:endParaRPr lang="en-US" sz="1650" b="1" dirty="0">
              <a:latin typeface="Avenir Black" panose="02000503020000020003" pitchFamily="2" charset="0"/>
            </a:endParaRPr>
          </a:p>
          <a:p>
            <a:pPr algn="ctr">
              <a:lnSpc>
                <a:spcPct val="150000"/>
              </a:lnSpc>
            </a:pPr>
            <a:endParaRPr lang="en-US" sz="1650" b="1" dirty="0">
              <a:latin typeface="Avenir Black" panose="02000503020000020003" pitchFamily="2" charset="0"/>
            </a:endParaRPr>
          </a:p>
          <a:p>
            <a:pPr algn="ctr">
              <a:lnSpc>
                <a:spcPct val="150000"/>
              </a:lnSpc>
            </a:pPr>
            <a:endParaRPr lang="en-US" sz="1050" b="1" dirty="0">
              <a:latin typeface="Avenir Black" panose="02000503020000020003" pitchFamily="2" charset="0"/>
            </a:endParaRPr>
          </a:p>
          <a:p>
            <a:pPr algn="ctr">
              <a:lnSpc>
                <a:spcPct val="150000"/>
              </a:lnSpc>
            </a:pPr>
            <a:r>
              <a:rPr lang="en-US" sz="1050" b="1" dirty="0">
                <a:latin typeface="Avenir Black" panose="02000503020000020003" pitchFamily="2" charset="0"/>
              </a:rPr>
              <a:t>(without our extension)</a:t>
            </a:r>
          </a:p>
        </p:txBody>
      </p:sp>
    </p:spTree>
    <p:extLst>
      <p:ext uri="{BB962C8B-B14F-4D97-AF65-F5344CB8AC3E}">
        <p14:creationId xmlns:p14="http://schemas.microsoft.com/office/powerpoint/2010/main" val="423439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6C50449-B884-188A-4D70-3B1B81B93F09}"/>
              </a:ext>
            </a:extLst>
          </p:cNvPr>
          <p:cNvSpPr/>
          <p:nvPr/>
        </p:nvSpPr>
        <p:spPr>
          <a:xfrm>
            <a:off x="457921" y="45670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F83D9B8-62FE-41EC-7F26-B8E22BF663A1}"/>
                  </a:ext>
                </a:extLst>
              </p:cNvPr>
              <p:cNvSpPr txBox="1"/>
              <p:nvPr/>
            </p:nvSpPr>
            <p:spPr>
              <a:xfrm>
                <a:off x="509268" y="68790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7" name="TextBox 6">
                <a:extLst>
                  <a:ext uri="{FF2B5EF4-FFF2-40B4-BE49-F238E27FC236}">
                    <a16:creationId xmlns:a16="http://schemas.microsoft.com/office/drawing/2014/main" id="{4F83D9B8-62FE-41EC-7F26-B8E22BF663A1}"/>
                  </a:ext>
                </a:extLst>
              </p:cNvPr>
              <p:cNvSpPr txBox="1">
                <a:spLocks noRot="1" noChangeAspect="1" noMove="1" noResize="1" noEditPoints="1" noAdjustHandles="1" noChangeArrowheads="1" noChangeShapeType="1" noTextEdit="1"/>
              </p:cNvSpPr>
              <p:nvPr/>
            </p:nvSpPr>
            <p:spPr>
              <a:xfrm>
                <a:off x="509268" y="68790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6B4410-7139-B56B-E348-1C1DA653889E}"/>
                  </a:ext>
                </a:extLst>
              </p:cNvPr>
              <p:cNvSpPr txBox="1"/>
              <p:nvPr/>
            </p:nvSpPr>
            <p:spPr>
              <a:xfrm>
                <a:off x="457920" y="125173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8" name="TextBox 7">
                <a:extLst>
                  <a:ext uri="{FF2B5EF4-FFF2-40B4-BE49-F238E27FC236}">
                    <a16:creationId xmlns:a16="http://schemas.microsoft.com/office/drawing/2014/main" id="{D96B4410-7139-B56B-E348-1C1DA653889E}"/>
                  </a:ext>
                </a:extLst>
              </p:cNvPr>
              <p:cNvSpPr txBox="1">
                <a:spLocks noRot="1" noChangeAspect="1" noMove="1" noResize="1" noEditPoints="1" noAdjustHandles="1" noChangeArrowheads="1" noChangeShapeType="1" noTextEdit="1"/>
              </p:cNvSpPr>
              <p:nvPr/>
            </p:nvSpPr>
            <p:spPr>
              <a:xfrm>
                <a:off x="457920" y="125173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28D605-774B-9773-A75D-A3D4AA9557C7}"/>
                  </a:ext>
                </a:extLst>
              </p:cNvPr>
              <p:cNvSpPr txBox="1"/>
              <p:nvPr/>
            </p:nvSpPr>
            <p:spPr>
              <a:xfrm>
                <a:off x="2228948" y="105484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9" name="TextBox 8">
                <a:extLst>
                  <a:ext uri="{FF2B5EF4-FFF2-40B4-BE49-F238E27FC236}">
                    <a16:creationId xmlns:a16="http://schemas.microsoft.com/office/drawing/2014/main" id="{1F28D605-774B-9773-A75D-A3D4AA9557C7}"/>
                  </a:ext>
                </a:extLst>
              </p:cNvPr>
              <p:cNvSpPr txBox="1">
                <a:spLocks noRot="1" noChangeAspect="1" noMove="1" noResize="1" noEditPoints="1" noAdjustHandles="1" noChangeArrowheads="1" noChangeShapeType="1" noTextEdit="1"/>
              </p:cNvSpPr>
              <p:nvPr/>
            </p:nvSpPr>
            <p:spPr>
              <a:xfrm>
                <a:off x="2228948" y="1054846"/>
                <a:ext cx="687689" cy="276999"/>
              </a:xfrm>
              <a:prstGeom prst="rect">
                <a:avLst/>
              </a:prstGeom>
              <a:blipFill>
                <a:blip r:embed="rId5"/>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2F42E9-799A-35B7-E62F-E12F9AD535B4}"/>
                  </a:ext>
                </a:extLst>
              </p:cNvPr>
              <p:cNvSpPr txBox="1"/>
              <p:nvPr/>
            </p:nvSpPr>
            <p:spPr>
              <a:xfrm>
                <a:off x="1970541" y="66603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0" name="TextBox 9">
                <a:extLst>
                  <a:ext uri="{FF2B5EF4-FFF2-40B4-BE49-F238E27FC236}">
                    <a16:creationId xmlns:a16="http://schemas.microsoft.com/office/drawing/2014/main" id="{622F42E9-799A-35B7-E62F-E12F9AD535B4}"/>
                  </a:ext>
                </a:extLst>
              </p:cNvPr>
              <p:cNvSpPr txBox="1">
                <a:spLocks noRot="1" noChangeAspect="1" noMove="1" noResize="1" noEditPoints="1" noAdjustHandles="1" noChangeArrowheads="1" noChangeShapeType="1" noTextEdit="1"/>
              </p:cNvSpPr>
              <p:nvPr/>
            </p:nvSpPr>
            <p:spPr>
              <a:xfrm>
                <a:off x="1970541" y="666037"/>
                <a:ext cx="1102866" cy="276999"/>
              </a:xfrm>
              <a:prstGeom prst="rect">
                <a:avLst/>
              </a:prstGeom>
              <a:blipFill>
                <a:blip r:embed="rId6"/>
                <a:stretch>
                  <a:fillRect l="-6897" t="-8696" r="-689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C18376-BDE1-E541-DA05-28E6CE03F647}"/>
                  </a:ext>
                </a:extLst>
              </p:cNvPr>
              <p:cNvSpPr txBox="1"/>
              <p:nvPr/>
            </p:nvSpPr>
            <p:spPr>
              <a:xfrm>
                <a:off x="1978981" y="147630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1" name="TextBox 10">
                <a:extLst>
                  <a:ext uri="{FF2B5EF4-FFF2-40B4-BE49-F238E27FC236}">
                    <a16:creationId xmlns:a16="http://schemas.microsoft.com/office/drawing/2014/main" id="{BEC18376-BDE1-E541-DA05-28E6CE03F647}"/>
                  </a:ext>
                </a:extLst>
              </p:cNvPr>
              <p:cNvSpPr txBox="1">
                <a:spLocks noRot="1" noChangeAspect="1" noMove="1" noResize="1" noEditPoints="1" noAdjustHandles="1" noChangeArrowheads="1" noChangeShapeType="1" noTextEdit="1"/>
              </p:cNvSpPr>
              <p:nvPr/>
            </p:nvSpPr>
            <p:spPr>
              <a:xfrm>
                <a:off x="1978981" y="1476307"/>
                <a:ext cx="1102866" cy="276999"/>
              </a:xfrm>
              <a:prstGeom prst="rect">
                <a:avLst/>
              </a:prstGeom>
              <a:blipFill>
                <a:blip r:embed="rId7"/>
                <a:stretch>
                  <a:fillRect l="-8046" t="-8696" r="-6897" b="-3478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8A64F34-2838-EB3E-985D-10336008F514}"/>
              </a:ext>
            </a:extLst>
          </p:cNvPr>
          <p:cNvCxnSpPr>
            <a:cxnSpLocks/>
            <a:endCxn id="11" idx="1"/>
          </p:cNvCxnSpPr>
          <p:nvPr/>
        </p:nvCxnSpPr>
        <p:spPr>
          <a:xfrm>
            <a:off x="1041722" y="153017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E2C4F59-BC7A-F8F9-0801-38ED60C6363E}"/>
              </a:ext>
            </a:extLst>
          </p:cNvPr>
          <p:cNvCxnSpPr>
            <a:cxnSpLocks/>
          </p:cNvCxnSpPr>
          <p:nvPr/>
        </p:nvCxnSpPr>
        <p:spPr>
          <a:xfrm flipV="1">
            <a:off x="1041722" y="120372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8791D2E-E742-DBCA-BA2B-59E1D1A207C6}"/>
              </a:ext>
            </a:extLst>
          </p:cNvPr>
          <p:cNvCxnSpPr>
            <a:cxnSpLocks/>
            <a:endCxn id="10" idx="1"/>
          </p:cNvCxnSpPr>
          <p:nvPr/>
        </p:nvCxnSpPr>
        <p:spPr>
          <a:xfrm flipV="1">
            <a:off x="1033282" y="80453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00B9254-2844-A507-CEC6-9AE93C113E0B}"/>
              </a:ext>
            </a:extLst>
          </p:cNvPr>
          <p:cNvCxnSpPr>
            <a:cxnSpLocks/>
            <a:stCxn id="11" idx="3"/>
          </p:cNvCxnSpPr>
          <p:nvPr/>
        </p:nvCxnSpPr>
        <p:spPr>
          <a:xfrm flipV="1">
            <a:off x="3081847" y="138743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08B4DBB-1CDF-DC4C-8348-AC4267475871}"/>
              </a:ext>
            </a:extLst>
          </p:cNvPr>
          <p:cNvCxnSpPr>
            <a:cxnSpLocks/>
          </p:cNvCxnSpPr>
          <p:nvPr/>
        </p:nvCxnSpPr>
        <p:spPr>
          <a:xfrm>
            <a:off x="3099279" y="125082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5C861DC8-AB25-EA10-80A5-620A06B35FF1}"/>
              </a:ext>
            </a:extLst>
          </p:cNvPr>
          <p:cNvCxnSpPr>
            <a:cxnSpLocks/>
            <a:stCxn id="10" idx="3"/>
          </p:cNvCxnSpPr>
          <p:nvPr/>
        </p:nvCxnSpPr>
        <p:spPr>
          <a:xfrm>
            <a:off x="3073407" y="80453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56DC11-A3C8-D018-B1E9-8F5AA704CB05}"/>
                  </a:ext>
                </a:extLst>
              </p:cNvPr>
              <p:cNvSpPr txBox="1"/>
              <p:nvPr/>
            </p:nvSpPr>
            <p:spPr>
              <a:xfrm>
                <a:off x="3885475" y="92659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8" name="TextBox 17">
                <a:extLst>
                  <a:ext uri="{FF2B5EF4-FFF2-40B4-BE49-F238E27FC236}">
                    <a16:creationId xmlns:a16="http://schemas.microsoft.com/office/drawing/2014/main" id="{1356DC11-A3C8-D018-B1E9-8F5AA704CB05}"/>
                  </a:ext>
                </a:extLst>
              </p:cNvPr>
              <p:cNvSpPr txBox="1">
                <a:spLocks noRot="1" noChangeAspect="1" noMove="1" noResize="1" noEditPoints="1" noAdjustHandles="1" noChangeArrowheads="1" noChangeShapeType="1" noTextEdit="1"/>
              </p:cNvSpPr>
              <p:nvPr/>
            </p:nvSpPr>
            <p:spPr>
              <a:xfrm>
                <a:off x="3885475" y="926591"/>
                <a:ext cx="2881558" cy="618824"/>
              </a:xfrm>
              <a:prstGeom prst="rect">
                <a:avLst/>
              </a:prstGeom>
              <a:blipFill>
                <a:blip r:embed="rId8"/>
                <a:stretch>
                  <a:fillRect l="-877"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5D84FB-3C39-4682-89BD-2FEC427F337C}"/>
                  </a:ext>
                </a:extLst>
              </p:cNvPr>
              <p:cNvSpPr txBox="1"/>
              <p:nvPr/>
            </p:nvSpPr>
            <p:spPr>
              <a:xfrm>
                <a:off x="3795677" y="66114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19" name="TextBox 18">
                <a:extLst>
                  <a:ext uri="{FF2B5EF4-FFF2-40B4-BE49-F238E27FC236}">
                    <a16:creationId xmlns:a16="http://schemas.microsoft.com/office/drawing/2014/main" id="{185D84FB-3C39-4682-89BD-2FEC427F337C}"/>
                  </a:ext>
                </a:extLst>
              </p:cNvPr>
              <p:cNvSpPr txBox="1">
                <a:spLocks noRot="1" noChangeAspect="1" noMove="1" noResize="1" noEditPoints="1" noAdjustHandles="1" noChangeArrowheads="1" noChangeShapeType="1" noTextEdit="1"/>
              </p:cNvSpPr>
              <p:nvPr/>
            </p:nvSpPr>
            <p:spPr>
              <a:xfrm>
                <a:off x="3795677" y="661147"/>
                <a:ext cx="3227131" cy="242374"/>
              </a:xfrm>
              <a:prstGeom prst="rect">
                <a:avLst/>
              </a:prstGeom>
              <a:blipFill>
                <a:blip r:embed="rId9"/>
                <a:stretch>
                  <a:fillRect b="-9524"/>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EF7480A-3919-AF4E-13AD-82D9FA40A264}"/>
              </a:ext>
            </a:extLst>
          </p:cNvPr>
          <p:cNvSpPr txBox="1"/>
          <p:nvPr/>
        </p:nvSpPr>
        <p:spPr>
          <a:xfrm>
            <a:off x="314916" y="2026602"/>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21" name="TextBox 20">
            <a:extLst>
              <a:ext uri="{FF2B5EF4-FFF2-40B4-BE49-F238E27FC236}">
                <a16:creationId xmlns:a16="http://schemas.microsoft.com/office/drawing/2014/main" id="{1327263F-054E-BD40-3316-96618E5F60B4}"/>
              </a:ext>
            </a:extLst>
          </p:cNvPr>
          <p:cNvSpPr txBox="1"/>
          <p:nvPr/>
        </p:nvSpPr>
        <p:spPr>
          <a:xfrm>
            <a:off x="1450301" y="2020583"/>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22" name="TextBox 21">
            <a:extLst>
              <a:ext uri="{FF2B5EF4-FFF2-40B4-BE49-F238E27FC236}">
                <a16:creationId xmlns:a16="http://schemas.microsoft.com/office/drawing/2014/main" id="{85A92BA4-3E5A-AB0D-1932-62AB430C97E1}"/>
              </a:ext>
            </a:extLst>
          </p:cNvPr>
          <p:cNvSpPr txBox="1"/>
          <p:nvPr/>
        </p:nvSpPr>
        <p:spPr>
          <a:xfrm>
            <a:off x="3845158" y="1993103"/>
            <a:ext cx="2830579" cy="438582"/>
          </a:xfrm>
          <a:prstGeom prst="rect">
            <a:avLst/>
          </a:prstGeom>
          <a:noFill/>
        </p:spPr>
        <p:txBody>
          <a:bodyPr wrap="square" rtlCol="0">
            <a:spAutoFit/>
          </a:bodyPr>
          <a:lstStyle/>
          <a:p>
            <a:pPr algn="ctr"/>
            <a:r>
              <a:rPr lang="en-US" sz="1100" b="1" dirty="0">
                <a:latin typeface="Avenir Black" panose="02000503020000020003" pitchFamily="2" charset="0"/>
              </a:rPr>
              <a:t>Expected value objective functions defined using those operations</a:t>
            </a:r>
          </a:p>
        </p:txBody>
      </p:sp>
      <p:cxnSp>
        <p:nvCxnSpPr>
          <p:cNvPr id="23" name="Straight Arrow Connector 22">
            <a:extLst>
              <a:ext uri="{FF2B5EF4-FFF2-40B4-BE49-F238E27FC236}">
                <a16:creationId xmlns:a16="http://schemas.microsoft.com/office/drawing/2014/main" id="{5A089529-3233-57C8-F94B-CA513C7B2020}"/>
              </a:ext>
            </a:extLst>
          </p:cNvPr>
          <p:cNvCxnSpPr>
            <a:cxnSpLocks/>
            <a:endCxn id="24" idx="1"/>
          </p:cNvCxnSpPr>
          <p:nvPr/>
        </p:nvCxnSpPr>
        <p:spPr>
          <a:xfrm flipV="1">
            <a:off x="6811908" y="125080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A91CAC-9F1A-4ECB-0366-AEA5FCFE0143}"/>
                  </a:ext>
                </a:extLst>
              </p:cNvPr>
              <p:cNvSpPr txBox="1"/>
              <p:nvPr/>
            </p:nvSpPr>
            <p:spPr>
              <a:xfrm>
                <a:off x="7834674" y="109309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24" name="TextBox 23">
                <a:extLst>
                  <a:ext uri="{FF2B5EF4-FFF2-40B4-BE49-F238E27FC236}">
                    <a16:creationId xmlns:a16="http://schemas.microsoft.com/office/drawing/2014/main" id="{F1A91CAC-9F1A-4ECB-0366-AEA5FCFE0143}"/>
                  </a:ext>
                </a:extLst>
              </p:cNvPr>
              <p:cNvSpPr txBox="1">
                <a:spLocks noRot="1" noChangeAspect="1" noMove="1" noResize="1" noEditPoints="1" noAdjustHandles="1" noChangeArrowheads="1" noChangeShapeType="1" noTextEdit="1"/>
              </p:cNvSpPr>
              <p:nvPr/>
            </p:nvSpPr>
            <p:spPr>
              <a:xfrm>
                <a:off x="7834674" y="1093097"/>
                <a:ext cx="736204" cy="315407"/>
              </a:xfrm>
              <a:prstGeom prst="rect">
                <a:avLst/>
              </a:prstGeom>
              <a:blipFill>
                <a:blip r:embed="rId10"/>
                <a:stretch>
                  <a:fillRect t="-15385" b="-26923"/>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F48D8EE-FB00-96B4-5366-90FB825C0F11}"/>
              </a:ext>
            </a:extLst>
          </p:cNvPr>
          <p:cNvSpPr txBox="1"/>
          <p:nvPr/>
        </p:nvSpPr>
        <p:spPr>
          <a:xfrm>
            <a:off x="6752251" y="1998200"/>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for those objectives</a:t>
            </a:r>
          </a:p>
        </p:txBody>
      </p:sp>
      <p:sp>
        <p:nvSpPr>
          <p:cNvPr id="27" name="Rectangle 26">
            <a:extLst>
              <a:ext uri="{FF2B5EF4-FFF2-40B4-BE49-F238E27FC236}">
                <a16:creationId xmlns:a16="http://schemas.microsoft.com/office/drawing/2014/main" id="{47A0B025-603E-76AD-01C0-A11D8FEA9A43}"/>
              </a:ext>
            </a:extLst>
          </p:cNvPr>
          <p:cNvSpPr/>
          <p:nvPr/>
        </p:nvSpPr>
        <p:spPr>
          <a:xfrm>
            <a:off x="3885477" y="87591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extBox 29">
            <a:extLst>
              <a:ext uri="{FF2B5EF4-FFF2-40B4-BE49-F238E27FC236}">
                <a16:creationId xmlns:a16="http://schemas.microsoft.com/office/drawing/2014/main" id="{58FF71D5-B144-F54F-AF4B-F67020CA1F1F}"/>
              </a:ext>
            </a:extLst>
          </p:cNvPr>
          <p:cNvSpPr txBox="1"/>
          <p:nvPr/>
        </p:nvSpPr>
        <p:spPr>
          <a:xfrm>
            <a:off x="6914470" y="988610"/>
            <a:ext cx="735779" cy="456279"/>
          </a:xfrm>
          <a:prstGeom prst="rect">
            <a:avLst/>
          </a:prstGeom>
          <a:noFill/>
        </p:spPr>
        <p:txBody>
          <a:bodyPr wrap="none" lIns="0" tIns="0" rIns="0" bIns="0" rtlCol="0">
            <a:spAutoFit/>
          </a:bodyPr>
          <a:lstStyle/>
          <a:p>
            <a:pPr algn="ctr">
              <a:lnSpc>
                <a:spcPct val="150000"/>
              </a:lnSpc>
            </a:pPr>
            <a:r>
              <a:rPr lang="en-US" sz="1050" b="1" dirty="0"/>
              <a:t>AD </a:t>
            </a:r>
          </a:p>
          <a:p>
            <a:pPr algn="ctr">
              <a:lnSpc>
                <a:spcPct val="150000"/>
              </a:lnSpc>
            </a:pPr>
            <a:r>
              <a:rPr lang="en-US" sz="1050" b="1" dirty="0"/>
              <a:t>automation</a:t>
            </a:r>
          </a:p>
        </p:txBody>
      </p:sp>
      <p:sp>
        <p:nvSpPr>
          <p:cNvPr id="31" name="TextBox 30">
            <a:extLst>
              <a:ext uri="{FF2B5EF4-FFF2-40B4-BE49-F238E27FC236}">
                <a16:creationId xmlns:a16="http://schemas.microsoft.com/office/drawing/2014/main" id="{25703950-AA8C-51D9-597B-90D031C1B064}"/>
              </a:ext>
            </a:extLst>
          </p:cNvPr>
          <p:cNvSpPr txBox="1"/>
          <p:nvPr/>
        </p:nvSpPr>
        <p:spPr>
          <a:xfrm>
            <a:off x="1109577" y="50303"/>
            <a:ext cx="7227517" cy="392415"/>
          </a:xfrm>
          <a:prstGeom prst="rect">
            <a:avLst/>
          </a:prstGeom>
          <a:noFill/>
        </p:spPr>
        <p:txBody>
          <a:bodyPr wrap="square">
            <a:spAutoFit/>
          </a:bodyPr>
          <a:lstStyle/>
          <a:p>
            <a:pPr algn="ctr"/>
            <a:r>
              <a:rPr lang="en-US" sz="1950" b="1" u="sng" dirty="0">
                <a:latin typeface="Avenir Black" panose="02000503020000020003" pitchFamily="2" charset="0"/>
              </a:rPr>
              <a:t>Requirements for variational inference</a:t>
            </a:r>
          </a:p>
        </p:txBody>
      </p:sp>
    </p:spTree>
    <p:extLst>
      <p:ext uri="{BB962C8B-B14F-4D97-AF65-F5344CB8AC3E}">
        <p14:creationId xmlns:p14="http://schemas.microsoft.com/office/powerpoint/2010/main" val="120086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C54310-01A2-0A01-D883-5D6EE30913A6}"/>
              </a:ext>
            </a:extLst>
          </p:cNvPr>
          <p:cNvSpPr/>
          <p:nvPr/>
        </p:nvSpPr>
        <p:spPr>
          <a:xfrm>
            <a:off x="3495183" y="390264"/>
            <a:ext cx="5450110" cy="42757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18E24CB4-7AA2-F702-A35A-6EE9C6D520A6}"/>
              </a:ext>
            </a:extLst>
          </p:cNvPr>
          <p:cNvSpPr/>
          <p:nvPr/>
        </p:nvSpPr>
        <p:spPr>
          <a:xfrm>
            <a:off x="198708" y="383902"/>
            <a:ext cx="3296477" cy="4275776"/>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3" name="Picture 12">
            <a:extLst>
              <a:ext uri="{FF2B5EF4-FFF2-40B4-BE49-F238E27FC236}">
                <a16:creationId xmlns:a16="http://schemas.microsoft.com/office/drawing/2014/main" id="{ECD7732B-E80E-E075-0473-56D405562676}"/>
              </a:ext>
            </a:extLst>
          </p:cNvPr>
          <p:cNvPicPr>
            <a:picLocks noChangeAspect="1"/>
          </p:cNvPicPr>
          <p:nvPr/>
        </p:nvPicPr>
        <p:blipFill>
          <a:blip r:embed="rId3"/>
          <a:stretch>
            <a:fillRect/>
          </a:stretch>
        </p:blipFill>
        <p:spPr>
          <a:xfrm>
            <a:off x="379270" y="661094"/>
            <a:ext cx="2960672" cy="1695597"/>
          </a:xfrm>
          <a:prstGeom prst="rect">
            <a:avLst/>
          </a:prstGeom>
        </p:spPr>
      </p:pic>
      <p:sp>
        <p:nvSpPr>
          <p:cNvPr id="15" name="TextBox 14">
            <a:extLst>
              <a:ext uri="{FF2B5EF4-FFF2-40B4-BE49-F238E27FC236}">
                <a16:creationId xmlns:a16="http://schemas.microsoft.com/office/drawing/2014/main" id="{DF0CB32C-CCF6-DEA5-B591-FDF1A211B7B7}"/>
              </a:ext>
            </a:extLst>
          </p:cNvPr>
          <p:cNvSpPr txBox="1"/>
          <p:nvPr/>
        </p:nvSpPr>
        <p:spPr>
          <a:xfrm>
            <a:off x="-9201" y="453345"/>
            <a:ext cx="3737610" cy="230832"/>
          </a:xfrm>
          <a:prstGeom prst="rect">
            <a:avLst/>
          </a:prstGeom>
          <a:noFill/>
        </p:spPr>
        <p:txBody>
          <a:bodyPr wrap="square" rtlCol="0">
            <a:spAutoFit/>
          </a:bodyPr>
          <a:lstStyle/>
          <a:p>
            <a:pPr algn="ctr"/>
            <a:r>
              <a:rPr lang="en-US" sz="900" b="1" dirty="0">
                <a:latin typeface="Avenir Black" panose="02000503020000020003" pitchFamily="2" charset="0"/>
              </a:rPr>
              <a:t>Inference compilation (Tuan Anh Le et al, 2016)</a:t>
            </a:r>
          </a:p>
        </p:txBody>
      </p:sp>
      <p:pic>
        <p:nvPicPr>
          <p:cNvPr id="16" name="Picture 15">
            <a:extLst>
              <a:ext uri="{FF2B5EF4-FFF2-40B4-BE49-F238E27FC236}">
                <a16:creationId xmlns:a16="http://schemas.microsoft.com/office/drawing/2014/main" id="{DC108F66-A04E-41FB-6E23-37DC6B269C56}"/>
              </a:ext>
            </a:extLst>
          </p:cNvPr>
          <p:cNvPicPr>
            <a:picLocks noChangeAspect="1"/>
          </p:cNvPicPr>
          <p:nvPr/>
        </p:nvPicPr>
        <p:blipFill>
          <a:blip r:embed="rId4"/>
          <a:stretch>
            <a:fillRect/>
          </a:stretch>
        </p:blipFill>
        <p:spPr>
          <a:xfrm>
            <a:off x="666455" y="2600828"/>
            <a:ext cx="2336387" cy="1900789"/>
          </a:xfrm>
          <a:prstGeom prst="rect">
            <a:avLst/>
          </a:prstGeom>
        </p:spPr>
      </p:pic>
      <p:sp>
        <p:nvSpPr>
          <p:cNvPr id="17" name="TextBox 16">
            <a:extLst>
              <a:ext uri="{FF2B5EF4-FFF2-40B4-BE49-F238E27FC236}">
                <a16:creationId xmlns:a16="http://schemas.microsoft.com/office/drawing/2014/main" id="{5100CC5C-8197-114F-09BE-9910629C0679}"/>
              </a:ext>
            </a:extLst>
          </p:cNvPr>
          <p:cNvSpPr txBox="1"/>
          <p:nvPr/>
        </p:nvSpPr>
        <p:spPr>
          <a:xfrm>
            <a:off x="-21861" y="2405405"/>
            <a:ext cx="3737610" cy="230832"/>
          </a:xfrm>
          <a:prstGeom prst="rect">
            <a:avLst/>
          </a:prstGeom>
          <a:noFill/>
        </p:spPr>
        <p:txBody>
          <a:bodyPr wrap="square" rtlCol="0">
            <a:spAutoFit/>
          </a:bodyPr>
          <a:lstStyle/>
          <a:p>
            <a:pPr algn="ctr"/>
            <a:r>
              <a:rPr lang="en-US" sz="900" b="1" dirty="0">
                <a:latin typeface="Avenir Black" panose="02000503020000020003" pitchFamily="2" charset="0"/>
              </a:rPr>
              <a:t>Structured variational autoencoders (Johnson et al, 2016)</a:t>
            </a:r>
          </a:p>
        </p:txBody>
      </p:sp>
      <p:sp>
        <p:nvSpPr>
          <p:cNvPr id="3" name="TextBox 2">
            <a:extLst>
              <a:ext uri="{FF2B5EF4-FFF2-40B4-BE49-F238E27FC236}">
                <a16:creationId xmlns:a16="http://schemas.microsoft.com/office/drawing/2014/main" id="{C9000973-C30A-87B0-391B-9857359F01D4}"/>
              </a:ext>
            </a:extLst>
          </p:cNvPr>
          <p:cNvSpPr txBox="1"/>
          <p:nvPr/>
        </p:nvSpPr>
        <p:spPr>
          <a:xfrm>
            <a:off x="1340600" y="4791345"/>
            <a:ext cx="6462809" cy="248209"/>
          </a:xfrm>
          <a:prstGeom prst="rect">
            <a:avLst/>
          </a:prstGeom>
          <a:noFill/>
        </p:spPr>
        <p:txBody>
          <a:bodyPr wrap="square" rtlCol="0">
            <a:spAutoFit/>
          </a:bodyPr>
          <a:lstStyle/>
          <a:p>
            <a:pPr algn="ctr"/>
            <a:r>
              <a:rPr lang="en-US" sz="1013" b="1" dirty="0">
                <a:solidFill>
                  <a:srgbClr val="FF0000"/>
                </a:solidFill>
                <a:latin typeface="Avenir Black" panose="02000503020000020003" pitchFamily="2" charset="0"/>
              </a:rPr>
              <a:t>Current PPLs are restricted when it comes to gradient estimation. </a:t>
            </a:r>
          </a:p>
        </p:txBody>
      </p:sp>
      <p:sp>
        <p:nvSpPr>
          <p:cNvPr id="12" name="TextBox 11">
            <a:extLst>
              <a:ext uri="{FF2B5EF4-FFF2-40B4-BE49-F238E27FC236}">
                <a16:creationId xmlns:a16="http://schemas.microsoft.com/office/drawing/2014/main" id="{BC6FC9C2-571B-7FDD-0186-921EEBCDB636}"/>
              </a:ext>
            </a:extLst>
          </p:cNvPr>
          <p:cNvSpPr txBox="1"/>
          <p:nvPr/>
        </p:nvSpPr>
        <p:spPr>
          <a:xfrm>
            <a:off x="1013003" y="44012"/>
            <a:ext cx="7117992" cy="369332"/>
          </a:xfrm>
          <a:prstGeom prst="rect">
            <a:avLst/>
          </a:prstGeom>
          <a:noFill/>
        </p:spPr>
        <p:txBody>
          <a:bodyPr wrap="square" rtlCol="0">
            <a:spAutoFit/>
          </a:bodyPr>
          <a:lstStyle/>
          <a:p>
            <a:pPr algn="ctr"/>
            <a:r>
              <a:rPr lang="en-US" sz="1800" b="1" dirty="0">
                <a:latin typeface="Avenir Black" panose="02000503020000020003" pitchFamily="2" charset="0"/>
              </a:rPr>
              <a:t>Research demotivated by the complexity of gradient estimation</a:t>
            </a:r>
          </a:p>
        </p:txBody>
      </p:sp>
      <p:pic>
        <p:nvPicPr>
          <p:cNvPr id="5" name="Picture 4">
            <a:extLst>
              <a:ext uri="{FF2B5EF4-FFF2-40B4-BE49-F238E27FC236}">
                <a16:creationId xmlns:a16="http://schemas.microsoft.com/office/drawing/2014/main" id="{D4AA052D-639D-8C26-6785-517D2DB7871B}"/>
              </a:ext>
            </a:extLst>
          </p:cNvPr>
          <p:cNvPicPr>
            <a:picLocks noChangeAspect="1"/>
          </p:cNvPicPr>
          <p:nvPr/>
        </p:nvPicPr>
        <p:blipFill>
          <a:blip r:embed="rId5"/>
          <a:stretch>
            <a:fillRect/>
          </a:stretch>
        </p:blipFill>
        <p:spPr>
          <a:xfrm>
            <a:off x="5057189" y="3431185"/>
            <a:ext cx="3825657" cy="644960"/>
          </a:xfrm>
          <a:prstGeom prst="rect">
            <a:avLst/>
          </a:prstGeom>
        </p:spPr>
      </p:pic>
      <p:sp>
        <p:nvSpPr>
          <p:cNvPr id="11" name="Rectangle 10">
            <a:extLst>
              <a:ext uri="{FF2B5EF4-FFF2-40B4-BE49-F238E27FC236}">
                <a16:creationId xmlns:a16="http://schemas.microsoft.com/office/drawing/2014/main" id="{8DE25DF3-A817-4ADC-F29D-5198F8758B9C}"/>
              </a:ext>
            </a:extLst>
          </p:cNvPr>
          <p:cNvSpPr/>
          <p:nvPr/>
        </p:nvSpPr>
        <p:spPr>
          <a:xfrm>
            <a:off x="5290844" y="852980"/>
            <a:ext cx="3465413" cy="508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558A93-DA6F-BC5E-8FBA-E9F7FB8B0980}"/>
                  </a:ext>
                </a:extLst>
              </p:cNvPr>
              <p:cNvSpPr txBox="1"/>
              <p:nvPr/>
            </p:nvSpPr>
            <p:spPr>
              <a:xfrm>
                <a:off x="5433065" y="979929"/>
                <a:ext cx="2233047" cy="1685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i="1">
                          <a:latin typeface="Cambria Math" panose="02040503050406030204" pitchFamily="18" charset="0"/>
                          <a:ea typeface="Cambria Math" panose="02040503050406030204" pitchFamily="18" charset="0"/>
                        </a:rPr>
                        <m:t>ℒ</m:t>
                      </m:r>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𝜙</m:t>
                          </m:r>
                        </m:e>
                      </m:d>
                      <m:r>
                        <a:rPr lang="en-US" sz="1013" i="1">
                          <a:latin typeface="Cambria Math" panose="02040503050406030204" pitchFamily="18" charset="0"/>
                          <a:ea typeface="Cambria Math" panose="02040503050406030204" pitchFamily="18" charset="0"/>
                        </a:rPr>
                        <m:t>≔ </m:t>
                      </m:r>
                      <m:sSub>
                        <m:sSubPr>
                          <m:ctrlPr>
                            <a:rPr lang="en-US" sz="1013" i="1">
                              <a:latin typeface="Cambria Math" panose="02040503050406030204" pitchFamily="18" charset="0"/>
                              <a:ea typeface="Cambria Math" panose="02040503050406030204" pitchFamily="18" charset="0"/>
                            </a:rPr>
                          </m:ctrlPr>
                        </m:sSubPr>
                        <m:e>
                          <m:r>
                            <a:rPr lang="en-US" sz="1013" i="1">
                              <a:latin typeface="Cambria Math" panose="02040503050406030204" pitchFamily="18" charset="0"/>
                              <a:ea typeface="Cambria Math" panose="02040503050406030204" pitchFamily="18" charset="0"/>
                            </a:rPr>
                            <m:t>𝔼</m:t>
                          </m:r>
                        </m:e>
                        <m:sub>
                          <m:r>
                            <a:rPr lang="en-US" sz="1013" i="1">
                              <a:latin typeface="Cambria Math" panose="02040503050406030204" pitchFamily="18" charset="0"/>
                              <a:ea typeface="Cambria Math" panose="02040503050406030204" pitchFamily="18" charset="0"/>
                            </a:rPr>
                            <m:t>𝑝</m:t>
                          </m:r>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𝑦</m:t>
                              </m:r>
                            </m:e>
                          </m:d>
                        </m:sub>
                      </m:sSub>
                      <m:d>
                        <m:dPr>
                          <m:begChr m:val="["/>
                          <m:endChr m:val="|"/>
                          <m:ctrlPr>
                            <a:rPr lang="en-US" sz="1013" i="1">
                              <a:latin typeface="Cambria Math" panose="02040503050406030204" pitchFamily="18" charset="0"/>
                              <a:ea typeface="Cambria Math" panose="02040503050406030204" pitchFamily="18" charset="0"/>
                            </a:rPr>
                          </m:ctrlPr>
                        </m:dPr>
                        <m:e>
                          <m:sSub>
                            <m:sSubPr>
                              <m:ctrlPr>
                                <a:rPr lang="en-US" sz="1013" i="1">
                                  <a:latin typeface="Cambria Math" panose="02040503050406030204" pitchFamily="18" charset="0"/>
                                  <a:ea typeface="Cambria Math" panose="02040503050406030204" pitchFamily="18" charset="0"/>
                                </a:rPr>
                              </m:ctrlPr>
                            </m:sSubPr>
                            <m:e>
                              <m:r>
                                <a:rPr lang="en-US" sz="1013" i="1">
                                  <a:latin typeface="Cambria Math" panose="02040503050406030204" pitchFamily="18" charset="0"/>
                                  <a:ea typeface="Cambria Math" panose="02040503050406030204" pitchFamily="18" charset="0"/>
                                </a:rPr>
                                <m:t>𝐷</m:t>
                              </m:r>
                            </m:e>
                            <m:sub>
                              <m:r>
                                <a:rPr lang="en-US" sz="1013" i="1">
                                  <a:latin typeface="Cambria Math" panose="02040503050406030204" pitchFamily="18" charset="0"/>
                                  <a:ea typeface="Cambria Math" panose="02040503050406030204" pitchFamily="18" charset="0"/>
                                </a:rPr>
                                <m:t>𝐾𝐿</m:t>
                              </m:r>
                            </m:sub>
                          </m:sSub>
                          <m:d>
                            <m:dPr>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𝑝</m:t>
                              </m:r>
                              <m:d>
                                <m:dPr>
                                  <m:endChr m:val="|"/>
                                  <m:ctrlPr>
                                    <a:rPr lang="en-US" sz="1013" i="1">
                                      <a:latin typeface="Cambria Math" panose="02040503050406030204" pitchFamily="18" charset="0"/>
                                      <a:ea typeface="Cambria Math" panose="02040503050406030204" pitchFamily="18" charset="0"/>
                                    </a:rPr>
                                  </m:ctrlPr>
                                </m:dPr>
                                <m:e>
                                  <m:r>
                                    <a:rPr lang="en-US" sz="1013" i="1">
                                      <a:latin typeface="Cambria Math" panose="02040503050406030204" pitchFamily="18" charset="0"/>
                                      <a:ea typeface="Cambria Math" panose="02040503050406030204" pitchFamily="18" charset="0"/>
                                    </a:rPr>
                                    <m:t>𝑥</m:t>
                                  </m:r>
                                  <m:r>
                                    <a:rPr lang="en-US" sz="1013" i="1">
                                      <a:latin typeface="Cambria Math" panose="02040503050406030204" pitchFamily="18" charset="0"/>
                                      <a:ea typeface="Cambria Math" panose="02040503050406030204" pitchFamily="18" charset="0"/>
                                    </a:rPr>
                                    <m:t> </m:t>
                                  </m:r>
                                </m:e>
                              </m:d>
                              <m:r>
                                <a:rPr lang="en-US" sz="1013" i="1">
                                  <a:latin typeface="Cambria Math" panose="02040503050406030204" pitchFamily="18" charset="0"/>
                                  <a:ea typeface="Cambria Math" panose="02040503050406030204" pitchFamily="18" charset="0"/>
                                </a:rPr>
                                <m:t>𝑦</m:t>
                              </m:r>
                            </m:e>
                          </m:d>
                        </m:e>
                      </m:d>
                      <m:r>
                        <a:rPr lang="en-US" sz="1013" i="1">
                          <a:latin typeface="Cambria Math" panose="02040503050406030204" pitchFamily="18" charset="0"/>
                          <a:ea typeface="Cambria Math" panose="02040503050406030204" pitchFamily="18" charset="0"/>
                        </a:rPr>
                        <m:t> </m:t>
                      </m:r>
                      <m:r>
                        <a:rPr lang="en-US" sz="1013" i="1">
                          <a:latin typeface="Cambria Math" panose="02040503050406030204" pitchFamily="18" charset="0"/>
                          <a:ea typeface="Cambria Math" panose="02040503050406030204" pitchFamily="18" charset="0"/>
                        </a:rPr>
                        <m:t>𝑞</m:t>
                      </m:r>
                      <m:r>
                        <a:rPr lang="en-US" sz="1013" i="1">
                          <a:latin typeface="Cambria Math" panose="02040503050406030204" pitchFamily="18" charset="0"/>
                          <a:ea typeface="Cambria Math" panose="02040503050406030204" pitchFamily="18" charset="0"/>
                        </a:rPr>
                        <m:t>(</m:t>
                      </m:r>
                      <m:r>
                        <a:rPr lang="en-US" sz="1013" i="1">
                          <a:latin typeface="Cambria Math" panose="02040503050406030204" pitchFamily="18" charset="0"/>
                          <a:ea typeface="Cambria Math" panose="02040503050406030204" pitchFamily="18" charset="0"/>
                        </a:rPr>
                        <m:t>𝑥</m:t>
                      </m:r>
                      <m:r>
                        <a:rPr lang="en-US" sz="1013" i="1">
                          <a:latin typeface="Cambria Math" panose="02040503050406030204" pitchFamily="18" charset="0"/>
                          <a:ea typeface="Cambria Math" panose="02040503050406030204" pitchFamily="18" charset="0"/>
                        </a:rPr>
                        <m:t>;</m:t>
                      </m:r>
                      <m:r>
                        <a:rPr lang="en-US" sz="1013" i="1">
                          <a:latin typeface="Cambria Math" panose="02040503050406030204" pitchFamily="18" charset="0"/>
                          <a:ea typeface="Cambria Math" panose="02040503050406030204" pitchFamily="18" charset="0"/>
                        </a:rPr>
                        <m:t>𝑦</m:t>
                      </m:r>
                      <m:r>
                        <a:rPr lang="en-US" sz="1013" i="1">
                          <a:latin typeface="Cambria Math" panose="02040503050406030204" pitchFamily="18" charset="0"/>
                          <a:ea typeface="Cambria Math" panose="02040503050406030204" pitchFamily="18" charset="0"/>
                        </a:rPr>
                        <m:t>, </m:t>
                      </m:r>
                      <m:r>
                        <a:rPr lang="en-US" sz="1013" i="1">
                          <a:latin typeface="Cambria Math" panose="02040503050406030204" pitchFamily="18" charset="0"/>
                          <a:ea typeface="Cambria Math" panose="02040503050406030204" pitchFamily="18" charset="0"/>
                        </a:rPr>
                        <m:t>𝜙</m:t>
                      </m:r>
                      <m:r>
                        <a:rPr lang="en-US" sz="1013" i="1">
                          <a:latin typeface="Cambria Math" panose="02040503050406030204" pitchFamily="18" charset="0"/>
                          <a:ea typeface="Cambria Math" panose="02040503050406030204" pitchFamily="18" charset="0"/>
                        </a:rPr>
                        <m:t>))]</m:t>
                      </m:r>
                    </m:oMath>
                  </m:oMathPara>
                </a14:m>
                <a:endParaRPr lang="en-US" sz="1013" dirty="0"/>
              </a:p>
            </p:txBody>
          </p:sp>
        </mc:Choice>
        <mc:Fallback xmlns="">
          <p:sp>
            <p:nvSpPr>
              <p:cNvPr id="6" name="TextBox 5">
                <a:extLst>
                  <a:ext uri="{FF2B5EF4-FFF2-40B4-BE49-F238E27FC236}">
                    <a16:creationId xmlns:a16="http://schemas.microsoft.com/office/drawing/2014/main" id="{BD558A93-DA6F-BC5E-8FBA-E9F7FB8B0980}"/>
                  </a:ext>
                </a:extLst>
              </p:cNvPr>
              <p:cNvSpPr txBox="1">
                <a:spLocks noRot="1" noChangeAspect="1" noMove="1" noResize="1" noEditPoints="1" noAdjustHandles="1" noChangeArrowheads="1" noChangeShapeType="1" noTextEdit="1"/>
              </p:cNvSpPr>
              <p:nvPr/>
            </p:nvSpPr>
            <p:spPr>
              <a:xfrm>
                <a:off x="5433065" y="979929"/>
                <a:ext cx="2233047" cy="168508"/>
              </a:xfrm>
              <a:prstGeom prst="rect">
                <a:avLst/>
              </a:prstGeom>
              <a:blipFill>
                <a:blip r:embed="rId6"/>
                <a:stretch>
                  <a:fillRect l="-565" t="-7143" r="-1695"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6987B08-3178-07A2-550C-011C7029281B}"/>
                  </a:ext>
                </a:extLst>
              </p:cNvPr>
              <p:cNvSpPr txBox="1"/>
              <p:nvPr/>
            </p:nvSpPr>
            <p:spPr>
              <a:xfrm>
                <a:off x="3557393" y="835842"/>
                <a:ext cx="1531941" cy="57708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i="1">
                        <a:latin typeface="Cambria Math" panose="02040503050406030204" pitchFamily="18" charset="0"/>
                      </a:rPr>
                      <m:t>𝒒</m:t>
                    </m:r>
                  </m:oMath>
                </a14:m>
                <a:r>
                  <a:rPr lang="en-US" sz="1050" b="1" dirty="0">
                    <a:latin typeface="Avenir Black" panose="02000503020000020003" pitchFamily="2" charset="0"/>
                  </a:rPr>
                  <a:t> to be </a:t>
                </a:r>
                <a:br>
                  <a:rPr lang="en-US" sz="1050" b="1" dirty="0">
                    <a:latin typeface="Avenir Black" panose="02000503020000020003" pitchFamily="2" charset="0"/>
                  </a:rPr>
                </a:br>
                <a:br>
                  <a:rPr lang="en-US" sz="1050" b="1" dirty="0">
                    <a:latin typeface="Avenir Black" panose="02000503020000020003" pitchFamily="2" charset="0"/>
                  </a:rPr>
                </a:br>
                <a:r>
                  <a:rPr lang="en-US" sz="1050" b="1" dirty="0">
                    <a:latin typeface="Avenir Black" panose="02000503020000020003" pitchFamily="2" charset="0"/>
                  </a:rPr>
                  <a:t>SMC </a:t>
                </a:r>
                <a:r>
                  <a:rPr lang="en-US" sz="1050" b="1" i="1" dirty="0">
                    <a:latin typeface="Avenir Black" panose="02000503020000020003" pitchFamily="2" charset="0"/>
                  </a:rPr>
                  <a:t>as a proposal</a:t>
                </a:r>
                <a:endParaRPr lang="en-US" sz="105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16987B08-3178-07A2-550C-011C7029281B}"/>
                  </a:ext>
                </a:extLst>
              </p:cNvPr>
              <p:cNvSpPr txBox="1">
                <a:spLocks noRot="1" noChangeAspect="1" noMove="1" noResize="1" noEditPoints="1" noAdjustHandles="1" noChangeArrowheads="1" noChangeShapeType="1" noTextEdit="1"/>
              </p:cNvSpPr>
              <p:nvPr/>
            </p:nvSpPr>
            <p:spPr>
              <a:xfrm>
                <a:off x="3557393" y="835842"/>
                <a:ext cx="1531941" cy="577081"/>
              </a:xfrm>
              <a:prstGeom prst="rect">
                <a:avLst/>
              </a:prstGeom>
              <a:blipFill>
                <a:blip r:embed="rId7"/>
                <a:stretch>
                  <a:fillRect b="-425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1817FDB1-565F-54A5-0900-3B2DFFD5E1DC}"/>
              </a:ext>
            </a:extLst>
          </p:cNvPr>
          <p:cNvCxnSpPr>
            <a:cxnSpLocks/>
          </p:cNvCxnSpPr>
          <p:nvPr/>
        </p:nvCxnSpPr>
        <p:spPr>
          <a:xfrm>
            <a:off x="3824719" y="1118946"/>
            <a:ext cx="9144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FD1BC9D-8EC4-B742-A78C-B933B26C52ED}"/>
                  </a:ext>
                </a:extLst>
              </p:cNvPr>
              <p:cNvSpPr txBox="1"/>
              <p:nvPr/>
            </p:nvSpPr>
            <p:spPr>
              <a:xfrm>
                <a:off x="5145235" y="621869"/>
                <a:ext cx="3737610" cy="253916"/>
              </a:xfrm>
              <a:prstGeom prst="rect">
                <a:avLst/>
              </a:prstGeom>
              <a:noFill/>
            </p:spPr>
            <p:txBody>
              <a:bodyPr wrap="square" rtlCol="0">
                <a:spAutoFit/>
              </a:bodyPr>
              <a:lstStyle/>
              <a:p>
                <a:pPr algn="ctr"/>
                <a:r>
                  <a:rPr lang="en-US" sz="1050" b="1" dirty="0">
                    <a:latin typeface="Avenir Black" panose="02000503020000020003" pitchFamily="2" charset="0"/>
                  </a:rPr>
                  <a:t>must change loss to account for </a:t>
                </a:r>
                <a:r>
                  <a:rPr lang="en-US" sz="1050" b="1" i="1" dirty="0">
                    <a:latin typeface="Avenir Black" panose="02000503020000020003" pitchFamily="2" charset="0"/>
                  </a:rPr>
                  <a:t>density estimation </a:t>
                </a:r>
                <a:r>
                  <a:rPr lang="en-US" sz="1050" b="1" dirty="0">
                    <a:latin typeface="Avenir Black" panose="02000503020000020003" pitchFamily="2" charset="0"/>
                  </a:rPr>
                  <a:t>of </a:t>
                </a:r>
                <a14:m>
                  <m:oMath xmlns:m="http://schemas.openxmlformats.org/officeDocument/2006/math">
                    <m:r>
                      <a:rPr lang="en-US" sz="1050" b="1" i="1">
                        <a:latin typeface="Cambria Math" panose="02040503050406030204" pitchFamily="18" charset="0"/>
                        <a:ea typeface="Cambria Math" panose="02040503050406030204" pitchFamily="18" charset="0"/>
                      </a:rPr>
                      <m:t>𝒒</m:t>
                    </m:r>
                    <m:r>
                      <a:rPr lang="en-US" sz="1050" b="1" i="1">
                        <a:latin typeface="Cambria Math" panose="02040503050406030204" pitchFamily="18" charset="0"/>
                        <a:ea typeface="Cambria Math" panose="02040503050406030204" pitchFamily="18" charset="0"/>
                      </a:rPr>
                      <m:t> </m:t>
                    </m:r>
                  </m:oMath>
                </a14:m>
                <a:endParaRPr lang="en-US" sz="1050" b="1" dirty="0">
                  <a:latin typeface="Avenir Black" panose="02000503020000020003" pitchFamily="2" charset="0"/>
                </a:endParaRPr>
              </a:p>
            </p:txBody>
          </p:sp>
        </mc:Choice>
        <mc:Fallback xmlns="">
          <p:sp>
            <p:nvSpPr>
              <p:cNvPr id="10" name="TextBox 9">
                <a:extLst>
                  <a:ext uri="{FF2B5EF4-FFF2-40B4-BE49-F238E27FC236}">
                    <a16:creationId xmlns:a16="http://schemas.microsoft.com/office/drawing/2014/main" id="{FFD1BC9D-8EC4-B742-A78C-B933B26C52ED}"/>
                  </a:ext>
                </a:extLst>
              </p:cNvPr>
              <p:cNvSpPr txBox="1">
                <a:spLocks noRot="1" noChangeAspect="1" noMove="1" noResize="1" noEditPoints="1" noAdjustHandles="1" noChangeArrowheads="1" noChangeShapeType="1" noTextEdit="1"/>
              </p:cNvSpPr>
              <p:nvPr/>
            </p:nvSpPr>
            <p:spPr>
              <a:xfrm>
                <a:off x="5145235" y="621869"/>
                <a:ext cx="3737610" cy="253916"/>
              </a:xfrm>
              <a:prstGeom prst="rect">
                <a:avLst/>
              </a:prstGeom>
              <a:blipFill>
                <a:blip r:embed="rId8"/>
                <a:stretch>
                  <a:fillRect b="-909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3F6F0C6-BD29-8CC8-8D16-215AD9DAB636}"/>
              </a:ext>
            </a:extLst>
          </p:cNvPr>
          <p:cNvSpPr txBox="1"/>
          <p:nvPr/>
        </p:nvSpPr>
        <p:spPr>
          <a:xfrm>
            <a:off x="5282361" y="1389836"/>
            <a:ext cx="3473892" cy="600164"/>
          </a:xfrm>
          <a:prstGeom prst="rect">
            <a:avLst/>
          </a:prstGeom>
          <a:noFill/>
        </p:spPr>
        <p:txBody>
          <a:bodyPr wrap="square" rtlCol="0">
            <a:spAutoFit/>
          </a:bodyPr>
          <a:lstStyle/>
          <a:p>
            <a:pPr algn="ctr"/>
            <a:r>
              <a:rPr lang="en-US" sz="1050" b="1" dirty="0">
                <a:latin typeface="Avenir Black" panose="02000503020000020003" pitchFamily="2" charset="0"/>
              </a:rPr>
              <a:t>implies that </a:t>
            </a:r>
            <a:r>
              <a:rPr lang="en-US" sz="1050" b="1" i="1" dirty="0">
                <a:latin typeface="Avenir Black" panose="02000503020000020003" pitchFamily="2" charset="0"/>
              </a:rPr>
              <a:t>gradient estimators </a:t>
            </a:r>
            <a:r>
              <a:rPr lang="en-US" sz="1050" b="1" dirty="0">
                <a:latin typeface="Avenir Black" panose="02000503020000020003" pitchFamily="2" charset="0"/>
              </a:rPr>
              <a:t>must be used…</a:t>
            </a:r>
          </a:p>
          <a:p>
            <a:pPr algn="ctr"/>
            <a:endParaRPr lang="en-US" sz="1050" b="1" dirty="0">
              <a:latin typeface="Avenir Black" panose="02000503020000020003" pitchFamily="2" charset="0"/>
            </a:endParaRPr>
          </a:p>
          <a:p>
            <a:pPr algn="ctr"/>
            <a:r>
              <a:rPr lang="en-US" sz="1200" b="1" dirty="0">
                <a:solidFill>
                  <a:srgbClr val="FF0000"/>
                </a:solidFill>
                <a:latin typeface="Avenir Black" panose="02000503020000020003" pitchFamily="2" charset="0"/>
              </a:rPr>
              <a:t>Poor automation, so isn’t explored.</a:t>
            </a:r>
          </a:p>
        </p:txBody>
      </p:sp>
      <p:sp>
        <p:nvSpPr>
          <p:cNvPr id="18" name="Rectangle 17">
            <a:extLst>
              <a:ext uri="{FF2B5EF4-FFF2-40B4-BE49-F238E27FC236}">
                <a16:creationId xmlns:a16="http://schemas.microsoft.com/office/drawing/2014/main" id="{AA61A459-C180-3199-44DD-169A5CE38385}"/>
              </a:ext>
            </a:extLst>
          </p:cNvPr>
          <p:cNvSpPr/>
          <p:nvPr/>
        </p:nvSpPr>
        <p:spPr>
          <a:xfrm>
            <a:off x="5043725" y="3451175"/>
            <a:ext cx="3855959" cy="60498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D09D58F-76A2-F3C5-35D7-3BB8C9043B10}"/>
                  </a:ext>
                </a:extLst>
              </p:cNvPr>
              <p:cNvSpPr txBox="1"/>
              <p:nvPr/>
            </p:nvSpPr>
            <p:spPr>
              <a:xfrm>
                <a:off x="3466169" y="3377474"/>
                <a:ext cx="1531941" cy="900246"/>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i="1">
                        <a:latin typeface="Cambria Math" panose="02040503050406030204" pitchFamily="18" charset="0"/>
                      </a:rPr>
                      <m:t>𝒑</m:t>
                    </m:r>
                  </m:oMath>
                </a14:m>
                <a:r>
                  <a:rPr lang="en-US" sz="1050" b="1" dirty="0">
                    <a:latin typeface="Avenir Black" panose="02000503020000020003" pitchFamily="2" charset="0"/>
                  </a:rPr>
                  <a:t> to be</a:t>
                </a:r>
                <a:br>
                  <a:rPr lang="en-US" sz="1050" b="1" dirty="0">
                    <a:latin typeface="Avenir Black" panose="02000503020000020003" pitchFamily="2" charset="0"/>
                  </a:rPr>
                </a:br>
                <a:br>
                  <a:rPr lang="en-US" sz="1050" b="1" dirty="0">
                    <a:latin typeface="Avenir Black" panose="02000503020000020003" pitchFamily="2" charset="0"/>
                  </a:rPr>
                </a:br>
                <a:r>
                  <a:rPr lang="en-US" sz="1050" b="1" dirty="0">
                    <a:latin typeface="Avenir Black" panose="02000503020000020003" pitchFamily="2" charset="0"/>
                  </a:rPr>
                  <a:t>a probabilistic program over a grammar</a:t>
                </a:r>
              </a:p>
            </p:txBody>
          </p:sp>
        </mc:Choice>
        <mc:Fallback xmlns="">
          <p:sp>
            <p:nvSpPr>
              <p:cNvPr id="19" name="TextBox 18">
                <a:extLst>
                  <a:ext uri="{FF2B5EF4-FFF2-40B4-BE49-F238E27FC236}">
                    <a16:creationId xmlns:a16="http://schemas.microsoft.com/office/drawing/2014/main" id="{5D09D58F-76A2-F3C5-35D7-3BB8C9043B10}"/>
                  </a:ext>
                </a:extLst>
              </p:cNvPr>
              <p:cNvSpPr txBox="1">
                <a:spLocks noRot="1" noChangeAspect="1" noMove="1" noResize="1" noEditPoints="1" noAdjustHandles="1" noChangeArrowheads="1" noChangeShapeType="1" noTextEdit="1"/>
              </p:cNvSpPr>
              <p:nvPr/>
            </p:nvSpPr>
            <p:spPr>
              <a:xfrm>
                <a:off x="3466169" y="3377474"/>
                <a:ext cx="1531941" cy="900246"/>
              </a:xfrm>
              <a:prstGeom prst="rect">
                <a:avLst/>
              </a:prstGeom>
              <a:blipFill>
                <a:blip r:embed="rId9"/>
                <a:stretch>
                  <a:fillRect b="-4167"/>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D4FC4E0F-E06C-CF7B-896D-394D4D882931}"/>
              </a:ext>
            </a:extLst>
          </p:cNvPr>
          <p:cNvCxnSpPr>
            <a:cxnSpLocks/>
          </p:cNvCxnSpPr>
          <p:nvPr/>
        </p:nvCxnSpPr>
        <p:spPr>
          <a:xfrm>
            <a:off x="3748372" y="3674183"/>
            <a:ext cx="9144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7856B95-89DD-B209-FA0A-65C6D73DF96A}"/>
              </a:ext>
            </a:extLst>
          </p:cNvPr>
          <p:cNvSpPr txBox="1"/>
          <p:nvPr/>
        </p:nvSpPr>
        <p:spPr>
          <a:xfrm>
            <a:off x="5233070" y="3172182"/>
            <a:ext cx="3473892" cy="253916"/>
          </a:xfrm>
          <a:prstGeom prst="rect">
            <a:avLst/>
          </a:prstGeom>
          <a:noFill/>
        </p:spPr>
        <p:txBody>
          <a:bodyPr wrap="square" rtlCol="0">
            <a:spAutoFit/>
          </a:bodyPr>
          <a:lstStyle/>
          <a:p>
            <a:pPr algn="ctr"/>
            <a:r>
              <a:rPr lang="en-US" sz="1050" b="1" dirty="0">
                <a:latin typeface="Avenir Black" panose="02000503020000020003" pitchFamily="2" charset="0"/>
              </a:rPr>
              <a:t>TODO</a:t>
            </a:r>
          </a:p>
        </p:txBody>
      </p:sp>
    </p:spTree>
    <p:extLst>
      <p:ext uri="{BB962C8B-B14F-4D97-AF65-F5344CB8AC3E}">
        <p14:creationId xmlns:p14="http://schemas.microsoft.com/office/powerpoint/2010/main" val="2782082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5C72F64-CF8F-5EB0-05C7-5827E23F05A1}"/>
              </a:ext>
            </a:extLst>
          </p:cNvPr>
          <p:cNvSpPr/>
          <p:nvPr/>
        </p:nvSpPr>
        <p:spPr>
          <a:xfrm>
            <a:off x="934998" y="2510282"/>
            <a:ext cx="7625578" cy="2061789"/>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7" name="TextBox 16">
            <a:extLst>
              <a:ext uri="{FF2B5EF4-FFF2-40B4-BE49-F238E27FC236}">
                <a16:creationId xmlns:a16="http://schemas.microsoft.com/office/drawing/2014/main" id="{76C12D4B-DE36-2FB3-52B2-6FC3B2B19CEB}"/>
              </a:ext>
            </a:extLst>
          </p:cNvPr>
          <p:cNvSpPr txBox="1"/>
          <p:nvPr/>
        </p:nvSpPr>
        <p:spPr>
          <a:xfrm>
            <a:off x="890272" y="2270188"/>
            <a:ext cx="1850721" cy="276999"/>
          </a:xfrm>
          <a:prstGeom prst="rect">
            <a:avLst/>
          </a:prstGeom>
          <a:noFill/>
        </p:spPr>
        <p:txBody>
          <a:bodyPr wrap="square" rtlCol="0">
            <a:spAutoFit/>
          </a:bodyPr>
          <a:lstStyle/>
          <a:p>
            <a:r>
              <a:rPr lang="en-US" sz="1200" b="1" dirty="0">
                <a:latin typeface="Avenir Black" panose="02000503020000020003" pitchFamily="2" charset="0"/>
              </a:rPr>
              <a:t>and rely on</a:t>
            </a:r>
          </a:p>
        </p:txBody>
      </p:sp>
      <p:sp>
        <p:nvSpPr>
          <p:cNvPr id="18" name="TextBox 17">
            <a:extLst>
              <a:ext uri="{FF2B5EF4-FFF2-40B4-BE49-F238E27FC236}">
                <a16:creationId xmlns:a16="http://schemas.microsoft.com/office/drawing/2014/main" id="{C5A68551-E38B-2B85-C57B-5C24A81B7969}"/>
              </a:ext>
            </a:extLst>
          </p:cNvPr>
          <p:cNvSpPr txBox="1"/>
          <p:nvPr/>
        </p:nvSpPr>
        <p:spPr>
          <a:xfrm>
            <a:off x="2857706" y="4728357"/>
            <a:ext cx="3428597" cy="276999"/>
          </a:xfrm>
          <a:prstGeom prst="rect">
            <a:avLst/>
          </a:prstGeom>
          <a:noFill/>
        </p:spPr>
        <p:txBody>
          <a:bodyPr wrap="square" rtlCol="0">
            <a:spAutoFit/>
          </a:bodyPr>
          <a:lstStyle/>
          <a:p>
            <a:r>
              <a:rPr lang="en-US" sz="1200" b="1" dirty="0">
                <a:latin typeface="Avenir Black" panose="02000503020000020003" pitchFamily="2" charset="0"/>
              </a:rPr>
              <a:t>to perform approximate inference.</a:t>
            </a:r>
          </a:p>
        </p:txBody>
      </p:sp>
      <p:grpSp>
        <p:nvGrpSpPr>
          <p:cNvPr id="50" name="Group 49">
            <a:extLst>
              <a:ext uri="{FF2B5EF4-FFF2-40B4-BE49-F238E27FC236}">
                <a16:creationId xmlns:a16="http://schemas.microsoft.com/office/drawing/2014/main" id="{C7344941-07DE-FB87-9257-1791987A02B0}"/>
              </a:ext>
            </a:extLst>
          </p:cNvPr>
          <p:cNvGrpSpPr/>
          <p:nvPr/>
        </p:nvGrpSpPr>
        <p:grpSpPr>
          <a:xfrm>
            <a:off x="1808655" y="2780409"/>
            <a:ext cx="1717379" cy="1426110"/>
            <a:chOff x="3098456" y="3708543"/>
            <a:chExt cx="2289839" cy="1901480"/>
          </a:xfrm>
        </p:grpSpPr>
        <p:sp>
          <p:nvSpPr>
            <p:cNvPr id="31" name="Oval 30">
              <a:extLst>
                <a:ext uri="{FF2B5EF4-FFF2-40B4-BE49-F238E27FC236}">
                  <a16:creationId xmlns:a16="http://schemas.microsoft.com/office/drawing/2014/main" id="{170E9539-75DD-2BAB-F200-0E7982F210E2}"/>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6CA6C85E-A5A0-3018-2706-99B645F68D44}"/>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a:extLst>
                <a:ext uri="{FF2B5EF4-FFF2-40B4-BE49-F238E27FC236}">
                  <a16:creationId xmlns:a16="http://schemas.microsoft.com/office/drawing/2014/main" id="{DC58331F-624B-A2D9-7B53-4A83CDDEA02B}"/>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880BFAA2-5C76-A2AE-838F-0B935B2A6893}"/>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519F168-5FCB-BFCA-5C54-D73779FA41E4}"/>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D4CD1357-5ED8-781E-934D-334CBB00EB48}"/>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41559583-DDF9-8648-F81E-2B6409D19DC1}"/>
                </a:ext>
              </a:extLst>
            </p:cNvPr>
            <p:cNvSpPr/>
            <p:nvPr/>
          </p:nvSpPr>
          <p:spPr>
            <a:xfrm>
              <a:off x="4259571" y="5092258"/>
              <a:ext cx="152811" cy="15281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8" name="Straight Arrow Connector 27">
              <a:extLst>
                <a:ext uri="{FF2B5EF4-FFF2-40B4-BE49-F238E27FC236}">
                  <a16:creationId xmlns:a16="http://schemas.microsoft.com/office/drawing/2014/main" id="{7E63AD0D-D242-32FC-3D2E-7BAD4DA3079A}"/>
                </a:ext>
              </a:extLst>
            </p:cNvPr>
            <p:cNvCxnSpPr>
              <a:cxnSpLocks/>
            </p:cNvCxnSpPr>
            <p:nvPr/>
          </p:nvCxnSpPr>
          <p:spPr>
            <a:xfrm flipV="1">
              <a:off x="4366989" y="4894532"/>
              <a:ext cx="82101" cy="1963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68D2C70-7DBD-558E-AE2D-FDCA9D8F56D8}"/>
              </a:ext>
            </a:extLst>
          </p:cNvPr>
          <p:cNvSpPr txBox="1"/>
          <p:nvPr/>
        </p:nvSpPr>
        <p:spPr>
          <a:xfrm>
            <a:off x="1549768" y="4230153"/>
            <a:ext cx="223993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grpSp>
        <p:nvGrpSpPr>
          <p:cNvPr id="1037" name="Group 1036">
            <a:extLst>
              <a:ext uri="{FF2B5EF4-FFF2-40B4-BE49-F238E27FC236}">
                <a16:creationId xmlns:a16="http://schemas.microsoft.com/office/drawing/2014/main" id="{E3DD4E54-91AA-A52C-AE39-2F65B28FC10D}"/>
              </a:ext>
            </a:extLst>
          </p:cNvPr>
          <p:cNvGrpSpPr/>
          <p:nvPr/>
        </p:nvGrpSpPr>
        <p:grpSpPr>
          <a:xfrm>
            <a:off x="4389428" y="2736095"/>
            <a:ext cx="3977763" cy="1426110"/>
            <a:chOff x="5758634" y="3738718"/>
            <a:chExt cx="5303684" cy="1901480"/>
          </a:xfrm>
        </p:grpSpPr>
        <p:grpSp>
          <p:nvGrpSpPr>
            <p:cNvPr id="34" name="Group 33">
              <a:extLst>
                <a:ext uri="{FF2B5EF4-FFF2-40B4-BE49-F238E27FC236}">
                  <a16:creationId xmlns:a16="http://schemas.microsoft.com/office/drawing/2014/main" id="{89392DA1-7600-936F-9FB5-752B6E4F5F9F}"/>
                </a:ext>
              </a:extLst>
            </p:cNvPr>
            <p:cNvGrpSpPr/>
            <p:nvPr/>
          </p:nvGrpSpPr>
          <p:grpSpPr>
            <a:xfrm>
              <a:off x="6121267" y="3984733"/>
              <a:ext cx="1231460" cy="1390557"/>
              <a:chOff x="2610841" y="3735944"/>
              <a:chExt cx="1915676" cy="2163170"/>
            </a:xfrm>
          </p:grpSpPr>
          <p:sp>
            <p:nvSpPr>
              <p:cNvPr id="35" name="Oval 34">
                <a:extLst>
                  <a:ext uri="{FF2B5EF4-FFF2-40B4-BE49-F238E27FC236}">
                    <a16:creationId xmlns:a16="http://schemas.microsoft.com/office/drawing/2014/main" id="{7B5CD505-1FFA-3CBB-C3A7-5BCFE956B7AF}"/>
                  </a:ext>
                </a:extLst>
              </p:cNvPr>
              <p:cNvSpPr/>
              <p:nvPr/>
            </p:nvSpPr>
            <p:spPr>
              <a:xfrm>
                <a:off x="2610841" y="3735944"/>
                <a:ext cx="1915676" cy="216317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6" name="Group 35">
                <a:extLst>
                  <a:ext uri="{FF2B5EF4-FFF2-40B4-BE49-F238E27FC236}">
                    <a16:creationId xmlns:a16="http://schemas.microsoft.com/office/drawing/2014/main" id="{73E737FB-DD14-D818-FAC2-6AB9543BC39B}"/>
                  </a:ext>
                </a:extLst>
              </p:cNvPr>
              <p:cNvGrpSpPr/>
              <p:nvPr/>
            </p:nvGrpSpPr>
            <p:grpSpPr>
              <a:xfrm>
                <a:off x="2940217" y="3970610"/>
                <a:ext cx="1261488" cy="1611389"/>
                <a:chOff x="2629169" y="3857809"/>
                <a:chExt cx="1261488" cy="1611389"/>
              </a:xfrm>
            </p:grpSpPr>
            <p:sp>
              <p:nvSpPr>
                <p:cNvPr id="39" name="Oval 38">
                  <a:extLst>
                    <a:ext uri="{FF2B5EF4-FFF2-40B4-BE49-F238E27FC236}">
                      <a16:creationId xmlns:a16="http://schemas.microsoft.com/office/drawing/2014/main" id="{87D43AB1-BDE9-DF56-8081-DC52FC5137CD}"/>
                    </a:ext>
                  </a:extLst>
                </p:cNvPr>
                <p:cNvSpPr/>
                <p:nvPr/>
              </p:nvSpPr>
              <p:spPr>
                <a:xfrm>
                  <a:off x="2629169" y="3857809"/>
                  <a:ext cx="1261488" cy="161138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Oval 39">
                  <a:extLst>
                    <a:ext uri="{FF2B5EF4-FFF2-40B4-BE49-F238E27FC236}">
                      <a16:creationId xmlns:a16="http://schemas.microsoft.com/office/drawing/2014/main" id="{2F9394C8-5ADD-EDB3-2B5E-557C34199CDF}"/>
                    </a:ext>
                  </a:extLst>
                </p:cNvPr>
                <p:cNvSpPr/>
                <p:nvPr/>
              </p:nvSpPr>
              <p:spPr>
                <a:xfrm>
                  <a:off x="2816003" y="4155051"/>
                  <a:ext cx="883256" cy="10307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Oval 40">
                  <a:extLst>
                    <a:ext uri="{FF2B5EF4-FFF2-40B4-BE49-F238E27FC236}">
                      <a16:creationId xmlns:a16="http://schemas.microsoft.com/office/drawing/2014/main" id="{BF7D8541-94EA-F2A6-82F3-3209790022CF}"/>
                    </a:ext>
                  </a:extLst>
                </p:cNvPr>
                <p:cNvSpPr/>
                <p:nvPr/>
              </p:nvSpPr>
              <p:spPr>
                <a:xfrm>
                  <a:off x="2964174" y="4339941"/>
                  <a:ext cx="520874" cy="60783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a:extLst>
                    <a:ext uri="{FF2B5EF4-FFF2-40B4-BE49-F238E27FC236}">
                      <a16:creationId xmlns:a16="http://schemas.microsoft.com/office/drawing/2014/main" id="{3A90C35B-39FA-A74A-3A38-9062BBDD0EE7}"/>
                    </a:ext>
                  </a:extLst>
                </p:cNvPr>
                <p:cNvSpPr/>
                <p:nvPr/>
              </p:nvSpPr>
              <p:spPr>
                <a:xfrm>
                  <a:off x="3114448" y="4513782"/>
                  <a:ext cx="220326" cy="25711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51" name="Group 50">
              <a:extLst>
                <a:ext uri="{FF2B5EF4-FFF2-40B4-BE49-F238E27FC236}">
                  <a16:creationId xmlns:a16="http://schemas.microsoft.com/office/drawing/2014/main" id="{600A8280-1A8C-83F8-90C0-A050BCA424A3}"/>
                </a:ext>
              </a:extLst>
            </p:cNvPr>
            <p:cNvGrpSpPr/>
            <p:nvPr/>
          </p:nvGrpSpPr>
          <p:grpSpPr>
            <a:xfrm>
              <a:off x="8772479" y="3738718"/>
              <a:ext cx="2289839" cy="1901480"/>
              <a:chOff x="3098456" y="3708543"/>
              <a:chExt cx="2289839" cy="1901480"/>
            </a:xfrm>
          </p:grpSpPr>
          <p:sp>
            <p:nvSpPr>
              <p:cNvPr id="52" name="Oval 51">
                <a:extLst>
                  <a:ext uri="{FF2B5EF4-FFF2-40B4-BE49-F238E27FC236}">
                    <a16:creationId xmlns:a16="http://schemas.microsoft.com/office/drawing/2014/main" id="{EF7CBC16-B6DC-10EF-B7EC-72A8903BCF8E}"/>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Oval 52">
                <a:extLst>
                  <a:ext uri="{FF2B5EF4-FFF2-40B4-BE49-F238E27FC236}">
                    <a16:creationId xmlns:a16="http://schemas.microsoft.com/office/drawing/2014/main" id="{720990F1-EFD9-22BD-204C-FF43F94712FD}"/>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D08335AC-505B-A36C-3A9E-8F12D200129E}"/>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5" name="Oval 54">
                <a:extLst>
                  <a:ext uri="{FF2B5EF4-FFF2-40B4-BE49-F238E27FC236}">
                    <a16:creationId xmlns:a16="http://schemas.microsoft.com/office/drawing/2014/main" id="{7AE4781B-4698-47F7-AE9E-BBC0749B5FE7}"/>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6A360B87-439B-3289-A6D3-120C1F885316}"/>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7" name="Oval 56">
                <a:extLst>
                  <a:ext uri="{FF2B5EF4-FFF2-40B4-BE49-F238E27FC236}">
                    <a16:creationId xmlns:a16="http://schemas.microsoft.com/office/drawing/2014/main" id="{31C24048-31DF-9FF2-C833-49BB04D5850E}"/>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61" name="Straight Arrow Connector 60">
              <a:extLst>
                <a:ext uri="{FF2B5EF4-FFF2-40B4-BE49-F238E27FC236}">
                  <a16:creationId xmlns:a16="http://schemas.microsoft.com/office/drawing/2014/main" id="{1BFF78D0-6BA7-588D-B96E-8E189A599E2F}"/>
                </a:ext>
              </a:extLst>
            </p:cNvPr>
            <p:cNvCxnSpPr>
              <a:cxnSpLocks/>
            </p:cNvCxnSpPr>
            <p:nvPr/>
          </p:nvCxnSpPr>
          <p:spPr>
            <a:xfrm flipV="1">
              <a:off x="5929847" y="4423679"/>
              <a:ext cx="0" cy="81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333EE340-BB11-4717-B0EF-15DB972B96CE}"/>
                </a:ext>
              </a:extLst>
            </p:cNvPr>
            <p:cNvCxnSpPr>
              <a:cxnSpLocks/>
            </p:cNvCxnSpPr>
            <p:nvPr/>
          </p:nvCxnSpPr>
          <p:spPr>
            <a:xfrm>
              <a:off x="6042090" y="5532190"/>
              <a:ext cx="1219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88D43810-51C8-0239-072B-CA58F05860C0}"/>
                    </a:ext>
                  </a:extLst>
                </p:cNvPr>
                <p:cNvSpPr txBox="1"/>
                <p:nvPr/>
              </p:nvSpPr>
              <p:spPr>
                <a:xfrm>
                  <a:off x="7271246" y="5393690"/>
                  <a:ext cx="223053"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0</m:t>
                            </m:r>
                          </m:sub>
                        </m:sSub>
                      </m:oMath>
                    </m:oMathPara>
                  </a14:m>
                  <a:endParaRPr lang="en-US" sz="1013" dirty="0"/>
                </a:p>
              </p:txBody>
            </p:sp>
          </mc:Choice>
          <mc:Fallback xmlns="">
            <p:sp>
              <p:nvSpPr>
                <p:cNvPr id="1028" name="TextBox 1027">
                  <a:extLst>
                    <a:ext uri="{FF2B5EF4-FFF2-40B4-BE49-F238E27FC236}">
                      <a16:creationId xmlns:a16="http://schemas.microsoft.com/office/drawing/2014/main" id="{88D43810-51C8-0239-072B-CA58F05860C0}"/>
                    </a:ext>
                  </a:extLst>
                </p:cNvPr>
                <p:cNvSpPr txBox="1">
                  <a:spLocks noRot="1" noChangeAspect="1" noMove="1" noResize="1" noEditPoints="1" noAdjustHandles="1" noChangeArrowheads="1" noChangeShapeType="1" noTextEdit="1"/>
                </p:cNvSpPr>
                <p:nvPr/>
              </p:nvSpPr>
              <p:spPr>
                <a:xfrm>
                  <a:off x="7271246" y="5393690"/>
                  <a:ext cx="223053" cy="207836"/>
                </a:xfrm>
                <a:prstGeom prst="rect">
                  <a:avLst/>
                </a:prstGeom>
                <a:blipFill>
                  <a:blip r:embed="rId8"/>
                  <a:stretch>
                    <a:fillRect l="-13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A9BF12B4-ED94-6A80-2D24-E3C73897D941}"/>
                    </a:ext>
                  </a:extLst>
                </p:cNvPr>
                <p:cNvSpPr txBox="1"/>
                <p:nvPr/>
              </p:nvSpPr>
              <p:spPr>
                <a:xfrm>
                  <a:off x="5758634" y="4111339"/>
                  <a:ext cx="219035"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1</m:t>
                            </m:r>
                          </m:sub>
                        </m:sSub>
                      </m:oMath>
                    </m:oMathPara>
                  </a14:m>
                  <a:endParaRPr lang="en-US" sz="1013" dirty="0"/>
                </a:p>
              </p:txBody>
            </p:sp>
          </mc:Choice>
          <mc:Fallback xmlns="">
            <p:sp>
              <p:nvSpPr>
                <p:cNvPr id="1029" name="TextBox 1028">
                  <a:extLst>
                    <a:ext uri="{FF2B5EF4-FFF2-40B4-BE49-F238E27FC236}">
                      <a16:creationId xmlns:a16="http://schemas.microsoft.com/office/drawing/2014/main" id="{A9BF12B4-ED94-6A80-2D24-E3C73897D941}"/>
                    </a:ext>
                  </a:extLst>
                </p:cNvPr>
                <p:cNvSpPr txBox="1">
                  <a:spLocks noRot="1" noChangeAspect="1" noMove="1" noResize="1" noEditPoints="1" noAdjustHandles="1" noChangeArrowheads="1" noChangeShapeType="1" noTextEdit="1"/>
                </p:cNvSpPr>
                <p:nvPr/>
              </p:nvSpPr>
              <p:spPr>
                <a:xfrm>
                  <a:off x="5758634" y="4111339"/>
                  <a:ext cx="219035" cy="207836"/>
                </a:xfrm>
                <a:prstGeom prst="rect">
                  <a:avLst/>
                </a:prstGeom>
                <a:blipFill>
                  <a:blip r:embed="rId9"/>
                  <a:stretch>
                    <a:fillRect l="-14286" r="-7143" b="-23077"/>
                  </a:stretch>
                </a:blipFill>
              </p:spPr>
              <p:txBody>
                <a:bodyPr/>
                <a:lstStyle/>
                <a:p>
                  <a:r>
                    <a:rPr lang="en-US">
                      <a:noFill/>
                    </a:rPr>
                    <a:t> </a:t>
                  </a:r>
                </a:p>
              </p:txBody>
            </p:sp>
          </mc:Fallback>
        </mc:AlternateContent>
        <p:cxnSp>
          <p:nvCxnSpPr>
            <p:cNvPr id="1031" name="Straight Arrow Connector 1030">
              <a:extLst>
                <a:ext uri="{FF2B5EF4-FFF2-40B4-BE49-F238E27FC236}">
                  <a16:creationId xmlns:a16="http://schemas.microsoft.com/office/drawing/2014/main" id="{04CEFE73-B601-19AF-2258-E0068BB949E9}"/>
                </a:ext>
              </a:extLst>
            </p:cNvPr>
            <p:cNvCxnSpPr>
              <a:cxnSpLocks/>
            </p:cNvCxnSpPr>
            <p:nvPr/>
          </p:nvCxnSpPr>
          <p:spPr>
            <a:xfrm>
              <a:off x="7577471" y="4704872"/>
              <a:ext cx="1001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4F13DDA8-6021-722A-25BC-8AE942AC42AE}"/>
                    </a:ext>
                  </a:extLst>
                </p:cNvPr>
                <p:cNvSpPr txBox="1"/>
                <p:nvPr/>
              </p:nvSpPr>
              <p:spPr>
                <a:xfrm>
                  <a:off x="6569311" y="4345745"/>
                  <a:ext cx="2986585" cy="76944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a:latin typeface="Cambria Math" panose="02040503050406030204" pitchFamily="18" charset="0"/>
                        </a:rPr>
                        <m:t>𝚺</m:t>
                      </m:r>
                    </m:oMath>
                  </a14:m>
                  <a:r>
                    <a:rPr lang="en-US" sz="1050" b="1" dirty="0">
                      <a:latin typeface="Avenir Black" panose="02000503020000020003" pitchFamily="2" charset="0"/>
                    </a:rPr>
                    <a:t> </a:t>
                  </a:r>
                </a:p>
                <a:p>
                  <a:pPr algn="ctr"/>
                  <a:endParaRPr lang="en-US" sz="1050" b="1" dirty="0">
                    <a:latin typeface="Avenir Black" panose="02000503020000020003" pitchFamily="2" charset="0"/>
                  </a:endParaRPr>
                </a:p>
                <a:p>
                  <a:pPr algn="ctr"/>
                  <a:r>
                    <a:rPr lang="en-US" sz="1050" b="1" dirty="0">
                      <a:latin typeface="Avenir Black" panose="02000503020000020003" pitchFamily="2" charset="0"/>
                    </a:rPr>
                    <a:t>to look like</a:t>
                  </a:r>
                </a:p>
              </p:txBody>
            </p:sp>
          </mc:Choice>
          <mc:Fallback xmlns="">
            <p:sp>
              <p:nvSpPr>
                <p:cNvPr id="1033" name="TextBox 1032">
                  <a:extLst>
                    <a:ext uri="{FF2B5EF4-FFF2-40B4-BE49-F238E27FC236}">
                      <a16:creationId xmlns:a16="http://schemas.microsoft.com/office/drawing/2014/main" id="{4F13DDA8-6021-722A-25BC-8AE942AC42AE}"/>
                    </a:ext>
                  </a:extLst>
                </p:cNvPr>
                <p:cNvSpPr txBox="1">
                  <a:spLocks noRot="1" noChangeAspect="1" noMove="1" noResize="1" noEditPoints="1" noAdjustHandles="1" noChangeArrowheads="1" noChangeShapeType="1" noTextEdit="1"/>
                </p:cNvSpPr>
                <p:nvPr/>
              </p:nvSpPr>
              <p:spPr>
                <a:xfrm>
                  <a:off x="6569311" y="4345745"/>
                  <a:ext cx="2986585" cy="769441"/>
                </a:xfrm>
                <a:prstGeom prst="rect">
                  <a:avLst/>
                </a:prstGeom>
                <a:blipFill>
                  <a:blip r:embed="rId10"/>
                  <a:stretch>
                    <a:fillRect b="-4348"/>
                  </a:stretch>
                </a:blipFill>
              </p:spPr>
              <p:txBody>
                <a:bodyPr/>
                <a:lstStyle/>
                <a:p>
                  <a:r>
                    <a:rPr lang="en-US">
                      <a:noFill/>
                    </a:rPr>
                    <a:t> </a:t>
                  </a:r>
                </a:p>
              </p:txBody>
            </p:sp>
          </mc:Fallback>
        </mc:AlternateContent>
      </p:grpSp>
      <p:sp>
        <p:nvSpPr>
          <p:cNvPr id="1034" name="TextBox 1033">
            <a:extLst>
              <a:ext uri="{FF2B5EF4-FFF2-40B4-BE49-F238E27FC236}">
                <a16:creationId xmlns:a16="http://schemas.microsoft.com/office/drawing/2014/main" id="{DE07A021-AF91-7A27-5EBE-AD49C90586C6}"/>
              </a:ext>
            </a:extLst>
          </p:cNvPr>
          <p:cNvSpPr txBox="1"/>
          <p:nvPr/>
        </p:nvSpPr>
        <p:spPr>
          <a:xfrm>
            <a:off x="2219366" y="3175334"/>
            <a:ext cx="1878108" cy="507831"/>
          </a:xfrm>
          <a:prstGeom prst="rect">
            <a:avLst/>
          </a:prstGeom>
          <a:noFill/>
        </p:spPr>
        <p:txBody>
          <a:bodyPr wrap="square" rtlCol="0">
            <a:spAutoFit/>
          </a:bodyPr>
          <a:lstStyle/>
          <a:p>
            <a:pPr algn="ctr"/>
            <a:r>
              <a:rPr lang="en-US" sz="900" b="1" dirty="0">
                <a:solidFill>
                  <a:schemeClr val="bg1"/>
                </a:solidFill>
                <a:latin typeface="Avenir Black" panose="02000503020000020003" pitchFamily="2" charset="0"/>
              </a:rPr>
              <a:t>move </a:t>
            </a:r>
          </a:p>
          <a:p>
            <a:pPr algn="ctr"/>
            <a:r>
              <a:rPr lang="en-US" sz="900" b="1" dirty="0">
                <a:solidFill>
                  <a:schemeClr val="bg1"/>
                </a:solidFill>
                <a:latin typeface="Avenir Black" panose="02000503020000020003" pitchFamily="2" charset="0"/>
              </a:rPr>
              <a:t>around to </a:t>
            </a:r>
          </a:p>
          <a:p>
            <a:pPr algn="ctr"/>
            <a:r>
              <a:rPr lang="en-US" sz="900" b="1" dirty="0">
                <a:solidFill>
                  <a:schemeClr val="bg1"/>
                </a:solidFill>
                <a:latin typeface="Avenir Black" panose="02000503020000020003" pitchFamily="2" charset="0"/>
              </a:rPr>
              <a:t>sample from</a:t>
            </a:r>
          </a:p>
        </p:txBody>
      </p:sp>
      <p:sp>
        <p:nvSpPr>
          <p:cNvPr id="1036" name="TextBox 1035">
            <a:extLst>
              <a:ext uri="{FF2B5EF4-FFF2-40B4-BE49-F238E27FC236}">
                <a16:creationId xmlns:a16="http://schemas.microsoft.com/office/drawing/2014/main" id="{8028A8E5-DFDA-9C9E-1E0A-C5F816BF3975}"/>
              </a:ext>
            </a:extLst>
          </p:cNvPr>
          <p:cNvSpPr txBox="1"/>
          <p:nvPr/>
        </p:nvSpPr>
        <p:spPr>
          <a:xfrm>
            <a:off x="5079627" y="4204511"/>
            <a:ext cx="2688594" cy="276999"/>
          </a:xfrm>
          <a:prstGeom prst="rect">
            <a:avLst/>
          </a:prstGeom>
          <a:noFill/>
        </p:spPr>
        <p:txBody>
          <a:bodyPr wrap="square" rtlCol="0">
            <a:spAutoFit/>
          </a:bodyPr>
          <a:lstStyle/>
          <a:p>
            <a:pPr algn="ctr"/>
            <a:r>
              <a:rPr lang="en-US" sz="1200" b="1" dirty="0">
                <a:latin typeface="Avenir Black" panose="02000503020000020003" pitchFamily="2" charset="0"/>
              </a:rPr>
              <a:t>Variational inference methods</a:t>
            </a:r>
          </a:p>
        </p:txBody>
      </p:sp>
      <p:sp>
        <p:nvSpPr>
          <p:cNvPr id="1039" name="TextBox 1038">
            <a:extLst>
              <a:ext uri="{FF2B5EF4-FFF2-40B4-BE49-F238E27FC236}">
                <a16:creationId xmlns:a16="http://schemas.microsoft.com/office/drawing/2014/main" id="{E79B8655-3281-64A0-9630-0649BC717275}"/>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Tree>
    <p:extLst>
      <p:ext uri="{BB962C8B-B14F-4D97-AF65-F5344CB8AC3E}">
        <p14:creationId xmlns:p14="http://schemas.microsoft.com/office/powerpoint/2010/main" val="731957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73369" y="2956640"/>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95248" y="2956082"/>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73369" y="2956638"/>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24716" y="3308320"/>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24716" y="3308320"/>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73371" y="3872145"/>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73371" y="3872145"/>
                <a:ext cx="736204" cy="301878"/>
              </a:xfrm>
              <a:prstGeom prst="rect">
                <a:avLst/>
              </a:prstGeom>
              <a:blipFill>
                <a:blip r:embed="rId4"/>
                <a:stretch>
                  <a:fillRect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44396" y="3675259"/>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44396" y="3675259"/>
                <a:ext cx="687689" cy="276999"/>
              </a:xfrm>
              <a:prstGeom prst="rect">
                <a:avLst/>
              </a:prstGeom>
              <a:blipFill>
                <a:blip r:embed="rId5"/>
                <a:stretch>
                  <a:fillRect l="-5357" t="-8696" r="-892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85990" y="328645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85990" y="3286450"/>
                <a:ext cx="1102866" cy="276999"/>
              </a:xfrm>
              <a:prstGeom prst="rect">
                <a:avLst/>
              </a:prstGeom>
              <a:blipFill>
                <a:blip r:embed="rId6"/>
                <a:stretch>
                  <a:fillRect l="-6818" t="-8696" r="-568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94430" y="4096720"/>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94430" y="4096720"/>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57173" y="4150584"/>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57173" y="3824136"/>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48732" y="3424950"/>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97296" y="4007849"/>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14728" y="3871242"/>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88856" y="3424950"/>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00926" y="3547006"/>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00926" y="3547006"/>
                <a:ext cx="2881558" cy="618824"/>
              </a:xfrm>
              <a:prstGeom prst="rect">
                <a:avLst/>
              </a:prstGeom>
              <a:blipFill>
                <a:blip r:embed="rId8"/>
                <a:stretch>
                  <a:fillRect l="-1316" t="-2041" r="-219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11127" y="3281560"/>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11127" y="3281560"/>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30366" y="4526535"/>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65751" y="4520516"/>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60608" y="4493037"/>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27359" y="3871215"/>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50125" y="3713511"/>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50125" y="3713511"/>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67700" y="4498134"/>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160924" y="2571755"/>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00925" y="3496331"/>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61261" y="2970322"/>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94420" y="2962731"/>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74836" y="3655486"/>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74836" y="3655486"/>
                <a:ext cx="464871" cy="169277"/>
              </a:xfrm>
              <a:prstGeom prst="rect">
                <a:avLst/>
              </a:prstGeom>
              <a:blipFill>
                <a:blip r:embed="rId11"/>
                <a:stretch>
                  <a:fillRect l="-8108" r="-10811" b="-46154"/>
                </a:stretch>
              </a:blipFill>
            </p:spPr>
            <p:txBody>
              <a:bodyPr/>
              <a:lstStyle/>
              <a:p>
                <a:r>
                  <a:rPr lang="en-US">
                    <a:noFill/>
                  </a:rPr>
                  <a:t> </a:t>
                </a:r>
              </a:p>
            </p:txBody>
          </p:sp>
        </mc:Fallback>
      </mc:AlternateContent>
      <p:sp>
        <p:nvSpPr>
          <p:cNvPr id="1038" name="TextBox 1037">
            <a:extLst>
              <a:ext uri="{FF2B5EF4-FFF2-40B4-BE49-F238E27FC236}">
                <a16:creationId xmlns:a16="http://schemas.microsoft.com/office/drawing/2014/main" id="{C939B089-53B4-7AD9-B606-6B92917D169C}"/>
              </a:ext>
            </a:extLst>
          </p:cNvPr>
          <p:cNvSpPr txBox="1"/>
          <p:nvPr/>
        </p:nvSpPr>
        <p:spPr>
          <a:xfrm>
            <a:off x="1109577" y="50303"/>
            <a:ext cx="7227517" cy="392415"/>
          </a:xfrm>
          <a:prstGeom prst="rect">
            <a:avLst/>
          </a:prstGeom>
          <a:noFill/>
        </p:spPr>
        <p:txBody>
          <a:bodyPr wrap="square">
            <a:spAutoFit/>
          </a:bodyPr>
          <a:lstStyle/>
          <a:p>
            <a:pPr algn="ctr"/>
            <a:r>
              <a:rPr lang="en-US" sz="1950" b="1" u="sng" dirty="0">
                <a:latin typeface="Avenir Black" panose="02000503020000020003" pitchFamily="2" charset="0"/>
              </a:rPr>
              <a:t>Requirements for variational inference</a:t>
            </a:r>
          </a:p>
        </p:txBody>
      </p:sp>
      <p:sp>
        <p:nvSpPr>
          <p:cNvPr id="2" name="Rectangle 1">
            <a:extLst>
              <a:ext uri="{FF2B5EF4-FFF2-40B4-BE49-F238E27FC236}">
                <a16:creationId xmlns:a16="http://schemas.microsoft.com/office/drawing/2014/main" id="{85F9CBFF-E908-1808-DEF6-CC8176BEB367}"/>
              </a:ext>
            </a:extLst>
          </p:cNvPr>
          <p:cNvSpPr/>
          <p:nvPr/>
        </p:nvSpPr>
        <p:spPr>
          <a:xfrm>
            <a:off x="457921" y="45670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000B78-6566-D22E-C996-460B4C655170}"/>
                  </a:ext>
                </a:extLst>
              </p:cNvPr>
              <p:cNvSpPr txBox="1"/>
              <p:nvPr/>
            </p:nvSpPr>
            <p:spPr>
              <a:xfrm>
                <a:off x="509268" y="68790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5" name="TextBox 4">
                <a:extLst>
                  <a:ext uri="{FF2B5EF4-FFF2-40B4-BE49-F238E27FC236}">
                    <a16:creationId xmlns:a16="http://schemas.microsoft.com/office/drawing/2014/main" id="{C2000B78-6566-D22E-C996-460B4C655170}"/>
                  </a:ext>
                </a:extLst>
              </p:cNvPr>
              <p:cNvSpPr txBox="1">
                <a:spLocks noRot="1" noChangeAspect="1" noMove="1" noResize="1" noEditPoints="1" noAdjustHandles="1" noChangeArrowheads="1" noChangeShapeType="1" noTextEdit="1"/>
              </p:cNvSpPr>
              <p:nvPr/>
            </p:nvSpPr>
            <p:spPr>
              <a:xfrm>
                <a:off x="509268" y="687904"/>
                <a:ext cx="736204" cy="276999"/>
              </a:xfrm>
              <a:prstGeom prst="rect">
                <a:avLst/>
              </a:prstGeom>
              <a:blipFill>
                <a:blip r:embed="rId12"/>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B8587C-145D-714B-4515-E849EE32CE9E}"/>
                  </a:ext>
                </a:extLst>
              </p:cNvPr>
              <p:cNvSpPr txBox="1"/>
              <p:nvPr/>
            </p:nvSpPr>
            <p:spPr>
              <a:xfrm>
                <a:off x="457920" y="125173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0" name="TextBox 9">
                <a:extLst>
                  <a:ext uri="{FF2B5EF4-FFF2-40B4-BE49-F238E27FC236}">
                    <a16:creationId xmlns:a16="http://schemas.microsoft.com/office/drawing/2014/main" id="{4BB8587C-145D-714B-4515-E849EE32CE9E}"/>
                  </a:ext>
                </a:extLst>
              </p:cNvPr>
              <p:cNvSpPr txBox="1">
                <a:spLocks noRot="1" noChangeAspect="1" noMove="1" noResize="1" noEditPoints="1" noAdjustHandles="1" noChangeArrowheads="1" noChangeShapeType="1" noTextEdit="1"/>
              </p:cNvSpPr>
              <p:nvPr/>
            </p:nvSpPr>
            <p:spPr>
              <a:xfrm>
                <a:off x="457920" y="1251730"/>
                <a:ext cx="736204" cy="301878"/>
              </a:xfrm>
              <a:prstGeom prst="rect">
                <a:avLst/>
              </a:prstGeom>
              <a:blipFill>
                <a:blip r:embed="rId13"/>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E9374C-F0C5-1C76-2164-30A7D4F97620}"/>
                  </a:ext>
                </a:extLst>
              </p:cNvPr>
              <p:cNvSpPr txBox="1"/>
              <p:nvPr/>
            </p:nvSpPr>
            <p:spPr>
              <a:xfrm>
                <a:off x="2228948" y="105484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36E9374C-F0C5-1C76-2164-30A7D4F97620}"/>
                  </a:ext>
                </a:extLst>
              </p:cNvPr>
              <p:cNvSpPr txBox="1">
                <a:spLocks noRot="1" noChangeAspect="1" noMove="1" noResize="1" noEditPoints="1" noAdjustHandles="1" noChangeArrowheads="1" noChangeShapeType="1" noTextEdit="1"/>
              </p:cNvSpPr>
              <p:nvPr/>
            </p:nvSpPr>
            <p:spPr>
              <a:xfrm>
                <a:off x="2228948" y="1054846"/>
                <a:ext cx="687689" cy="276999"/>
              </a:xfrm>
              <a:prstGeom prst="rect">
                <a:avLst/>
              </a:prstGeom>
              <a:blipFill>
                <a:blip r:embed="rId14"/>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E3AC646-4F2D-D26C-D46D-CE6BBADE4D1A}"/>
                  </a:ext>
                </a:extLst>
              </p:cNvPr>
              <p:cNvSpPr txBox="1"/>
              <p:nvPr/>
            </p:nvSpPr>
            <p:spPr>
              <a:xfrm>
                <a:off x="1970541" y="66603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FE3AC646-4F2D-D26C-D46D-CE6BBADE4D1A}"/>
                  </a:ext>
                </a:extLst>
              </p:cNvPr>
              <p:cNvSpPr txBox="1">
                <a:spLocks noRot="1" noChangeAspect="1" noMove="1" noResize="1" noEditPoints="1" noAdjustHandles="1" noChangeArrowheads="1" noChangeShapeType="1" noTextEdit="1"/>
              </p:cNvSpPr>
              <p:nvPr/>
            </p:nvSpPr>
            <p:spPr>
              <a:xfrm>
                <a:off x="1970541" y="666037"/>
                <a:ext cx="1102866" cy="276999"/>
              </a:xfrm>
              <a:prstGeom prst="rect">
                <a:avLst/>
              </a:prstGeom>
              <a:blipFill>
                <a:blip r:embed="rId15"/>
                <a:stretch>
                  <a:fillRect l="-6897" t="-8696" r="-6897"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7B50A6-EB03-0DE4-BC56-65F2DD1F1310}"/>
                  </a:ext>
                </a:extLst>
              </p:cNvPr>
              <p:cNvSpPr txBox="1"/>
              <p:nvPr/>
            </p:nvSpPr>
            <p:spPr>
              <a:xfrm>
                <a:off x="1978981" y="147630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937B50A6-EB03-0DE4-BC56-65F2DD1F1310}"/>
                  </a:ext>
                </a:extLst>
              </p:cNvPr>
              <p:cNvSpPr txBox="1">
                <a:spLocks noRot="1" noChangeAspect="1" noMove="1" noResize="1" noEditPoints="1" noAdjustHandles="1" noChangeArrowheads="1" noChangeShapeType="1" noTextEdit="1"/>
              </p:cNvSpPr>
              <p:nvPr/>
            </p:nvSpPr>
            <p:spPr>
              <a:xfrm>
                <a:off x="1978981" y="1476307"/>
                <a:ext cx="1102866" cy="276999"/>
              </a:xfrm>
              <a:prstGeom prst="rect">
                <a:avLst/>
              </a:prstGeom>
              <a:blipFill>
                <a:blip r:embed="rId16"/>
                <a:stretch>
                  <a:fillRect l="-8046" t="-8696" r="-6897" b="-3478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144B4DF-05E5-8B96-D060-3E1FD51AF6EA}"/>
              </a:ext>
            </a:extLst>
          </p:cNvPr>
          <p:cNvCxnSpPr>
            <a:cxnSpLocks/>
            <a:endCxn id="14" idx="1"/>
          </p:cNvCxnSpPr>
          <p:nvPr/>
        </p:nvCxnSpPr>
        <p:spPr>
          <a:xfrm>
            <a:off x="1041722" y="153017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FE4A769C-C31E-F6DD-09EC-0D04B2CC50DD}"/>
              </a:ext>
            </a:extLst>
          </p:cNvPr>
          <p:cNvCxnSpPr>
            <a:cxnSpLocks/>
          </p:cNvCxnSpPr>
          <p:nvPr/>
        </p:nvCxnSpPr>
        <p:spPr>
          <a:xfrm flipV="1">
            <a:off x="1041722" y="120372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6052A9C9-F803-6AC0-DCA0-4299DF2BB96E}"/>
              </a:ext>
            </a:extLst>
          </p:cNvPr>
          <p:cNvCxnSpPr>
            <a:cxnSpLocks/>
            <a:endCxn id="13" idx="1"/>
          </p:cNvCxnSpPr>
          <p:nvPr/>
        </p:nvCxnSpPr>
        <p:spPr>
          <a:xfrm flipV="1">
            <a:off x="1033282" y="80453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98CFC3A-31D3-90E0-75D5-813FFA061C86}"/>
              </a:ext>
            </a:extLst>
          </p:cNvPr>
          <p:cNvCxnSpPr>
            <a:cxnSpLocks/>
            <a:stCxn id="14" idx="3"/>
          </p:cNvCxnSpPr>
          <p:nvPr/>
        </p:nvCxnSpPr>
        <p:spPr>
          <a:xfrm flipV="1">
            <a:off x="3081847" y="138743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840DD590-37C6-C6A4-871C-B016372FC895}"/>
              </a:ext>
            </a:extLst>
          </p:cNvPr>
          <p:cNvCxnSpPr>
            <a:cxnSpLocks/>
          </p:cNvCxnSpPr>
          <p:nvPr/>
        </p:nvCxnSpPr>
        <p:spPr>
          <a:xfrm>
            <a:off x="3099279" y="125082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8D6AFE3-3AF2-C3EA-C1C4-C5BB9C60F553}"/>
              </a:ext>
            </a:extLst>
          </p:cNvPr>
          <p:cNvCxnSpPr>
            <a:cxnSpLocks/>
            <a:stCxn id="13" idx="3"/>
          </p:cNvCxnSpPr>
          <p:nvPr/>
        </p:nvCxnSpPr>
        <p:spPr>
          <a:xfrm>
            <a:off x="3073407" y="80453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D9F22FF-86A0-5DB3-D9C5-98925ADB74DC}"/>
                  </a:ext>
                </a:extLst>
              </p:cNvPr>
              <p:cNvSpPr txBox="1"/>
              <p:nvPr/>
            </p:nvSpPr>
            <p:spPr>
              <a:xfrm>
                <a:off x="3885475" y="92659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1" name="TextBox 20">
                <a:extLst>
                  <a:ext uri="{FF2B5EF4-FFF2-40B4-BE49-F238E27FC236}">
                    <a16:creationId xmlns:a16="http://schemas.microsoft.com/office/drawing/2014/main" id="{ED9F22FF-86A0-5DB3-D9C5-98925ADB74DC}"/>
                  </a:ext>
                </a:extLst>
              </p:cNvPr>
              <p:cNvSpPr txBox="1">
                <a:spLocks noRot="1" noChangeAspect="1" noMove="1" noResize="1" noEditPoints="1" noAdjustHandles="1" noChangeArrowheads="1" noChangeShapeType="1" noTextEdit="1"/>
              </p:cNvSpPr>
              <p:nvPr/>
            </p:nvSpPr>
            <p:spPr>
              <a:xfrm>
                <a:off x="3885475" y="926591"/>
                <a:ext cx="2881558" cy="618824"/>
              </a:xfrm>
              <a:prstGeom prst="rect">
                <a:avLst/>
              </a:prstGeom>
              <a:blipFill>
                <a:blip r:embed="rId17"/>
                <a:stretch>
                  <a:fillRect l="-877"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732CE86-B035-F0F4-6CDB-1CE6B90A1813}"/>
                  </a:ext>
                </a:extLst>
              </p:cNvPr>
              <p:cNvSpPr txBox="1"/>
              <p:nvPr/>
            </p:nvSpPr>
            <p:spPr>
              <a:xfrm>
                <a:off x="3795677" y="66114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27" name="TextBox 26">
                <a:extLst>
                  <a:ext uri="{FF2B5EF4-FFF2-40B4-BE49-F238E27FC236}">
                    <a16:creationId xmlns:a16="http://schemas.microsoft.com/office/drawing/2014/main" id="{2732CE86-B035-F0F4-6CDB-1CE6B90A1813}"/>
                  </a:ext>
                </a:extLst>
              </p:cNvPr>
              <p:cNvSpPr txBox="1">
                <a:spLocks noRot="1" noChangeAspect="1" noMove="1" noResize="1" noEditPoints="1" noAdjustHandles="1" noChangeArrowheads="1" noChangeShapeType="1" noTextEdit="1"/>
              </p:cNvSpPr>
              <p:nvPr/>
            </p:nvSpPr>
            <p:spPr>
              <a:xfrm>
                <a:off x="3795677" y="661147"/>
                <a:ext cx="3227131" cy="242374"/>
              </a:xfrm>
              <a:prstGeom prst="rect">
                <a:avLst/>
              </a:prstGeom>
              <a:blipFill>
                <a:blip r:embed="rId18"/>
                <a:stretch>
                  <a:fillRect b="-9524"/>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6A674532-9029-6C9C-AA88-42F4F946B481}"/>
              </a:ext>
            </a:extLst>
          </p:cNvPr>
          <p:cNvSpPr txBox="1"/>
          <p:nvPr/>
        </p:nvSpPr>
        <p:spPr>
          <a:xfrm>
            <a:off x="314916" y="2026602"/>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31" name="TextBox 30">
            <a:extLst>
              <a:ext uri="{FF2B5EF4-FFF2-40B4-BE49-F238E27FC236}">
                <a16:creationId xmlns:a16="http://schemas.microsoft.com/office/drawing/2014/main" id="{2BCFC132-26B3-D2F9-3A6B-0AFBCABA762C}"/>
              </a:ext>
            </a:extLst>
          </p:cNvPr>
          <p:cNvSpPr txBox="1"/>
          <p:nvPr/>
        </p:nvSpPr>
        <p:spPr>
          <a:xfrm>
            <a:off x="1450301" y="2020583"/>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32" name="TextBox 31">
            <a:extLst>
              <a:ext uri="{FF2B5EF4-FFF2-40B4-BE49-F238E27FC236}">
                <a16:creationId xmlns:a16="http://schemas.microsoft.com/office/drawing/2014/main" id="{C090B065-E39A-B05E-5D97-E05422F5C4C0}"/>
              </a:ext>
            </a:extLst>
          </p:cNvPr>
          <p:cNvSpPr txBox="1"/>
          <p:nvPr/>
        </p:nvSpPr>
        <p:spPr>
          <a:xfrm>
            <a:off x="3845158" y="1993103"/>
            <a:ext cx="2830579" cy="438582"/>
          </a:xfrm>
          <a:prstGeom prst="rect">
            <a:avLst/>
          </a:prstGeom>
          <a:noFill/>
        </p:spPr>
        <p:txBody>
          <a:bodyPr wrap="square" rtlCol="0">
            <a:spAutoFit/>
          </a:bodyPr>
          <a:lstStyle/>
          <a:p>
            <a:pPr algn="ctr"/>
            <a:r>
              <a:rPr lang="en-US" sz="1100" b="1" dirty="0">
                <a:latin typeface="Avenir Black" panose="02000503020000020003" pitchFamily="2" charset="0"/>
              </a:rPr>
              <a:t>Expected value objective functions defined using those operations</a:t>
            </a:r>
          </a:p>
        </p:txBody>
      </p:sp>
      <p:cxnSp>
        <p:nvCxnSpPr>
          <p:cNvPr id="34" name="Straight Arrow Connector 33">
            <a:extLst>
              <a:ext uri="{FF2B5EF4-FFF2-40B4-BE49-F238E27FC236}">
                <a16:creationId xmlns:a16="http://schemas.microsoft.com/office/drawing/2014/main" id="{22F5318E-6BB9-6AF9-DC27-CA3B08F995B9}"/>
              </a:ext>
            </a:extLst>
          </p:cNvPr>
          <p:cNvCxnSpPr>
            <a:cxnSpLocks/>
            <a:endCxn id="35" idx="1"/>
          </p:cNvCxnSpPr>
          <p:nvPr/>
        </p:nvCxnSpPr>
        <p:spPr>
          <a:xfrm flipV="1">
            <a:off x="6811908" y="125080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929A692-1177-AA55-BC6B-B2934DB92C7D}"/>
                  </a:ext>
                </a:extLst>
              </p:cNvPr>
              <p:cNvSpPr txBox="1"/>
              <p:nvPr/>
            </p:nvSpPr>
            <p:spPr>
              <a:xfrm>
                <a:off x="7834674" y="109309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5" name="TextBox 34">
                <a:extLst>
                  <a:ext uri="{FF2B5EF4-FFF2-40B4-BE49-F238E27FC236}">
                    <a16:creationId xmlns:a16="http://schemas.microsoft.com/office/drawing/2014/main" id="{2929A692-1177-AA55-BC6B-B2934DB92C7D}"/>
                  </a:ext>
                </a:extLst>
              </p:cNvPr>
              <p:cNvSpPr txBox="1">
                <a:spLocks noRot="1" noChangeAspect="1" noMove="1" noResize="1" noEditPoints="1" noAdjustHandles="1" noChangeArrowheads="1" noChangeShapeType="1" noTextEdit="1"/>
              </p:cNvSpPr>
              <p:nvPr/>
            </p:nvSpPr>
            <p:spPr>
              <a:xfrm>
                <a:off x="7834674" y="1093097"/>
                <a:ext cx="736204" cy="315407"/>
              </a:xfrm>
              <a:prstGeom prst="rect">
                <a:avLst/>
              </a:prstGeom>
              <a:blipFill>
                <a:blip r:embed="rId19"/>
                <a:stretch>
                  <a:fillRect t="-15385" b="-2692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89D327F3-B99C-95A9-85CE-DF86F49C1382}"/>
              </a:ext>
            </a:extLst>
          </p:cNvPr>
          <p:cNvSpPr txBox="1"/>
          <p:nvPr/>
        </p:nvSpPr>
        <p:spPr>
          <a:xfrm>
            <a:off x="6752251" y="1998200"/>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for those objectives</a:t>
            </a:r>
          </a:p>
        </p:txBody>
      </p:sp>
      <p:sp>
        <p:nvSpPr>
          <p:cNvPr id="39" name="Rectangle 38">
            <a:extLst>
              <a:ext uri="{FF2B5EF4-FFF2-40B4-BE49-F238E27FC236}">
                <a16:creationId xmlns:a16="http://schemas.microsoft.com/office/drawing/2014/main" id="{1A2FF714-C773-1B9F-6FAE-ADEFBFBDF09D}"/>
              </a:ext>
            </a:extLst>
          </p:cNvPr>
          <p:cNvSpPr/>
          <p:nvPr/>
        </p:nvSpPr>
        <p:spPr>
          <a:xfrm>
            <a:off x="3885477" y="87591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extBox 39">
            <a:extLst>
              <a:ext uri="{FF2B5EF4-FFF2-40B4-BE49-F238E27FC236}">
                <a16:creationId xmlns:a16="http://schemas.microsoft.com/office/drawing/2014/main" id="{A6A1AB6F-5F94-9649-C869-1CDEB5650FD5}"/>
              </a:ext>
            </a:extLst>
          </p:cNvPr>
          <p:cNvSpPr txBox="1"/>
          <p:nvPr/>
        </p:nvSpPr>
        <p:spPr>
          <a:xfrm>
            <a:off x="6914470" y="988610"/>
            <a:ext cx="735779" cy="456279"/>
          </a:xfrm>
          <a:prstGeom prst="rect">
            <a:avLst/>
          </a:prstGeom>
          <a:noFill/>
        </p:spPr>
        <p:txBody>
          <a:bodyPr wrap="none" lIns="0" tIns="0" rIns="0" bIns="0" rtlCol="0">
            <a:spAutoFit/>
          </a:bodyPr>
          <a:lstStyle/>
          <a:p>
            <a:pPr algn="ctr">
              <a:lnSpc>
                <a:spcPct val="150000"/>
              </a:lnSpc>
            </a:pPr>
            <a:r>
              <a:rPr lang="en-US" sz="1050" b="1" dirty="0"/>
              <a:t>AD </a:t>
            </a:r>
          </a:p>
          <a:p>
            <a:pPr algn="ctr">
              <a:lnSpc>
                <a:spcPct val="150000"/>
              </a:lnSpc>
            </a:pPr>
            <a:r>
              <a:rPr lang="en-US" sz="1050" b="1" dirty="0"/>
              <a:t>automation</a:t>
            </a:r>
          </a:p>
        </p:txBody>
      </p:sp>
    </p:spTree>
    <p:extLst>
      <p:ext uri="{BB962C8B-B14F-4D97-AF65-F5344CB8AC3E}">
        <p14:creationId xmlns:p14="http://schemas.microsoft.com/office/powerpoint/2010/main" val="1827314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F8E65-A40C-23D3-F94C-0EB4E69BC769}"/>
              </a:ext>
            </a:extLst>
          </p:cNvPr>
          <p:cNvSpPr/>
          <p:nvPr/>
        </p:nvSpPr>
        <p:spPr>
          <a:xfrm>
            <a:off x="426808" y="1495974"/>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10" name="Rectangle 9">
            <a:extLst>
              <a:ext uri="{FF2B5EF4-FFF2-40B4-BE49-F238E27FC236}">
                <a16:creationId xmlns:a16="http://schemas.microsoft.com/office/drawing/2014/main" id="{DBF4E73A-EB96-8151-3994-DA5B6ED891A0}"/>
              </a:ext>
            </a:extLst>
          </p:cNvPr>
          <p:cNvSpPr/>
          <p:nvPr/>
        </p:nvSpPr>
        <p:spPr>
          <a:xfrm>
            <a:off x="3848687" y="1495416"/>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2" name="Rectangle 11">
            <a:extLst>
              <a:ext uri="{FF2B5EF4-FFF2-40B4-BE49-F238E27FC236}">
                <a16:creationId xmlns:a16="http://schemas.microsoft.com/office/drawing/2014/main" id="{569F89E3-8645-60B2-A242-0F57575C87BE}"/>
              </a:ext>
            </a:extLst>
          </p:cNvPr>
          <p:cNvSpPr/>
          <p:nvPr/>
        </p:nvSpPr>
        <p:spPr>
          <a:xfrm>
            <a:off x="426808" y="1495972"/>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0A01C09-A8A5-261F-8A4D-D183CDF640CD}"/>
                  </a:ext>
                </a:extLst>
              </p:cNvPr>
              <p:cNvSpPr txBox="1"/>
              <p:nvPr/>
            </p:nvSpPr>
            <p:spPr>
              <a:xfrm>
                <a:off x="478155" y="1847653"/>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3" name="TextBox 12">
                <a:extLst>
                  <a:ext uri="{FF2B5EF4-FFF2-40B4-BE49-F238E27FC236}">
                    <a16:creationId xmlns:a16="http://schemas.microsoft.com/office/drawing/2014/main" id="{A0A01C09-A8A5-261F-8A4D-D183CDF640CD}"/>
                  </a:ext>
                </a:extLst>
              </p:cNvPr>
              <p:cNvSpPr txBox="1">
                <a:spLocks noRot="1" noChangeAspect="1" noMove="1" noResize="1" noEditPoints="1" noAdjustHandles="1" noChangeArrowheads="1" noChangeShapeType="1" noTextEdit="1"/>
              </p:cNvSpPr>
              <p:nvPr/>
            </p:nvSpPr>
            <p:spPr>
              <a:xfrm>
                <a:off x="478155" y="1847653"/>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FE21140-48DB-7C21-22E4-541E1AD1321F}"/>
                  </a:ext>
                </a:extLst>
              </p:cNvPr>
              <p:cNvSpPr txBox="1"/>
              <p:nvPr/>
            </p:nvSpPr>
            <p:spPr>
              <a:xfrm>
                <a:off x="426810" y="2411479"/>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4" name="TextBox 13">
                <a:extLst>
                  <a:ext uri="{FF2B5EF4-FFF2-40B4-BE49-F238E27FC236}">
                    <a16:creationId xmlns:a16="http://schemas.microsoft.com/office/drawing/2014/main" id="{2FE21140-48DB-7C21-22E4-541E1AD1321F}"/>
                  </a:ext>
                </a:extLst>
              </p:cNvPr>
              <p:cNvSpPr txBox="1">
                <a:spLocks noRot="1" noChangeAspect="1" noMove="1" noResize="1" noEditPoints="1" noAdjustHandles="1" noChangeArrowheads="1" noChangeShapeType="1" noTextEdit="1"/>
              </p:cNvSpPr>
              <p:nvPr/>
            </p:nvSpPr>
            <p:spPr>
              <a:xfrm>
                <a:off x="426810" y="2411479"/>
                <a:ext cx="736204" cy="301878"/>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C9B8BA-C542-1D60-2E70-D23D6F3BF31E}"/>
                  </a:ext>
                </a:extLst>
              </p:cNvPr>
              <p:cNvSpPr txBox="1"/>
              <p:nvPr/>
            </p:nvSpPr>
            <p:spPr>
              <a:xfrm>
                <a:off x="2197835" y="2214595"/>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9FC9B8BA-C542-1D60-2E70-D23D6F3BF31E}"/>
                  </a:ext>
                </a:extLst>
              </p:cNvPr>
              <p:cNvSpPr txBox="1">
                <a:spLocks noRot="1" noChangeAspect="1" noMove="1" noResize="1" noEditPoints="1" noAdjustHandles="1" noChangeArrowheads="1" noChangeShapeType="1" noTextEdit="1"/>
              </p:cNvSpPr>
              <p:nvPr/>
            </p:nvSpPr>
            <p:spPr>
              <a:xfrm>
                <a:off x="2197835" y="2214595"/>
                <a:ext cx="687689" cy="276999"/>
              </a:xfrm>
              <a:prstGeom prst="rect">
                <a:avLst/>
              </a:prstGeom>
              <a:blipFill>
                <a:blip r:embed="rId5"/>
                <a:stretch>
                  <a:fillRect l="-7273" t="-8696"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782EDE-0DBE-6D81-5862-968B9B145D35}"/>
                  </a:ext>
                </a:extLst>
              </p:cNvPr>
              <p:cNvSpPr txBox="1"/>
              <p:nvPr/>
            </p:nvSpPr>
            <p:spPr>
              <a:xfrm>
                <a:off x="1939429" y="182578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6" name="TextBox 15">
                <a:extLst>
                  <a:ext uri="{FF2B5EF4-FFF2-40B4-BE49-F238E27FC236}">
                    <a16:creationId xmlns:a16="http://schemas.microsoft.com/office/drawing/2014/main" id="{B1782EDE-0DBE-6D81-5862-968B9B145D35}"/>
                  </a:ext>
                </a:extLst>
              </p:cNvPr>
              <p:cNvSpPr txBox="1">
                <a:spLocks noRot="1" noChangeAspect="1" noMove="1" noResize="1" noEditPoints="1" noAdjustHandles="1" noChangeArrowheads="1" noChangeShapeType="1" noTextEdit="1"/>
              </p:cNvSpPr>
              <p:nvPr/>
            </p:nvSpPr>
            <p:spPr>
              <a:xfrm>
                <a:off x="1939429" y="1825786"/>
                <a:ext cx="1102866" cy="276999"/>
              </a:xfrm>
              <a:prstGeom prst="rect">
                <a:avLst/>
              </a:prstGeom>
              <a:blipFill>
                <a:blip r:embed="rId6"/>
                <a:stretch>
                  <a:fillRect l="-6818"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3673C69-DA8E-9CAD-0893-A926B3928F28}"/>
                  </a:ext>
                </a:extLst>
              </p:cNvPr>
              <p:cNvSpPr txBox="1"/>
              <p:nvPr/>
            </p:nvSpPr>
            <p:spPr>
              <a:xfrm>
                <a:off x="1947869" y="263605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7" name="TextBox 16">
                <a:extLst>
                  <a:ext uri="{FF2B5EF4-FFF2-40B4-BE49-F238E27FC236}">
                    <a16:creationId xmlns:a16="http://schemas.microsoft.com/office/drawing/2014/main" id="{33673C69-DA8E-9CAD-0893-A926B3928F28}"/>
                  </a:ext>
                </a:extLst>
              </p:cNvPr>
              <p:cNvSpPr txBox="1">
                <a:spLocks noRot="1" noChangeAspect="1" noMove="1" noResize="1" noEditPoints="1" noAdjustHandles="1" noChangeArrowheads="1" noChangeShapeType="1" noTextEdit="1"/>
              </p:cNvSpPr>
              <p:nvPr/>
            </p:nvSpPr>
            <p:spPr>
              <a:xfrm>
                <a:off x="1947869" y="2636056"/>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DE4A751F-FC6C-4320-D66C-C32F39A28CB7}"/>
              </a:ext>
            </a:extLst>
          </p:cNvPr>
          <p:cNvCxnSpPr>
            <a:cxnSpLocks/>
            <a:endCxn id="17" idx="1"/>
          </p:cNvCxnSpPr>
          <p:nvPr/>
        </p:nvCxnSpPr>
        <p:spPr>
          <a:xfrm>
            <a:off x="1010612" y="2689919"/>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F6D43ED-2EAD-336C-5E10-55CCE0C50E99}"/>
              </a:ext>
            </a:extLst>
          </p:cNvPr>
          <p:cNvCxnSpPr>
            <a:cxnSpLocks/>
          </p:cNvCxnSpPr>
          <p:nvPr/>
        </p:nvCxnSpPr>
        <p:spPr>
          <a:xfrm flipV="1">
            <a:off x="1010612" y="2363471"/>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A63875F-4492-0C5D-6BDB-94315ED160B6}"/>
              </a:ext>
            </a:extLst>
          </p:cNvPr>
          <p:cNvCxnSpPr>
            <a:cxnSpLocks/>
            <a:endCxn id="16" idx="1"/>
          </p:cNvCxnSpPr>
          <p:nvPr/>
        </p:nvCxnSpPr>
        <p:spPr>
          <a:xfrm flipV="1">
            <a:off x="1002171" y="1964286"/>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49980347-92E8-59BC-4853-23685CF87534}"/>
              </a:ext>
            </a:extLst>
          </p:cNvPr>
          <p:cNvCxnSpPr>
            <a:cxnSpLocks/>
            <a:stCxn id="17" idx="3"/>
          </p:cNvCxnSpPr>
          <p:nvPr/>
        </p:nvCxnSpPr>
        <p:spPr>
          <a:xfrm flipV="1">
            <a:off x="3050735" y="2547185"/>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8DB0D1A7-932F-9737-0E84-D2DD10B8462A}"/>
              </a:ext>
            </a:extLst>
          </p:cNvPr>
          <p:cNvCxnSpPr>
            <a:cxnSpLocks/>
          </p:cNvCxnSpPr>
          <p:nvPr/>
        </p:nvCxnSpPr>
        <p:spPr>
          <a:xfrm>
            <a:off x="3068167" y="2410577"/>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0EB56677-5606-4671-387A-5C92C4587330}"/>
              </a:ext>
            </a:extLst>
          </p:cNvPr>
          <p:cNvCxnSpPr>
            <a:cxnSpLocks/>
            <a:stCxn id="16" idx="3"/>
          </p:cNvCxnSpPr>
          <p:nvPr/>
        </p:nvCxnSpPr>
        <p:spPr>
          <a:xfrm>
            <a:off x="3042295" y="1964286"/>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C67E71-8767-90EB-D482-16190F566ED4}"/>
                  </a:ext>
                </a:extLst>
              </p:cNvPr>
              <p:cNvSpPr txBox="1"/>
              <p:nvPr/>
            </p:nvSpPr>
            <p:spPr>
              <a:xfrm>
                <a:off x="3854365" y="2086340"/>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98C67E71-8767-90EB-D482-16190F566ED4}"/>
                  </a:ext>
                </a:extLst>
              </p:cNvPr>
              <p:cNvSpPr txBox="1">
                <a:spLocks noRot="1" noChangeAspect="1" noMove="1" noResize="1" noEditPoints="1" noAdjustHandles="1" noChangeArrowheads="1" noChangeShapeType="1" noTextEdit="1"/>
              </p:cNvSpPr>
              <p:nvPr/>
            </p:nvSpPr>
            <p:spPr>
              <a:xfrm>
                <a:off x="3854365" y="2086340"/>
                <a:ext cx="2881558" cy="618824"/>
              </a:xfrm>
              <a:prstGeom prst="rect">
                <a:avLst/>
              </a:prstGeom>
              <a:blipFill>
                <a:blip r:embed="rId8"/>
                <a:stretch>
                  <a:fillRect l="-1316"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CFB9F96-8A93-4977-ECDE-1B384591F1D9}"/>
                  </a:ext>
                </a:extLst>
              </p:cNvPr>
              <p:cNvSpPr txBox="1"/>
              <p:nvPr/>
            </p:nvSpPr>
            <p:spPr>
              <a:xfrm>
                <a:off x="3764566" y="1820896"/>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2" name="TextBox 31">
                <a:extLst>
                  <a:ext uri="{FF2B5EF4-FFF2-40B4-BE49-F238E27FC236}">
                    <a16:creationId xmlns:a16="http://schemas.microsoft.com/office/drawing/2014/main" id="{2CFB9F96-8A93-4977-ECDE-1B384591F1D9}"/>
                  </a:ext>
                </a:extLst>
              </p:cNvPr>
              <p:cNvSpPr txBox="1">
                <a:spLocks noRot="1" noChangeAspect="1" noMove="1" noResize="1" noEditPoints="1" noAdjustHandles="1" noChangeArrowheads="1" noChangeShapeType="1" noTextEdit="1"/>
              </p:cNvSpPr>
              <p:nvPr/>
            </p:nvSpPr>
            <p:spPr>
              <a:xfrm>
                <a:off x="3764566" y="1820896"/>
                <a:ext cx="3227131" cy="242374"/>
              </a:xfrm>
              <a:prstGeom prst="rect">
                <a:avLst/>
              </a:prstGeom>
              <a:blipFill>
                <a:blip r:embed="rId9"/>
                <a:stretch>
                  <a:fillRect b="-15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492DF475-5105-2960-E20D-AD0F1B53A617}"/>
              </a:ext>
            </a:extLst>
          </p:cNvPr>
          <p:cNvSpPr txBox="1"/>
          <p:nvPr/>
        </p:nvSpPr>
        <p:spPr>
          <a:xfrm>
            <a:off x="380551" y="3055548"/>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35" name="TextBox 34">
            <a:extLst>
              <a:ext uri="{FF2B5EF4-FFF2-40B4-BE49-F238E27FC236}">
                <a16:creationId xmlns:a16="http://schemas.microsoft.com/office/drawing/2014/main" id="{D6EDED78-DD4F-680D-4984-2590B2C4BC79}"/>
              </a:ext>
            </a:extLst>
          </p:cNvPr>
          <p:cNvSpPr txBox="1"/>
          <p:nvPr/>
        </p:nvSpPr>
        <p:spPr>
          <a:xfrm>
            <a:off x="1419190" y="3059851"/>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38" name="TextBox 37">
            <a:extLst>
              <a:ext uri="{FF2B5EF4-FFF2-40B4-BE49-F238E27FC236}">
                <a16:creationId xmlns:a16="http://schemas.microsoft.com/office/drawing/2014/main" id="{8C79853B-E0BA-99C0-E5F4-CEA349E5C2B3}"/>
              </a:ext>
            </a:extLst>
          </p:cNvPr>
          <p:cNvSpPr txBox="1"/>
          <p:nvPr/>
        </p:nvSpPr>
        <p:spPr>
          <a:xfrm>
            <a:off x="3814047" y="3032371"/>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39" name="Straight Arrow Connector 38">
            <a:extLst>
              <a:ext uri="{FF2B5EF4-FFF2-40B4-BE49-F238E27FC236}">
                <a16:creationId xmlns:a16="http://schemas.microsoft.com/office/drawing/2014/main" id="{C8F40725-48BB-452F-BECF-BBAAC8834C4D}"/>
              </a:ext>
            </a:extLst>
          </p:cNvPr>
          <p:cNvCxnSpPr>
            <a:cxnSpLocks/>
            <a:endCxn id="40" idx="1"/>
          </p:cNvCxnSpPr>
          <p:nvPr/>
        </p:nvCxnSpPr>
        <p:spPr>
          <a:xfrm flipV="1">
            <a:off x="6780798" y="2410550"/>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2911D4-D6E2-EAC4-E73F-26BA021E5762}"/>
                  </a:ext>
                </a:extLst>
              </p:cNvPr>
              <p:cNvSpPr txBox="1"/>
              <p:nvPr/>
            </p:nvSpPr>
            <p:spPr>
              <a:xfrm>
                <a:off x="7803564" y="2252846"/>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40" name="TextBox 39">
                <a:extLst>
                  <a:ext uri="{FF2B5EF4-FFF2-40B4-BE49-F238E27FC236}">
                    <a16:creationId xmlns:a16="http://schemas.microsoft.com/office/drawing/2014/main" id="{EC2911D4-D6E2-EAC4-E73F-26BA021E5762}"/>
                  </a:ext>
                </a:extLst>
              </p:cNvPr>
              <p:cNvSpPr txBox="1">
                <a:spLocks noRot="1" noChangeAspect="1" noMove="1" noResize="1" noEditPoints="1" noAdjustHandles="1" noChangeArrowheads="1" noChangeShapeType="1" noTextEdit="1"/>
              </p:cNvSpPr>
              <p:nvPr/>
            </p:nvSpPr>
            <p:spPr>
              <a:xfrm>
                <a:off x="7803564" y="2252846"/>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57C44194-6219-FB8E-8C2A-5D3A0319A666}"/>
              </a:ext>
            </a:extLst>
          </p:cNvPr>
          <p:cNvSpPr txBox="1"/>
          <p:nvPr/>
        </p:nvSpPr>
        <p:spPr>
          <a:xfrm>
            <a:off x="6721139" y="3037468"/>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3" name="TextBox 42">
            <a:extLst>
              <a:ext uri="{FF2B5EF4-FFF2-40B4-BE49-F238E27FC236}">
                <a16:creationId xmlns:a16="http://schemas.microsoft.com/office/drawing/2014/main" id="{9E0BC23F-8C5E-DF84-8412-BB4C4D7655CC}"/>
              </a:ext>
            </a:extLst>
          </p:cNvPr>
          <p:cNvSpPr txBox="1"/>
          <p:nvPr/>
        </p:nvSpPr>
        <p:spPr>
          <a:xfrm>
            <a:off x="1214363" y="1111089"/>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4" name="Rectangle 43">
            <a:extLst>
              <a:ext uri="{FF2B5EF4-FFF2-40B4-BE49-F238E27FC236}">
                <a16:creationId xmlns:a16="http://schemas.microsoft.com/office/drawing/2014/main" id="{408C8A42-C451-7965-2BDF-890278810021}"/>
              </a:ext>
            </a:extLst>
          </p:cNvPr>
          <p:cNvSpPr/>
          <p:nvPr/>
        </p:nvSpPr>
        <p:spPr>
          <a:xfrm>
            <a:off x="3854364" y="2035666"/>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TextBox 45">
            <a:extLst>
              <a:ext uri="{FF2B5EF4-FFF2-40B4-BE49-F238E27FC236}">
                <a16:creationId xmlns:a16="http://schemas.microsoft.com/office/drawing/2014/main" id="{1341899B-83E8-9391-A616-9BACA578640C}"/>
              </a:ext>
            </a:extLst>
          </p:cNvPr>
          <p:cNvSpPr txBox="1"/>
          <p:nvPr/>
        </p:nvSpPr>
        <p:spPr>
          <a:xfrm>
            <a:off x="4814700" y="150965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1028" name="TextBox 1027">
            <a:extLst>
              <a:ext uri="{FF2B5EF4-FFF2-40B4-BE49-F238E27FC236}">
                <a16:creationId xmlns:a16="http://schemas.microsoft.com/office/drawing/2014/main" id="{3EC5CE6F-3A36-4881-A812-E1F1BFAC4DB4}"/>
              </a:ext>
            </a:extLst>
          </p:cNvPr>
          <p:cNvSpPr txBox="1"/>
          <p:nvPr/>
        </p:nvSpPr>
        <p:spPr>
          <a:xfrm>
            <a:off x="647859" y="150206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6870BFA9-3DB1-3C65-3EBB-433BA1DB9DCA}"/>
                  </a:ext>
                </a:extLst>
              </p:cNvPr>
              <p:cNvSpPr txBox="1"/>
              <p:nvPr/>
            </p:nvSpPr>
            <p:spPr>
              <a:xfrm>
                <a:off x="6982555" y="2167389"/>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029" name="TextBox 1028">
                <a:extLst>
                  <a:ext uri="{FF2B5EF4-FFF2-40B4-BE49-F238E27FC236}">
                    <a16:creationId xmlns:a16="http://schemas.microsoft.com/office/drawing/2014/main" id="{6870BFA9-3DB1-3C65-3EBB-433BA1DB9DCA}"/>
                  </a:ext>
                </a:extLst>
              </p:cNvPr>
              <p:cNvSpPr txBox="1">
                <a:spLocks noRot="1" noChangeAspect="1" noMove="1" noResize="1" noEditPoints="1" noAdjustHandles="1" noChangeArrowheads="1" noChangeShapeType="1" noTextEdit="1"/>
              </p:cNvSpPr>
              <p:nvPr/>
            </p:nvSpPr>
            <p:spPr>
              <a:xfrm>
                <a:off x="6982555" y="2167389"/>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1031" name="Rectangle 1030">
            <a:extLst>
              <a:ext uri="{FF2B5EF4-FFF2-40B4-BE49-F238E27FC236}">
                <a16:creationId xmlns:a16="http://schemas.microsoft.com/office/drawing/2014/main" id="{E3DB36AC-E796-36C7-4558-17A015611D46}"/>
              </a:ext>
            </a:extLst>
          </p:cNvPr>
          <p:cNvSpPr/>
          <p:nvPr/>
        </p:nvSpPr>
        <p:spPr>
          <a:xfrm>
            <a:off x="317998" y="1410655"/>
            <a:ext cx="3532334"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714398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FCEF9F3B-2BD0-DD0B-0A90-B33BE0DB33CC}"/>
              </a:ext>
            </a:extLst>
          </p:cNvPr>
          <p:cNvSpPr/>
          <p:nvPr/>
        </p:nvSpPr>
        <p:spPr>
          <a:xfrm>
            <a:off x="6006918" y="2671504"/>
            <a:ext cx="2714021" cy="12483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97279E55-FBB9-A3FE-C242-9E102E8B5CA9}"/>
              </a:ext>
            </a:extLst>
          </p:cNvPr>
          <p:cNvSpPr/>
          <p:nvPr/>
        </p:nvSpPr>
        <p:spPr>
          <a:xfrm>
            <a:off x="363976" y="396705"/>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785853" y="396147"/>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63976" y="396703"/>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15323" y="748384"/>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15323" y="748384"/>
                <a:ext cx="736204" cy="276999"/>
              </a:xfrm>
              <a:prstGeom prst="rect">
                <a:avLst/>
              </a:prstGeom>
              <a:blipFill>
                <a:blip r:embed="rId3"/>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63975" y="1312210"/>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63975" y="1312210"/>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35003" y="1115326"/>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35003" y="1115326"/>
                <a:ext cx="687689" cy="276999"/>
              </a:xfrm>
              <a:prstGeom prst="rect">
                <a:avLst/>
              </a:prstGeom>
              <a:blipFill>
                <a:blip r:embed="rId5"/>
                <a:stretch>
                  <a:fillRect l="-7273" t="-8696" r="-10909"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876596" y="72651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876596" y="726517"/>
                <a:ext cx="1102866" cy="276999"/>
              </a:xfrm>
              <a:prstGeom prst="rect">
                <a:avLst/>
              </a:prstGeom>
              <a:blipFill>
                <a:blip r:embed="rId6"/>
                <a:stretch>
                  <a:fillRect l="-5682"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885036" y="1536787"/>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885036" y="1536787"/>
                <a:ext cx="1102866" cy="276999"/>
              </a:xfrm>
              <a:prstGeom prst="rect">
                <a:avLst/>
              </a:prstGeom>
              <a:blipFill>
                <a:blip r:embed="rId7"/>
                <a:stretch>
                  <a:fillRect l="-6818" t="-4167" r="-5682" b="-3333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47777" y="1590650"/>
            <a:ext cx="937259"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47777" y="1264202"/>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39337" y="865017"/>
            <a:ext cx="937259"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2987902" y="1447916"/>
            <a:ext cx="803629"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05334" y="1311308"/>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2979462" y="865017"/>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791530" y="987071"/>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791530" y="987071"/>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01732" y="721627"/>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01732" y="721627"/>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20971" y="1966601"/>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56356" y="1960582"/>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51213" y="1933102"/>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sp>
        <p:nvSpPr>
          <p:cNvPr id="1028" name="TextBox 1027">
            <a:extLst>
              <a:ext uri="{FF2B5EF4-FFF2-40B4-BE49-F238E27FC236}">
                <a16:creationId xmlns:a16="http://schemas.microsoft.com/office/drawing/2014/main" id="{DD578C6F-0F9A-D409-78D7-AC4A1168C408}"/>
              </a:ext>
            </a:extLst>
          </p:cNvPr>
          <p:cNvSpPr txBox="1"/>
          <p:nvPr/>
        </p:nvSpPr>
        <p:spPr>
          <a:xfrm>
            <a:off x="-100396" y="2499286"/>
            <a:ext cx="2958611" cy="392415"/>
          </a:xfrm>
          <a:prstGeom prst="rect">
            <a:avLst/>
          </a:prstGeom>
          <a:noFill/>
        </p:spPr>
        <p:txBody>
          <a:bodyPr wrap="square">
            <a:spAutoFit/>
          </a:bodyPr>
          <a:lstStyle/>
          <a:p>
            <a:pPr algn="ctr"/>
            <a:r>
              <a:rPr lang="en-US" sz="1950" b="1" u="sng" dirty="0">
                <a:solidFill>
                  <a:srgbClr val="000000"/>
                </a:solidFill>
                <a:latin typeface="Avenir Black" panose="02000503020000020003" pitchFamily="2" charset="0"/>
              </a:rPr>
              <a:t>Our </a:t>
            </a:r>
            <a:r>
              <a:rPr lang="en-US" sz="1950" b="1" u="sng" dirty="0" err="1">
                <a:solidFill>
                  <a:srgbClr val="000000"/>
                </a:solidFill>
                <a:latin typeface="Avenir Black" panose="02000503020000020003" pitchFamily="2" charset="0"/>
              </a:rPr>
              <a:t>impl</a:t>
            </a:r>
            <a:r>
              <a:rPr lang="en-US" sz="1950" b="1" u="sng" dirty="0">
                <a:solidFill>
                  <a:srgbClr val="000000"/>
                </a:solidFill>
                <a:latin typeface="Avenir Black" panose="02000503020000020003" pitchFamily="2" charset="0"/>
              </a:rPr>
              <a:t>: </a:t>
            </a:r>
            <a:r>
              <a:rPr lang="en-US" sz="1950" b="1" u="sng" dirty="0">
                <a:solidFill>
                  <a:srgbClr val="000000"/>
                </a:solidFill>
                <a:latin typeface="JetBrains Mono" pitchFamily="2" charset="0"/>
              </a:rPr>
              <a:t>genjax.vi</a:t>
            </a:r>
            <a:endParaRPr lang="en-US" sz="1950" b="1" u="sng" dirty="0">
              <a:latin typeface="Avenir Black" panose="02000503020000020003" pitchFamily="2" charset="0"/>
            </a:endParaRPr>
          </a:p>
        </p:txBody>
      </p:sp>
      <p:sp>
        <p:nvSpPr>
          <p:cNvPr id="1029" name="TextBox 1028">
            <a:extLst>
              <a:ext uri="{FF2B5EF4-FFF2-40B4-BE49-F238E27FC236}">
                <a16:creationId xmlns:a16="http://schemas.microsoft.com/office/drawing/2014/main" id="{E633456C-030D-2C75-20F6-C0B6DAC0DFB6}"/>
              </a:ext>
            </a:extLst>
          </p:cNvPr>
          <p:cNvSpPr txBox="1"/>
          <p:nvPr/>
        </p:nvSpPr>
        <p:spPr>
          <a:xfrm>
            <a:off x="211890" y="2967840"/>
            <a:ext cx="2501824" cy="715837"/>
          </a:xfrm>
          <a:prstGeom prst="rect">
            <a:avLst/>
          </a:prstGeom>
          <a:noFill/>
        </p:spPr>
        <p:txBody>
          <a:bodyPr wrap="square">
            <a:spAutoFit/>
          </a:bodyPr>
          <a:lstStyle/>
          <a:p>
            <a:r>
              <a:rPr lang="en-US" sz="1013" b="1" dirty="0">
                <a:latin typeface="Avenir Black" panose="02000503020000020003" pitchFamily="2" charset="0"/>
              </a:rPr>
              <a:t>🌟 GPU accelerated</a:t>
            </a:r>
          </a:p>
          <a:p>
            <a:r>
              <a:rPr lang="en-US" sz="1013" b="1" dirty="0">
                <a:latin typeface="Avenir Black" panose="02000503020000020003" pitchFamily="2" charset="0"/>
              </a:rPr>
              <a:t>🌟 Reverse mode</a:t>
            </a:r>
          </a:p>
          <a:p>
            <a:r>
              <a:rPr lang="en-US" sz="1013" b="1" dirty="0">
                <a:latin typeface="Avenir Black" panose="02000503020000020003" pitchFamily="2" charset="0"/>
              </a:rPr>
              <a:t>🌟 Natively integrates with </a:t>
            </a:r>
          </a:p>
          <a:p>
            <a:r>
              <a:rPr lang="en-US" sz="1013" b="1" dirty="0">
                <a:latin typeface="Avenir Black" panose="02000503020000020003" pitchFamily="2" charset="0"/>
              </a:rPr>
              <a:t>    JAX AD</a:t>
            </a:r>
          </a:p>
        </p:txBody>
      </p:sp>
      <p:sp>
        <p:nvSpPr>
          <p:cNvPr id="1031" name="Rectangle 1030">
            <a:extLst>
              <a:ext uri="{FF2B5EF4-FFF2-40B4-BE49-F238E27FC236}">
                <a16:creationId xmlns:a16="http://schemas.microsoft.com/office/drawing/2014/main" id="{55B801EF-766E-A06A-1649-1B97341823CD}"/>
              </a:ext>
            </a:extLst>
          </p:cNvPr>
          <p:cNvSpPr/>
          <p:nvPr/>
        </p:nvSpPr>
        <p:spPr>
          <a:xfrm>
            <a:off x="2962544" y="2913284"/>
            <a:ext cx="2714021" cy="9160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034" name="TextBox 1033">
            <a:extLst>
              <a:ext uri="{FF2B5EF4-FFF2-40B4-BE49-F238E27FC236}">
                <a16:creationId xmlns:a16="http://schemas.microsoft.com/office/drawing/2014/main" id="{49C0B5E3-0703-29EC-07E2-722C73D06594}"/>
              </a:ext>
            </a:extLst>
          </p:cNvPr>
          <p:cNvSpPr txBox="1"/>
          <p:nvPr/>
        </p:nvSpPr>
        <p:spPr>
          <a:xfrm>
            <a:off x="2962544" y="2565428"/>
            <a:ext cx="2714021" cy="369332"/>
          </a:xfrm>
          <a:prstGeom prst="rect">
            <a:avLst/>
          </a:prstGeom>
          <a:noFill/>
        </p:spPr>
        <p:txBody>
          <a:bodyPr wrap="square" rtlCol="0">
            <a:spAutoFit/>
          </a:bodyPr>
          <a:lstStyle/>
          <a:p>
            <a:pPr algn="ctr"/>
            <a:r>
              <a:rPr lang="en-US" sz="900" b="1" dirty="0">
                <a:latin typeface="Avenir Black" panose="02000503020000020003" pitchFamily="2" charset="0"/>
              </a:rPr>
              <a:t>Generative PPL for authoring distributions </a:t>
            </a:r>
          </a:p>
          <a:p>
            <a:pPr algn="ctr"/>
            <a:r>
              <a:rPr lang="en-US" sz="900" b="1" dirty="0">
                <a:latin typeface="Avenir Black" panose="02000503020000020003" pitchFamily="2" charset="0"/>
              </a:rPr>
              <a:t>with configurable gradient strategies</a:t>
            </a:r>
          </a:p>
        </p:txBody>
      </p:sp>
      <p:pic>
        <p:nvPicPr>
          <p:cNvPr id="1040" name="Picture 1039">
            <a:extLst>
              <a:ext uri="{FF2B5EF4-FFF2-40B4-BE49-F238E27FC236}">
                <a16:creationId xmlns:a16="http://schemas.microsoft.com/office/drawing/2014/main" id="{9572CD50-5BFC-8694-7452-6F0F7AF176DA}"/>
              </a:ext>
            </a:extLst>
          </p:cNvPr>
          <p:cNvPicPr>
            <a:picLocks noChangeAspect="1"/>
          </p:cNvPicPr>
          <p:nvPr/>
        </p:nvPicPr>
        <p:blipFill>
          <a:blip r:embed="rId10"/>
          <a:stretch>
            <a:fillRect/>
          </a:stretch>
        </p:blipFill>
        <p:spPr>
          <a:xfrm>
            <a:off x="6015640" y="2694734"/>
            <a:ext cx="2696568" cy="1198779"/>
          </a:xfrm>
          <a:prstGeom prst="rect">
            <a:avLst/>
          </a:prstGeom>
        </p:spPr>
      </p:pic>
      <p:sp>
        <p:nvSpPr>
          <p:cNvPr id="1041" name="TextBox 1040">
            <a:extLst>
              <a:ext uri="{FF2B5EF4-FFF2-40B4-BE49-F238E27FC236}">
                <a16:creationId xmlns:a16="http://schemas.microsoft.com/office/drawing/2014/main" id="{FC6AA770-D8DE-5A38-5F9B-A9042501B47F}"/>
              </a:ext>
            </a:extLst>
          </p:cNvPr>
          <p:cNvSpPr txBox="1"/>
          <p:nvPr/>
        </p:nvSpPr>
        <p:spPr>
          <a:xfrm>
            <a:off x="5984125" y="2476078"/>
            <a:ext cx="2830579" cy="230832"/>
          </a:xfrm>
          <a:prstGeom prst="rect">
            <a:avLst/>
          </a:prstGeom>
          <a:noFill/>
        </p:spPr>
        <p:txBody>
          <a:bodyPr wrap="square" rtlCol="0">
            <a:spAutoFit/>
          </a:bodyPr>
          <a:lstStyle/>
          <a:p>
            <a:pPr algn="ctr"/>
            <a:r>
              <a:rPr lang="en-US" sz="900" b="1" dirty="0">
                <a:latin typeface="Avenir Black" panose="02000503020000020003" pitchFamily="2" charset="0"/>
              </a:rPr>
              <a:t>Differentiable PPL for expressing loss programs</a:t>
            </a:r>
          </a:p>
        </p:txBody>
      </p:sp>
      <p:pic>
        <p:nvPicPr>
          <p:cNvPr id="1044" name="Picture 1043">
            <a:extLst>
              <a:ext uri="{FF2B5EF4-FFF2-40B4-BE49-F238E27FC236}">
                <a16:creationId xmlns:a16="http://schemas.microsoft.com/office/drawing/2014/main" id="{CCCAE8AE-AC5B-EFC1-1E57-52365BB2D5F6}"/>
              </a:ext>
            </a:extLst>
          </p:cNvPr>
          <p:cNvPicPr>
            <a:picLocks noChangeAspect="1"/>
          </p:cNvPicPr>
          <p:nvPr/>
        </p:nvPicPr>
        <p:blipFill>
          <a:blip r:embed="rId11"/>
          <a:stretch>
            <a:fillRect/>
          </a:stretch>
        </p:blipFill>
        <p:spPr>
          <a:xfrm>
            <a:off x="3122432" y="4056202"/>
            <a:ext cx="5935413" cy="900246"/>
          </a:xfrm>
          <a:prstGeom prst="rect">
            <a:avLst/>
          </a:prstGeom>
        </p:spPr>
      </p:pic>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17963" y="1311281"/>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40729" y="1153577"/>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40729" y="1153577"/>
                <a:ext cx="736204" cy="315407"/>
              </a:xfrm>
              <a:prstGeom prst="rect">
                <a:avLst/>
              </a:prstGeom>
              <a:blipFill>
                <a:blip r:embed="rId12"/>
                <a:stretch>
                  <a:fillRect t="-15385"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58306" y="1938199"/>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pic>
        <p:nvPicPr>
          <p:cNvPr id="2" name="Picture 1">
            <a:extLst>
              <a:ext uri="{FF2B5EF4-FFF2-40B4-BE49-F238E27FC236}">
                <a16:creationId xmlns:a16="http://schemas.microsoft.com/office/drawing/2014/main" id="{89EC9E12-6F81-9769-B582-47FAD73E90BE}"/>
              </a:ext>
            </a:extLst>
          </p:cNvPr>
          <p:cNvPicPr>
            <a:picLocks noChangeAspect="1"/>
          </p:cNvPicPr>
          <p:nvPr/>
        </p:nvPicPr>
        <p:blipFill>
          <a:blip r:embed="rId13"/>
          <a:stretch>
            <a:fillRect/>
          </a:stretch>
        </p:blipFill>
        <p:spPr>
          <a:xfrm>
            <a:off x="2987179" y="3015120"/>
            <a:ext cx="2664751" cy="706780"/>
          </a:xfrm>
          <a:prstGeom prst="rect">
            <a:avLst/>
          </a:prstGeom>
        </p:spPr>
      </p:pic>
      <p:sp>
        <p:nvSpPr>
          <p:cNvPr id="4" name="TextBox 3">
            <a:extLst>
              <a:ext uri="{FF2B5EF4-FFF2-40B4-BE49-F238E27FC236}">
                <a16:creationId xmlns:a16="http://schemas.microsoft.com/office/drawing/2014/main" id="{A844F000-256A-EC17-486C-50E796343D8F}"/>
              </a:ext>
            </a:extLst>
          </p:cNvPr>
          <p:cNvSpPr txBox="1"/>
          <p:nvPr/>
        </p:nvSpPr>
        <p:spPr>
          <a:xfrm>
            <a:off x="1151530" y="11820"/>
            <a:ext cx="7227517" cy="392415"/>
          </a:xfrm>
          <a:prstGeom prst="rect">
            <a:avLst/>
          </a:prstGeom>
          <a:noFill/>
        </p:spPr>
        <p:txBody>
          <a:bodyPr wrap="square">
            <a:spAutoFit/>
          </a:bodyPr>
          <a:lstStyle/>
          <a:p>
            <a:r>
              <a:rPr lang="en-US" sz="1950" b="1" u="sng" dirty="0">
                <a:latin typeface="Avenir Black" panose="02000503020000020003" pitchFamily="2" charset="0"/>
              </a:rPr>
              <a:t>Our approach: new automation for </a:t>
            </a:r>
            <a:r>
              <a:rPr lang="en-US" sz="1950" b="1" i="1" u="sng" dirty="0">
                <a:latin typeface="Avenir Black" panose="02000503020000020003" pitchFamily="2" charset="0"/>
              </a:rPr>
              <a:t>variational inference</a:t>
            </a:r>
            <a:r>
              <a:rPr lang="en-US" sz="1950" b="1" u="sng" dirty="0">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791532" y="936397"/>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751865" y="41038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585024" y="402797"/>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19721" y="1068120"/>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19721" y="1068120"/>
                <a:ext cx="429605" cy="155877"/>
              </a:xfrm>
              <a:prstGeom prst="rect">
                <a:avLst/>
              </a:prstGeom>
              <a:blipFill>
                <a:blip r:embed="rId14"/>
                <a:stretch>
                  <a:fillRect l="-5714" r="-8571" b="-3076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4BEF15C-1338-8015-804E-8CFC706B65AC}"/>
              </a:ext>
            </a:extLst>
          </p:cNvPr>
          <p:cNvSpPr txBox="1"/>
          <p:nvPr/>
        </p:nvSpPr>
        <p:spPr>
          <a:xfrm>
            <a:off x="68216" y="4034916"/>
            <a:ext cx="3054216" cy="715837"/>
          </a:xfrm>
          <a:prstGeom prst="rect">
            <a:avLst/>
          </a:prstGeom>
          <a:noFill/>
        </p:spPr>
        <p:txBody>
          <a:bodyPr wrap="square" rtlCol="0">
            <a:spAutoFit/>
          </a:bodyPr>
          <a:lstStyle/>
          <a:p>
            <a:pPr algn="ctr"/>
            <a:r>
              <a:rPr lang="en-US" sz="1013" b="1" dirty="0">
                <a:latin typeface="Avenir Black" panose="02000503020000020003" pitchFamily="2" charset="0"/>
              </a:rPr>
              <a:t>Automation to express </a:t>
            </a:r>
            <a:r>
              <a:rPr lang="en-US" sz="1013" b="1" u="sng" dirty="0">
                <a:latin typeface="Avenir Black" panose="02000503020000020003" pitchFamily="2" charset="0"/>
              </a:rPr>
              <a:t>significantly more</a:t>
            </a:r>
            <a:r>
              <a:rPr lang="en-US" sz="1013" b="1" dirty="0">
                <a:latin typeface="Avenir Black" panose="02000503020000020003" pitchFamily="2" charset="0"/>
              </a:rPr>
              <a:t> gradient estimators than Gen (without our extension) or Pyro, orders of magnitude faster.</a:t>
            </a:r>
          </a:p>
        </p:txBody>
      </p:sp>
    </p:spTree>
    <p:extLst>
      <p:ext uri="{BB962C8B-B14F-4D97-AF65-F5344CB8AC3E}">
        <p14:creationId xmlns:p14="http://schemas.microsoft.com/office/powerpoint/2010/main" val="25549862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pic>
        <p:nvPicPr>
          <p:cNvPr id="13" name="Picture 12">
            <a:extLst>
              <a:ext uri="{FF2B5EF4-FFF2-40B4-BE49-F238E27FC236}">
                <a16:creationId xmlns:a16="http://schemas.microsoft.com/office/drawing/2014/main" id="{EC047BA2-CDF4-1D39-F464-013FC198FDF1}"/>
              </a:ext>
            </a:extLst>
          </p:cNvPr>
          <p:cNvPicPr>
            <a:picLocks noChangeAspect="1"/>
          </p:cNvPicPr>
          <p:nvPr/>
        </p:nvPicPr>
        <p:blipFill>
          <a:blip r:embed="rId3"/>
          <a:stretch>
            <a:fillRect/>
          </a:stretch>
        </p:blipFill>
        <p:spPr>
          <a:xfrm>
            <a:off x="255049" y="4087273"/>
            <a:ext cx="8633905" cy="375713"/>
          </a:xfrm>
          <a:prstGeom prst="rect">
            <a:avLst/>
          </a:prstGeom>
          <a:ln>
            <a:solidFill>
              <a:schemeClr val="tx1"/>
            </a:solidFill>
          </a:ln>
        </p:spPr>
      </p:pic>
      <p:grpSp>
        <p:nvGrpSpPr>
          <p:cNvPr id="20" name="Group 19">
            <a:extLst>
              <a:ext uri="{FF2B5EF4-FFF2-40B4-BE49-F238E27FC236}">
                <a16:creationId xmlns:a16="http://schemas.microsoft.com/office/drawing/2014/main" id="{EB23E6EB-5EA0-DA5B-118C-A5346B7C6C11}"/>
              </a:ext>
            </a:extLst>
          </p:cNvPr>
          <p:cNvGrpSpPr/>
          <p:nvPr/>
        </p:nvGrpSpPr>
        <p:grpSpPr>
          <a:xfrm>
            <a:off x="1283532" y="889767"/>
            <a:ext cx="6576934" cy="2911840"/>
            <a:chOff x="1424066" y="1049311"/>
            <a:chExt cx="8769245" cy="3882453"/>
          </a:xfrm>
        </p:grpSpPr>
        <p:sp>
          <p:nvSpPr>
            <p:cNvPr id="19" name="Rectangle 18">
              <a:extLst>
                <a:ext uri="{FF2B5EF4-FFF2-40B4-BE49-F238E27FC236}">
                  <a16:creationId xmlns:a16="http://schemas.microsoft.com/office/drawing/2014/main" id="{557C82BD-4FC2-561E-8A7C-04C67948A030}"/>
                </a:ext>
              </a:extLst>
            </p:cNvPr>
            <p:cNvSpPr/>
            <p:nvPr/>
          </p:nvSpPr>
          <p:spPr>
            <a:xfrm>
              <a:off x="1424066" y="1049311"/>
              <a:ext cx="8769245" cy="3882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8" name="Group 17">
              <a:extLst>
                <a:ext uri="{FF2B5EF4-FFF2-40B4-BE49-F238E27FC236}">
                  <a16:creationId xmlns:a16="http://schemas.microsoft.com/office/drawing/2014/main" id="{5ABBB3E3-FFC1-CC3D-870F-70B064E18FEF}"/>
                </a:ext>
              </a:extLst>
            </p:cNvPr>
            <p:cNvGrpSpPr/>
            <p:nvPr/>
          </p:nvGrpSpPr>
          <p:grpSpPr>
            <a:xfrm>
              <a:off x="1633086" y="1186353"/>
              <a:ext cx="7991442" cy="3445607"/>
              <a:chOff x="838608" y="1171363"/>
              <a:chExt cx="7991442" cy="3445607"/>
            </a:xfrm>
          </p:grpSpPr>
          <p:pic>
            <p:nvPicPr>
              <p:cNvPr id="9" name="Picture 2">
                <a:extLst>
                  <a:ext uri="{FF2B5EF4-FFF2-40B4-BE49-F238E27FC236}">
                    <a16:creationId xmlns:a16="http://schemas.microsoft.com/office/drawing/2014/main" id="{A3D96E22-84FB-0D0E-A920-A6E617FC64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A6BE6EC7-DF51-0DA9-7D4A-FE5EA6F415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EBE8267-BC8F-B821-E0F1-9EED98F59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E67DB92F-C1D7-8D15-2203-FD3C7EC193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E6D0036-F40E-7B39-92FA-44C89F9E81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38970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58C4A24-836D-3CE1-1843-08B48B8F184D}"/>
              </a:ext>
            </a:extLst>
          </p:cNvPr>
          <p:cNvGrpSpPr/>
          <p:nvPr/>
        </p:nvGrpSpPr>
        <p:grpSpPr>
          <a:xfrm>
            <a:off x="1283532" y="889767"/>
            <a:ext cx="6576934" cy="2911840"/>
            <a:chOff x="1424066" y="1049311"/>
            <a:chExt cx="8769245" cy="3882453"/>
          </a:xfrm>
        </p:grpSpPr>
        <p:sp>
          <p:nvSpPr>
            <p:cNvPr id="13" name="Rectangle 12">
              <a:extLst>
                <a:ext uri="{FF2B5EF4-FFF2-40B4-BE49-F238E27FC236}">
                  <a16:creationId xmlns:a16="http://schemas.microsoft.com/office/drawing/2014/main" id="{365157E6-9EE5-73B8-7A3E-72F3D91C1115}"/>
                </a:ext>
              </a:extLst>
            </p:cNvPr>
            <p:cNvSpPr/>
            <p:nvPr/>
          </p:nvSpPr>
          <p:spPr>
            <a:xfrm>
              <a:off x="1424066" y="1049311"/>
              <a:ext cx="8769245" cy="38824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4" name="Group 13">
              <a:extLst>
                <a:ext uri="{FF2B5EF4-FFF2-40B4-BE49-F238E27FC236}">
                  <a16:creationId xmlns:a16="http://schemas.microsoft.com/office/drawing/2014/main" id="{741956C7-8677-7D33-E474-77435C9178F1}"/>
                </a:ext>
              </a:extLst>
            </p:cNvPr>
            <p:cNvGrpSpPr/>
            <p:nvPr/>
          </p:nvGrpSpPr>
          <p:grpSpPr>
            <a:xfrm>
              <a:off x="1633086" y="1186353"/>
              <a:ext cx="7991442" cy="3445607"/>
              <a:chOff x="838608" y="1171363"/>
              <a:chExt cx="7991442" cy="3445607"/>
            </a:xfrm>
          </p:grpSpPr>
          <p:pic>
            <p:nvPicPr>
              <p:cNvPr id="15" name="Picture 2">
                <a:extLst>
                  <a:ext uri="{FF2B5EF4-FFF2-40B4-BE49-F238E27FC236}">
                    <a16:creationId xmlns:a16="http://schemas.microsoft.com/office/drawing/2014/main" id="{810B52B7-AAE1-6E74-7416-3D5030F2CE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4B1363F1-C371-C642-230A-BB36052009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2A1438F-D0F8-2B9E-CC3A-3C04DE6982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855B8AE9-01CC-7D43-35F0-212CEDB4C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EE5BC53-434F-00BD-31DB-DF35A16639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D0389C15-92E7-B7A7-6299-AA6ACCBA8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6B7F95-F06F-DABC-4F7A-21E57633F9B7}"/>
                  </a:ext>
                </a:extLst>
              </p:cNvPr>
              <p:cNvSpPr txBox="1"/>
              <p:nvPr/>
            </p:nvSpPr>
            <p:spPr>
              <a:xfrm>
                <a:off x="5092912" y="2866868"/>
                <a:ext cx="2354087" cy="646331"/>
              </a:xfrm>
              <a:prstGeom prst="rect">
                <a:avLst/>
              </a:prstGeom>
              <a:solidFill>
                <a:schemeClr val="bg1"/>
              </a:solidFill>
            </p:spPr>
            <p:txBody>
              <a:bodyPr wrap="square" rtlCol="0">
                <a:spAutoFit/>
              </a:bodyPr>
              <a:lstStyle/>
              <a:p>
                <a:pPr algn="ctr"/>
                <a:r>
                  <a:rPr lang="en-US" sz="1800" b="1" dirty="0">
                    <a:latin typeface="Avenir Black" panose="02000503020000020003" pitchFamily="2" charset="0"/>
                  </a:rPr>
                  <a:t>Condition on </a:t>
                </a:r>
                <a14:m>
                  <m:oMath xmlns:m="http://schemas.openxmlformats.org/officeDocument/2006/math">
                    <m:r>
                      <a:rPr lang="en-US" sz="1800" i="1">
                        <a:latin typeface="Cambria Math" panose="02040503050406030204" pitchFamily="18" charset="0"/>
                      </a:rPr>
                      <m:t>𝑧</m:t>
                    </m:r>
                    <m:r>
                      <a:rPr lang="en-US" sz="1800" i="1">
                        <a:latin typeface="Cambria Math" panose="02040503050406030204" pitchFamily="18" charset="0"/>
                      </a:rPr>
                      <m:t>=5.0</m:t>
                    </m:r>
                  </m:oMath>
                </a14:m>
                <a:endParaRPr lang="en-US" sz="1800"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9F6B7F95-F06F-DABC-4F7A-21E57633F9B7}"/>
                  </a:ext>
                </a:extLst>
              </p:cNvPr>
              <p:cNvSpPr txBox="1">
                <a:spLocks noRot="1" noChangeAspect="1" noMove="1" noResize="1" noEditPoints="1" noAdjustHandles="1" noChangeArrowheads="1" noChangeShapeType="1" noTextEdit="1"/>
              </p:cNvSpPr>
              <p:nvPr/>
            </p:nvSpPr>
            <p:spPr>
              <a:xfrm>
                <a:off x="5092912" y="2866868"/>
                <a:ext cx="2354087" cy="646331"/>
              </a:xfrm>
              <a:prstGeom prst="rect">
                <a:avLst/>
              </a:prstGeom>
              <a:blipFill>
                <a:blip r:embed="rId4"/>
                <a:stretch>
                  <a:fillRect t="-384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5180585-6E76-5073-24F6-128BFB0664C0}"/>
              </a:ext>
            </a:extLst>
          </p:cNvPr>
          <p:cNvSpPr/>
          <p:nvPr/>
        </p:nvSpPr>
        <p:spPr>
          <a:xfrm>
            <a:off x="1283532" y="2866873"/>
            <a:ext cx="3809376" cy="303551"/>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solidFill>
                <a:schemeClr val="tx1"/>
              </a:solidFill>
            </a:endParaRPr>
          </a:p>
        </p:txBody>
      </p:sp>
      <p:sp>
        <p:nvSpPr>
          <p:cNvPr id="8" name="TextBox 7">
            <a:extLst>
              <a:ext uri="{FF2B5EF4-FFF2-40B4-BE49-F238E27FC236}">
                <a16:creationId xmlns:a16="http://schemas.microsoft.com/office/drawing/2014/main" id="{5C2BB6F6-C667-A7F6-E04D-EE038D0BC536}"/>
              </a:ext>
            </a:extLst>
          </p:cNvPr>
          <p:cNvSpPr txBox="1"/>
          <p:nvPr/>
        </p:nvSpPr>
        <p:spPr>
          <a:xfrm>
            <a:off x="4481212" y="4462982"/>
            <a:ext cx="4407740" cy="369332"/>
          </a:xfrm>
          <a:prstGeom prst="rect">
            <a:avLst/>
          </a:prstGeom>
          <a:noFill/>
        </p:spPr>
        <p:txBody>
          <a:bodyPr wrap="square" rtlCol="0">
            <a:spAutoFit/>
          </a:bodyPr>
          <a:lstStyle/>
          <a:p>
            <a:pPr algn="ctr"/>
            <a:r>
              <a:rPr lang="en-US" sz="1800" b="1" dirty="0">
                <a:latin typeface="Avenir Black" panose="02000503020000020003" pitchFamily="2" charset="0"/>
              </a:rPr>
              <a:t>Density of an unnormalized measure</a:t>
            </a:r>
            <a:endParaRPr lang="en-US" sz="1800" dirty="0">
              <a:latin typeface="Avenir Black" panose="02000503020000020003" pitchFamily="2" charset="0"/>
            </a:endParaRPr>
          </a:p>
        </p:txBody>
      </p:sp>
      <p:pic>
        <p:nvPicPr>
          <p:cNvPr id="21" name="Picture 20">
            <a:extLst>
              <a:ext uri="{FF2B5EF4-FFF2-40B4-BE49-F238E27FC236}">
                <a16:creationId xmlns:a16="http://schemas.microsoft.com/office/drawing/2014/main" id="{61841F96-5E2D-5621-B426-7C0CAFD9D577}"/>
              </a:ext>
            </a:extLst>
          </p:cNvPr>
          <p:cNvPicPr>
            <a:picLocks noChangeAspect="1"/>
          </p:cNvPicPr>
          <p:nvPr/>
        </p:nvPicPr>
        <p:blipFill>
          <a:blip r:embed="rId5"/>
          <a:stretch>
            <a:fillRect/>
          </a:stretch>
        </p:blipFill>
        <p:spPr>
          <a:xfrm>
            <a:off x="255049" y="4087273"/>
            <a:ext cx="8633905" cy="375713"/>
          </a:xfrm>
          <a:prstGeom prst="rect">
            <a:avLst/>
          </a:prstGeom>
          <a:ln>
            <a:solidFill>
              <a:schemeClr val="tx1"/>
            </a:solidFill>
          </a:ln>
        </p:spPr>
      </p:pic>
      <p:sp>
        <p:nvSpPr>
          <p:cNvPr id="7" name="Rectangle 6">
            <a:extLst>
              <a:ext uri="{FF2B5EF4-FFF2-40B4-BE49-F238E27FC236}">
                <a16:creationId xmlns:a16="http://schemas.microsoft.com/office/drawing/2014/main" id="{2828896B-EF72-D9A9-084B-6D09CC2A1EEA}"/>
              </a:ext>
            </a:extLst>
          </p:cNvPr>
          <p:cNvSpPr/>
          <p:nvPr/>
        </p:nvSpPr>
        <p:spPr>
          <a:xfrm>
            <a:off x="4481212" y="4087269"/>
            <a:ext cx="4407740" cy="692596"/>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solidFill>
                <a:schemeClr val="tx1"/>
              </a:solidFill>
            </a:endParaRPr>
          </a:p>
        </p:txBody>
      </p:sp>
      <p:sp>
        <p:nvSpPr>
          <p:cNvPr id="5" name="TextBox 4">
            <a:extLst>
              <a:ext uri="{FF2B5EF4-FFF2-40B4-BE49-F238E27FC236}">
                <a16:creationId xmlns:a16="http://schemas.microsoft.com/office/drawing/2014/main" id="{01FAB38E-E307-E4E3-9CDB-44B0E3A7F917}"/>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spTree>
    <p:extLst>
      <p:ext uri="{BB962C8B-B14F-4D97-AF65-F5344CB8AC3E}">
        <p14:creationId xmlns:p14="http://schemas.microsoft.com/office/powerpoint/2010/main" val="3669115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39C5DE5-13FC-2FF6-4DA4-3C7150FD920C}"/>
              </a:ext>
            </a:extLst>
          </p:cNvPr>
          <p:cNvGrpSpPr/>
          <p:nvPr/>
        </p:nvGrpSpPr>
        <p:grpSpPr>
          <a:xfrm>
            <a:off x="199799" y="678097"/>
            <a:ext cx="8587638" cy="3241970"/>
            <a:chOff x="1424066" y="1049311"/>
            <a:chExt cx="11450184" cy="4322626"/>
          </a:xfrm>
        </p:grpSpPr>
        <p:sp>
          <p:nvSpPr>
            <p:cNvPr id="15" name="Rectangle 14">
              <a:extLst>
                <a:ext uri="{FF2B5EF4-FFF2-40B4-BE49-F238E27FC236}">
                  <a16:creationId xmlns:a16="http://schemas.microsoft.com/office/drawing/2014/main" id="{02E3062C-B597-5877-F7E8-8EA8954D6035}"/>
                </a:ext>
              </a:extLst>
            </p:cNvPr>
            <p:cNvSpPr/>
            <p:nvPr/>
          </p:nvSpPr>
          <p:spPr>
            <a:xfrm>
              <a:off x="1424066" y="1049311"/>
              <a:ext cx="11450184" cy="432262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16" name="Group 15">
              <a:extLst>
                <a:ext uri="{FF2B5EF4-FFF2-40B4-BE49-F238E27FC236}">
                  <a16:creationId xmlns:a16="http://schemas.microsoft.com/office/drawing/2014/main" id="{D5FE1D50-2BA6-6182-78DE-E499002D60FC}"/>
                </a:ext>
              </a:extLst>
            </p:cNvPr>
            <p:cNvGrpSpPr/>
            <p:nvPr/>
          </p:nvGrpSpPr>
          <p:grpSpPr>
            <a:xfrm>
              <a:off x="1633086" y="1186353"/>
              <a:ext cx="7991442" cy="3445607"/>
              <a:chOff x="838608" y="1171363"/>
              <a:chExt cx="7991442" cy="3445607"/>
            </a:xfrm>
          </p:grpSpPr>
          <p:pic>
            <p:nvPicPr>
              <p:cNvPr id="17" name="Picture 2">
                <a:extLst>
                  <a:ext uri="{FF2B5EF4-FFF2-40B4-BE49-F238E27FC236}">
                    <a16:creationId xmlns:a16="http://schemas.microsoft.com/office/drawing/2014/main" id="{1BE0FB34-5BA8-F8DB-BEB8-7589B35364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E4BA773E-1284-FF84-9707-87321F9829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489" t="847" r="125" b="4517"/>
              <a:stretch/>
            </p:blipFill>
            <p:spPr bwMode="auto">
              <a:xfrm>
                <a:off x="6550595" y="1171363"/>
                <a:ext cx="2279455" cy="34456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600EF6C-D134-A9AB-2BAB-EB0DDAA6D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54DAA4E9-4CE9-3263-80B6-5E8BD79604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5A0232D2-54D0-49EA-714A-5211A12C04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5BD4C1A2-34D1-AF0E-18FA-8371F541E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87FD7A-9EB7-9F9B-FE93-210C150ACF73}"/>
                  </a:ext>
                </a:extLst>
              </p:cNvPr>
              <p:cNvSpPr txBox="1"/>
              <p:nvPr/>
            </p:nvSpPr>
            <p:spPr>
              <a:xfrm>
                <a:off x="1283535" y="4068219"/>
                <a:ext cx="6576934" cy="692497"/>
              </a:xfrm>
              <a:prstGeom prst="rect">
                <a:avLst/>
              </a:prstGeom>
              <a:noFill/>
            </p:spPr>
            <p:txBody>
              <a:bodyPr wrap="square">
                <a:spAutoFit/>
              </a:bodyPr>
              <a:lstStyle/>
              <a:p>
                <a:pPr algn="ctr"/>
                <a:r>
                  <a:rPr lang="en-US" sz="1950" b="1" dirty="0">
                    <a:latin typeface="Avenir Black" panose="02000503020000020003" pitchFamily="2" charset="0"/>
                  </a:rPr>
                  <a:t>(Variational inference) Find a distribution </a:t>
                </a:r>
                <a14:m>
                  <m:oMath xmlns:m="http://schemas.openxmlformats.org/officeDocument/2006/math">
                    <m:r>
                      <a:rPr lang="en-US" sz="1950" i="1">
                        <a:latin typeface="Cambria Math" panose="02040503050406030204" pitchFamily="18" charset="0"/>
                      </a:rPr>
                      <m:t>𝑄</m:t>
                    </m:r>
                  </m:oMath>
                </a14:m>
                <a:r>
                  <a:rPr lang="en-US" sz="1950" b="1" dirty="0">
                    <a:latin typeface="Avenir Black" panose="02000503020000020003" pitchFamily="2" charset="0"/>
                  </a:rPr>
                  <a:t> which is close to the normalized version of </a:t>
                </a:r>
                <a:r>
                  <a:rPr lang="en-US" sz="1950" dirty="0">
                    <a:latin typeface="Iosevka Custom" panose="02000509030000000004" pitchFamily="49" charset="0"/>
                    <a:ea typeface="Iosevka Custom" panose="02000509030000000004" pitchFamily="49" charset="0"/>
                    <a:cs typeface="Iosevka Custom" panose="02000509030000000004" pitchFamily="49" charset="0"/>
                  </a:rPr>
                  <a:t>model</a:t>
                </a:r>
                <a:r>
                  <a:rPr lang="en-US" sz="1950" b="1" dirty="0">
                    <a:latin typeface="Avenir Black" panose="02000503020000020003" pitchFamily="2" charset="0"/>
                  </a:rPr>
                  <a:t>.</a:t>
                </a:r>
              </a:p>
            </p:txBody>
          </p:sp>
        </mc:Choice>
        <mc:Fallback xmlns="">
          <p:sp>
            <p:nvSpPr>
              <p:cNvPr id="9" name="TextBox 8">
                <a:extLst>
                  <a:ext uri="{FF2B5EF4-FFF2-40B4-BE49-F238E27FC236}">
                    <a16:creationId xmlns:a16="http://schemas.microsoft.com/office/drawing/2014/main" id="{E987FD7A-9EB7-9F9B-FE93-210C150ACF73}"/>
                  </a:ext>
                </a:extLst>
              </p:cNvPr>
              <p:cNvSpPr txBox="1">
                <a:spLocks noRot="1" noChangeAspect="1" noMove="1" noResize="1" noEditPoints="1" noAdjustHandles="1" noChangeArrowheads="1" noChangeShapeType="1" noTextEdit="1"/>
              </p:cNvSpPr>
              <p:nvPr/>
            </p:nvSpPr>
            <p:spPr>
              <a:xfrm>
                <a:off x="1283535" y="4068219"/>
                <a:ext cx="6576934" cy="692497"/>
              </a:xfrm>
              <a:prstGeom prst="rect">
                <a:avLst/>
              </a:prstGeom>
              <a:blipFill>
                <a:blip r:embed="rId4"/>
                <a:stretch>
                  <a:fillRect t="-5455" b="-1454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8AC8100-EC34-0CED-AA9F-C205709810E5}"/>
              </a:ext>
            </a:extLst>
          </p:cNvPr>
          <p:cNvSpPr txBox="1"/>
          <p:nvPr/>
        </p:nvSpPr>
        <p:spPr>
          <a:xfrm>
            <a:off x="6581784" y="2943601"/>
            <a:ext cx="2106751" cy="738664"/>
          </a:xfrm>
          <a:prstGeom prst="rect">
            <a:avLst/>
          </a:prstGeom>
          <a:noFill/>
        </p:spPr>
        <p:txBody>
          <a:bodyPr wrap="square" rtlCol="0">
            <a:spAutoFit/>
          </a:bodyPr>
          <a:lstStyle/>
          <a:p>
            <a:pPr algn="ctr"/>
            <a:r>
              <a:rPr lang="en-US" sz="1050" b="1" dirty="0">
                <a:latin typeface="Avenir Black" panose="02000503020000020003" pitchFamily="2" charset="0"/>
              </a:rPr>
              <a:t>Approximate posterior constructed using sampling importance resampling with </a:t>
            </a:r>
          </a:p>
          <a:p>
            <a:pPr algn="ctr"/>
            <a:r>
              <a:rPr lang="en-US" sz="1050" b="1" dirty="0">
                <a:latin typeface="Avenir Black" panose="02000503020000020003" pitchFamily="2" charset="0"/>
              </a:rPr>
              <a:t>N = 1000 particles</a:t>
            </a:r>
          </a:p>
        </p:txBody>
      </p:sp>
      <p:pic>
        <p:nvPicPr>
          <p:cNvPr id="4" name="Picture 3">
            <a:extLst>
              <a:ext uri="{FF2B5EF4-FFF2-40B4-BE49-F238E27FC236}">
                <a16:creationId xmlns:a16="http://schemas.microsoft.com/office/drawing/2014/main" id="{94305098-A506-999A-3890-D39F61569608}"/>
              </a:ext>
            </a:extLst>
          </p:cNvPr>
          <p:cNvPicPr>
            <a:picLocks noChangeAspect="1"/>
          </p:cNvPicPr>
          <p:nvPr/>
        </p:nvPicPr>
        <p:blipFill>
          <a:blip r:embed="rId5"/>
          <a:stretch>
            <a:fillRect/>
          </a:stretch>
        </p:blipFill>
        <p:spPr>
          <a:xfrm>
            <a:off x="6646594" y="929029"/>
            <a:ext cx="1977122" cy="2014568"/>
          </a:xfrm>
          <a:prstGeom prst="rect">
            <a:avLst/>
          </a:prstGeom>
        </p:spPr>
      </p:pic>
      <p:sp>
        <p:nvSpPr>
          <p:cNvPr id="5" name="TextBox 4">
            <a:extLst>
              <a:ext uri="{FF2B5EF4-FFF2-40B4-BE49-F238E27FC236}">
                <a16:creationId xmlns:a16="http://schemas.microsoft.com/office/drawing/2014/main" id="{1A5DAE6D-E469-E93F-D828-60214AAD4D6F}"/>
              </a:ext>
            </a:extLst>
          </p:cNvPr>
          <p:cNvSpPr txBox="1"/>
          <p:nvPr/>
        </p:nvSpPr>
        <p:spPr>
          <a:xfrm>
            <a:off x="91497" y="90520"/>
            <a:ext cx="6619313" cy="392415"/>
          </a:xfrm>
          <a:prstGeom prst="rect">
            <a:avLst/>
          </a:prstGeom>
          <a:noFill/>
        </p:spPr>
        <p:txBody>
          <a:bodyPr wrap="none" lIns="0" tIns="0" rIns="0" bIns="0" rtlCol="0">
            <a:spAutoFit/>
          </a:bodyPr>
          <a:lstStyle/>
          <a:p>
            <a:r>
              <a:rPr lang="en-US" sz="2550" b="1" u="sng" dirty="0">
                <a:latin typeface="Avenir Black" panose="02000503020000020003" pitchFamily="2" charset="0"/>
              </a:rPr>
              <a:t>Example: solving inference on a noisy cone</a:t>
            </a:r>
          </a:p>
        </p:txBody>
      </p:sp>
    </p:spTree>
    <p:extLst>
      <p:ext uri="{BB962C8B-B14F-4D97-AF65-F5344CB8AC3E}">
        <p14:creationId xmlns:p14="http://schemas.microsoft.com/office/powerpoint/2010/main" val="650285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559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CDDD94-43DC-5929-F244-49FBEDBB6A8E}"/>
              </a:ext>
            </a:extLst>
          </p:cNvPr>
          <p:cNvSpPr/>
          <p:nvPr/>
        </p:nvSpPr>
        <p:spPr>
          <a:xfrm>
            <a:off x="1360540" y="1526462"/>
            <a:ext cx="6404486" cy="117847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90D7C7-78F8-FC64-994D-1A96C291ECD3}"/>
                  </a:ext>
                </a:extLst>
              </p:cNvPr>
              <p:cNvSpPr txBox="1"/>
              <p:nvPr/>
            </p:nvSpPr>
            <p:spPr>
              <a:xfrm>
                <a:off x="1360541" y="1571825"/>
                <a:ext cx="6404487" cy="1097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a:p>
                <a:endParaRPr lang="en-US" sz="2100" i="1" dirty="0">
                  <a:latin typeface="Cambria Math" panose="02040503050406030204" pitchFamily="18" charset="0"/>
                  <a:ea typeface="Cambria Math" panose="02040503050406030204" pitchFamily="18" charset="0"/>
                </a:endParaRPr>
              </a:p>
              <a:p>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KL</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𝑄</m:t>
                            </m:r>
                            <m:r>
                              <a:rPr lang="en-US" sz="2100" i="1">
                                <a:latin typeface="Cambria Math" panose="02040503050406030204" pitchFamily="18" charset="0"/>
                                <a:ea typeface="Cambria Math" panose="02040503050406030204" pitchFamily="18" charset="0"/>
                              </a:rPr>
                              <m:t>, </m:t>
                            </m:r>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𝑃</m:t>
                                </m:r>
                              </m:e>
                            </m:acc>
                          </m:e>
                        </m:d>
                      </m:e>
                    </m:func>
                    <m:r>
                      <a:rPr lang="en-US" sz="2100" i="1">
                        <a:latin typeface="Cambria Math" panose="02040503050406030204" pitchFamily="18" charset="0"/>
                        <a:ea typeface="Cambria Math" panose="02040503050406030204" pitchFamily="18" charset="0"/>
                      </a:rPr>
                      <m:t> </m:t>
                    </m:r>
                  </m:oMath>
                </a14:m>
                <a:endParaRPr lang="en-US" sz="2100" dirty="0"/>
              </a:p>
            </p:txBody>
          </p:sp>
        </mc:Choice>
        <mc:Fallback xmlns="">
          <p:sp>
            <p:nvSpPr>
              <p:cNvPr id="2" name="TextBox 1">
                <a:extLst>
                  <a:ext uri="{FF2B5EF4-FFF2-40B4-BE49-F238E27FC236}">
                    <a16:creationId xmlns:a16="http://schemas.microsoft.com/office/drawing/2014/main" id="{C190D7C7-78F8-FC64-994D-1A96C291ECD3}"/>
                  </a:ext>
                </a:extLst>
              </p:cNvPr>
              <p:cNvSpPr txBox="1">
                <a:spLocks noRot="1" noChangeAspect="1" noMove="1" noResize="1" noEditPoints="1" noAdjustHandles="1" noChangeArrowheads="1" noChangeShapeType="1" noTextEdit="1"/>
              </p:cNvSpPr>
              <p:nvPr/>
            </p:nvSpPr>
            <p:spPr>
              <a:xfrm>
                <a:off x="1360541" y="1571825"/>
                <a:ext cx="6404487" cy="1097608"/>
              </a:xfrm>
              <a:prstGeom prst="rect">
                <a:avLst/>
              </a:prstGeom>
              <a:blipFill>
                <a:blip r:embed="rId3"/>
                <a:stretch>
                  <a:fillRect b="-909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5BF6CF-DEF7-2DA2-E59B-5666275D0662}"/>
              </a:ext>
            </a:extLst>
          </p:cNvPr>
          <p:cNvSpPr txBox="1"/>
          <p:nvPr/>
        </p:nvSpPr>
        <p:spPr>
          <a:xfrm>
            <a:off x="91497" y="90520"/>
            <a:ext cx="3130665" cy="392415"/>
          </a:xfrm>
          <a:prstGeom prst="rect">
            <a:avLst/>
          </a:prstGeom>
          <a:noFill/>
        </p:spPr>
        <p:txBody>
          <a:bodyPr wrap="none" lIns="0" tIns="0" rIns="0" bIns="0" rtlCol="0">
            <a:spAutoFit/>
          </a:bodyPr>
          <a:lstStyle/>
          <a:p>
            <a:r>
              <a:rPr lang="en-US" sz="2550" b="1" u="sng" dirty="0">
                <a:latin typeface="Avenir Black" panose="02000503020000020003" pitchFamily="2" charset="0"/>
              </a:rPr>
              <a:t>AD for VI objectives</a:t>
            </a:r>
          </a:p>
        </p:txBody>
      </p:sp>
      <p:sp>
        <p:nvSpPr>
          <p:cNvPr id="7" name="TextBox 6">
            <a:extLst>
              <a:ext uri="{FF2B5EF4-FFF2-40B4-BE49-F238E27FC236}">
                <a16:creationId xmlns:a16="http://schemas.microsoft.com/office/drawing/2014/main" id="{6466615E-1DC4-E03E-EFFD-2E702456E53A}"/>
              </a:ext>
            </a:extLst>
          </p:cNvPr>
          <p:cNvSpPr txBox="1"/>
          <p:nvPr/>
        </p:nvSpPr>
        <p:spPr>
          <a:xfrm>
            <a:off x="1259664" y="741856"/>
            <a:ext cx="6624672" cy="415498"/>
          </a:xfrm>
          <a:prstGeom prst="rect">
            <a:avLst/>
          </a:prstGeom>
          <a:noFill/>
        </p:spPr>
        <p:txBody>
          <a:bodyPr wrap="square" rtlCol="0">
            <a:spAutoFit/>
          </a:bodyPr>
          <a:lstStyle/>
          <a:p>
            <a:pPr algn="ctr"/>
            <a:r>
              <a:rPr lang="en-US" sz="2100" b="1" dirty="0">
                <a:latin typeface="Avenir Black" panose="02000503020000020003" pitchFamily="2" charset="0"/>
              </a:rPr>
              <a:t>Objectives over spaces of distributions</a:t>
            </a:r>
          </a:p>
        </p:txBody>
      </p:sp>
      <p:sp>
        <p:nvSpPr>
          <p:cNvPr id="4" name="TextBox 3">
            <a:extLst>
              <a:ext uri="{FF2B5EF4-FFF2-40B4-BE49-F238E27FC236}">
                <a16:creationId xmlns:a16="http://schemas.microsoft.com/office/drawing/2014/main" id="{391FE9DF-1528-4960-30CF-4A97426C3350}"/>
              </a:ext>
            </a:extLst>
          </p:cNvPr>
          <p:cNvSpPr txBox="1"/>
          <p:nvPr/>
        </p:nvSpPr>
        <p:spPr>
          <a:xfrm>
            <a:off x="1378975" y="1267536"/>
            <a:ext cx="2151422"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5" name="TextBox 4">
            <a:extLst>
              <a:ext uri="{FF2B5EF4-FFF2-40B4-BE49-F238E27FC236}">
                <a16:creationId xmlns:a16="http://schemas.microsoft.com/office/drawing/2014/main" id="{0E859F97-85F4-44B5-BC2A-7C692126449E}"/>
              </a:ext>
            </a:extLst>
          </p:cNvPr>
          <p:cNvSpPr txBox="1"/>
          <p:nvPr/>
        </p:nvSpPr>
        <p:spPr>
          <a:xfrm>
            <a:off x="4878033"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KL divergence</a:t>
            </a:r>
          </a:p>
        </p:txBody>
      </p:sp>
      <p:sp>
        <p:nvSpPr>
          <p:cNvPr id="9" name="TextBox 8">
            <a:extLst>
              <a:ext uri="{FF2B5EF4-FFF2-40B4-BE49-F238E27FC236}">
                <a16:creationId xmlns:a16="http://schemas.microsoft.com/office/drawing/2014/main" id="{FA800438-A7CD-1DEE-2011-AF8495BE3209}"/>
              </a:ext>
            </a:extLst>
          </p:cNvPr>
          <p:cNvSpPr txBox="1"/>
          <p:nvPr/>
        </p:nvSpPr>
        <p:spPr>
          <a:xfrm>
            <a:off x="3530400"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Evidence</a:t>
            </a:r>
          </a:p>
        </p:txBody>
      </p:sp>
    </p:spTree>
    <p:extLst>
      <p:ext uri="{BB962C8B-B14F-4D97-AF65-F5344CB8AC3E}">
        <p14:creationId xmlns:p14="http://schemas.microsoft.com/office/powerpoint/2010/main" val="2294276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CDDD94-43DC-5929-F244-49FBEDBB6A8E}"/>
              </a:ext>
            </a:extLst>
          </p:cNvPr>
          <p:cNvSpPr/>
          <p:nvPr/>
        </p:nvSpPr>
        <p:spPr>
          <a:xfrm>
            <a:off x="1360540" y="1526462"/>
            <a:ext cx="6404486" cy="117847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90D7C7-78F8-FC64-994D-1A96C291ECD3}"/>
                  </a:ext>
                </a:extLst>
              </p:cNvPr>
              <p:cNvSpPr txBox="1"/>
              <p:nvPr/>
            </p:nvSpPr>
            <p:spPr>
              <a:xfrm>
                <a:off x="1360541" y="1571825"/>
                <a:ext cx="6404487" cy="10976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a:p>
                <a:endParaRPr lang="en-US" sz="2100" i="1" dirty="0">
                  <a:latin typeface="Cambria Math" panose="02040503050406030204" pitchFamily="18" charset="0"/>
                  <a:ea typeface="Cambria Math" panose="02040503050406030204" pitchFamily="18" charset="0"/>
                </a:endParaRPr>
              </a:p>
              <a:p>
                <a:r>
                  <a:rPr lang="en-US" sz="2100" dirty="0">
                    <a:ea typeface="Cambria Math" panose="02040503050406030204" pitchFamily="18" charset="0"/>
                  </a:rPr>
                  <a:t>						  </a:t>
                </a:r>
                <a14:m>
                  <m:oMath xmlns:m="http://schemas.openxmlformats.org/officeDocument/2006/math">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 −</m:t>
                        </m:r>
                        <m:r>
                          <m:rPr>
                            <m:sty m:val="p"/>
                          </m:rPr>
                          <a:rPr lang="en-US" sz="2100">
                            <a:latin typeface="Cambria Math" panose="02040503050406030204" pitchFamily="18" charset="0"/>
                            <a:ea typeface="Cambria Math" panose="02040503050406030204" pitchFamily="18" charset="0"/>
                          </a:rPr>
                          <m:t>KL</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𝑄</m:t>
                            </m:r>
                            <m:r>
                              <a:rPr lang="en-US" sz="2100" i="1">
                                <a:latin typeface="Cambria Math" panose="02040503050406030204" pitchFamily="18" charset="0"/>
                                <a:ea typeface="Cambria Math" panose="02040503050406030204" pitchFamily="18" charset="0"/>
                              </a:rPr>
                              <m:t>, </m:t>
                            </m:r>
                            <m:acc>
                              <m:accPr>
                                <m:chr m:val="̃"/>
                                <m:ctrlPr>
                                  <a:rPr lang="en-US" sz="2100" i="1">
                                    <a:latin typeface="Cambria Math" panose="02040503050406030204" pitchFamily="18" charset="0"/>
                                    <a:ea typeface="Cambria Math" panose="02040503050406030204" pitchFamily="18" charset="0"/>
                                  </a:rPr>
                                </m:ctrlPr>
                              </m:accPr>
                              <m:e>
                                <m:r>
                                  <a:rPr lang="en-US" sz="2100" i="1">
                                    <a:latin typeface="Cambria Math" panose="02040503050406030204" pitchFamily="18" charset="0"/>
                                    <a:ea typeface="Cambria Math" panose="02040503050406030204" pitchFamily="18" charset="0"/>
                                  </a:rPr>
                                  <m:t>𝑃</m:t>
                                </m:r>
                              </m:e>
                            </m:acc>
                          </m:e>
                        </m:d>
                      </m:e>
                    </m:func>
                    <m:r>
                      <a:rPr lang="en-US" sz="2100" i="1">
                        <a:latin typeface="Cambria Math" panose="02040503050406030204" pitchFamily="18" charset="0"/>
                        <a:ea typeface="Cambria Math" panose="02040503050406030204" pitchFamily="18" charset="0"/>
                      </a:rPr>
                      <m:t> </m:t>
                    </m:r>
                  </m:oMath>
                </a14:m>
                <a:endParaRPr lang="en-US" sz="2100" dirty="0"/>
              </a:p>
            </p:txBody>
          </p:sp>
        </mc:Choice>
        <mc:Fallback xmlns="">
          <p:sp>
            <p:nvSpPr>
              <p:cNvPr id="2" name="TextBox 1">
                <a:extLst>
                  <a:ext uri="{FF2B5EF4-FFF2-40B4-BE49-F238E27FC236}">
                    <a16:creationId xmlns:a16="http://schemas.microsoft.com/office/drawing/2014/main" id="{C190D7C7-78F8-FC64-994D-1A96C291ECD3}"/>
                  </a:ext>
                </a:extLst>
              </p:cNvPr>
              <p:cNvSpPr txBox="1">
                <a:spLocks noRot="1" noChangeAspect="1" noMove="1" noResize="1" noEditPoints="1" noAdjustHandles="1" noChangeArrowheads="1" noChangeShapeType="1" noTextEdit="1"/>
              </p:cNvSpPr>
              <p:nvPr/>
            </p:nvSpPr>
            <p:spPr>
              <a:xfrm>
                <a:off x="1360541" y="1571825"/>
                <a:ext cx="6404487" cy="1097608"/>
              </a:xfrm>
              <a:prstGeom prst="rect">
                <a:avLst/>
              </a:prstGeom>
              <a:blipFill>
                <a:blip r:embed="rId3"/>
                <a:stretch>
                  <a:fillRect b="-909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E5BF6CF-DEF7-2DA2-E59B-5666275D0662}"/>
              </a:ext>
            </a:extLst>
          </p:cNvPr>
          <p:cNvSpPr txBox="1"/>
          <p:nvPr/>
        </p:nvSpPr>
        <p:spPr>
          <a:xfrm>
            <a:off x="91497" y="90520"/>
            <a:ext cx="3130665" cy="392415"/>
          </a:xfrm>
          <a:prstGeom prst="rect">
            <a:avLst/>
          </a:prstGeom>
          <a:noFill/>
        </p:spPr>
        <p:txBody>
          <a:bodyPr wrap="none" lIns="0" tIns="0" rIns="0" bIns="0" rtlCol="0">
            <a:spAutoFit/>
          </a:bodyPr>
          <a:lstStyle/>
          <a:p>
            <a:r>
              <a:rPr lang="en-US" sz="2550" b="1" u="sng" dirty="0">
                <a:latin typeface="Avenir Black" panose="02000503020000020003" pitchFamily="2" charset="0"/>
              </a:rPr>
              <a:t>AD for VI objectives</a:t>
            </a:r>
          </a:p>
        </p:txBody>
      </p:sp>
      <p:sp>
        <p:nvSpPr>
          <p:cNvPr id="4" name="TextBox 3">
            <a:extLst>
              <a:ext uri="{FF2B5EF4-FFF2-40B4-BE49-F238E27FC236}">
                <a16:creationId xmlns:a16="http://schemas.microsoft.com/office/drawing/2014/main" id="{391FE9DF-1528-4960-30CF-4A97426C3350}"/>
              </a:ext>
            </a:extLst>
          </p:cNvPr>
          <p:cNvSpPr txBox="1"/>
          <p:nvPr/>
        </p:nvSpPr>
        <p:spPr>
          <a:xfrm>
            <a:off x="1259664" y="1248660"/>
            <a:ext cx="2151422"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5" name="TextBox 4">
            <a:extLst>
              <a:ext uri="{FF2B5EF4-FFF2-40B4-BE49-F238E27FC236}">
                <a16:creationId xmlns:a16="http://schemas.microsoft.com/office/drawing/2014/main" id="{0E859F97-85F4-44B5-BC2A-7C692126449E}"/>
              </a:ext>
            </a:extLst>
          </p:cNvPr>
          <p:cNvSpPr txBox="1"/>
          <p:nvPr/>
        </p:nvSpPr>
        <p:spPr>
          <a:xfrm>
            <a:off x="4878033"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KL divergence</a:t>
            </a:r>
          </a:p>
        </p:txBody>
      </p:sp>
      <p:sp>
        <p:nvSpPr>
          <p:cNvPr id="9" name="TextBox 8">
            <a:extLst>
              <a:ext uri="{FF2B5EF4-FFF2-40B4-BE49-F238E27FC236}">
                <a16:creationId xmlns:a16="http://schemas.microsoft.com/office/drawing/2014/main" id="{FA800438-A7CD-1DEE-2011-AF8495BE3209}"/>
              </a:ext>
            </a:extLst>
          </p:cNvPr>
          <p:cNvSpPr txBox="1"/>
          <p:nvPr/>
        </p:nvSpPr>
        <p:spPr>
          <a:xfrm>
            <a:off x="3530400" y="2704929"/>
            <a:ext cx="1404785" cy="248209"/>
          </a:xfrm>
          <a:prstGeom prst="rect">
            <a:avLst/>
          </a:prstGeom>
          <a:noFill/>
        </p:spPr>
        <p:txBody>
          <a:bodyPr wrap="square" rtlCol="0">
            <a:spAutoFit/>
          </a:bodyPr>
          <a:lstStyle/>
          <a:p>
            <a:pPr algn="ctr"/>
            <a:r>
              <a:rPr lang="en-US" sz="1013" b="1" dirty="0">
                <a:latin typeface="Avenir Black" panose="02000503020000020003" pitchFamily="2" charset="0"/>
              </a:rPr>
              <a:t>Evidence</a:t>
            </a:r>
          </a:p>
        </p:txBody>
      </p:sp>
      <p:sp>
        <p:nvSpPr>
          <p:cNvPr id="10" name="TextBox 9">
            <a:extLst>
              <a:ext uri="{FF2B5EF4-FFF2-40B4-BE49-F238E27FC236}">
                <a16:creationId xmlns:a16="http://schemas.microsoft.com/office/drawing/2014/main" id="{C5DE4DA4-8989-D306-5A77-0432DF91DE2F}"/>
              </a:ext>
            </a:extLst>
          </p:cNvPr>
          <p:cNvSpPr txBox="1"/>
          <p:nvPr/>
        </p:nvSpPr>
        <p:spPr>
          <a:xfrm>
            <a:off x="610534" y="3597193"/>
            <a:ext cx="7922936" cy="438582"/>
          </a:xfrm>
          <a:prstGeom prst="rect">
            <a:avLst/>
          </a:prstGeom>
          <a:noFill/>
        </p:spPr>
        <p:txBody>
          <a:bodyPr wrap="square" rtlCol="0">
            <a:spAutoFit/>
          </a:bodyPr>
          <a:lstStyle/>
          <a:p>
            <a:pPr algn="ctr"/>
            <a:r>
              <a:rPr lang="en-US" sz="2250" dirty="0">
                <a:latin typeface="Avenir Black" panose="02000503020000020003" pitchFamily="2" charset="0"/>
              </a:rPr>
              <a:t>So, we just write this as a program, and use AD … </a:t>
            </a:r>
            <a:r>
              <a:rPr lang="en-US" sz="2250" i="1" dirty="0">
                <a:latin typeface="Avenir Black" panose="02000503020000020003" pitchFamily="2" charset="0"/>
              </a:rPr>
              <a:t>right</a:t>
            </a:r>
            <a:r>
              <a:rPr lang="en-US" sz="2250" dirty="0">
                <a:latin typeface="Avenir Black" panose="02000503020000020003" pitchFamily="2" charset="0"/>
              </a:rPr>
              <a:t>?</a:t>
            </a:r>
          </a:p>
        </p:txBody>
      </p:sp>
      <p:sp>
        <p:nvSpPr>
          <p:cNvPr id="8" name="TextBox 7">
            <a:extLst>
              <a:ext uri="{FF2B5EF4-FFF2-40B4-BE49-F238E27FC236}">
                <a16:creationId xmlns:a16="http://schemas.microsoft.com/office/drawing/2014/main" id="{D8ECB48E-276A-9698-2726-45B9295E5D01}"/>
              </a:ext>
            </a:extLst>
          </p:cNvPr>
          <p:cNvSpPr txBox="1"/>
          <p:nvPr/>
        </p:nvSpPr>
        <p:spPr>
          <a:xfrm>
            <a:off x="1259664" y="741856"/>
            <a:ext cx="6624672" cy="415498"/>
          </a:xfrm>
          <a:prstGeom prst="rect">
            <a:avLst/>
          </a:prstGeom>
          <a:noFill/>
        </p:spPr>
        <p:txBody>
          <a:bodyPr wrap="square" rtlCol="0">
            <a:spAutoFit/>
          </a:bodyPr>
          <a:lstStyle/>
          <a:p>
            <a:pPr algn="ctr"/>
            <a:r>
              <a:rPr lang="en-US" sz="2100" b="1" dirty="0">
                <a:latin typeface="Avenir Black" panose="02000503020000020003" pitchFamily="2" charset="0"/>
              </a:rPr>
              <a:t>Objectives over spaces of distributions</a:t>
            </a:r>
          </a:p>
        </p:txBody>
      </p:sp>
    </p:spTree>
    <p:extLst>
      <p:ext uri="{BB962C8B-B14F-4D97-AF65-F5344CB8AC3E}">
        <p14:creationId xmlns:p14="http://schemas.microsoft.com/office/powerpoint/2010/main" val="6253169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148" name="Picture 4">
            <a:extLst>
              <a:ext uri="{FF2B5EF4-FFF2-40B4-BE49-F238E27FC236}">
                <a16:creationId xmlns:a16="http://schemas.microsoft.com/office/drawing/2014/main" id="{F72D9981-1113-EA84-448E-443303B3C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122"/>
          <a:stretch/>
        </p:blipFill>
        <p:spPr bwMode="auto">
          <a:xfrm>
            <a:off x="1022248" y="568892"/>
            <a:ext cx="7289390" cy="1843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43864" cy="276999"/>
              </a:xfrm>
              <a:prstGeom prst="rect">
                <a:avLst/>
              </a:prstGeom>
              <a:blipFill>
                <a:blip r:embed="rId4"/>
                <a:stretch>
                  <a:fillRect l="-1136" t="-13043" r="-151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022249" y="2673073"/>
                <a:ext cx="3364639" cy="276999"/>
              </a:xfrm>
              <a:prstGeom prst="rect">
                <a:avLst/>
              </a:prstGeom>
              <a:noFill/>
            </p:spPr>
            <p:txBody>
              <a:bodyPr wrap="none" lIns="0" tIns="0" rIns="0" bIns="0" rtlCol="0">
                <a:spAutoFit/>
              </a:bodyPr>
              <a:lstStyle/>
              <a:p>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14:m>
                  <m:oMath xmlns:m="http://schemas.openxmlformats.org/officeDocument/2006/math">
                    <m:r>
                      <a:rPr lang="en-US" sz="1800" b="1">
                        <a:latin typeface="Cambria Math" panose="02040503050406030204" pitchFamily="18" charset="0"/>
                        <a:ea typeface="Cambria Math" panose="02040503050406030204" pitchFamily="18" charset="0"/>
                      </a:rPr>
                      <m:t>(</m:t>
                    </m:r>
                    <m:r>
                      <a:rPr lang="en-US" sz="1800" b="1">
                        <a:latin typeface="Cambria Math" panose="02040503050406030204" pitchFamily="18" charset="0"/>
                        <a:ea typeface="Cambria Math" panose="02040503050406030204" pitchFamily="18" charset="0"/>
                      </a:rPr>
                      <m:t>𝐁𝐞𝐜𝐤𝐞𝐫</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𝟐𝟎𝟐𝟒</m:t>
                    </m:r>
                    <m:r>
                      <a:rPr lang="en-US" sz="1800" b="1">
                        <a:latin typeface="Cambria Math" panose="02040503050406030204" pitchFamily="18" charset="0"/>
                        <a:ea typeface="Cambria Math" panose="02040503050406030204" pitchFamily="18" charset="0"/>
                      </a:rPr>
                      <m:t>)</m:t>
                    </m:r>
                  </m:oMath>
                </a14:m>
                <a:endParaRPr lang="en-US" sz="1800" b="1" dirty="0">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022249" y="2673073"/>
                <a:ext cx="3364639" cy="276999"/>
              </a:xfrm>
              <a:prstGeom prst="rect">
                <a:avLst/>
              </a:prstGeom>
              <a:blipFill>
                <a:blip r:embed="rId6"/>
                <a:stretch>
                  <a:fillRect l="-2632" t="-8696" r="-2256" b="-3478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1DC5968B-14E0-3B33-967A-58E0938FBCC9}"/>
              </a:ext>
            </a:extLst>
          </p:cNvPr>
          <p:cNvSpPr/>
          <p:nvPr/>
        </p:nvSpPr>
        <p:spPr>
          <a:xfrm>
            <a:off x="910653" y="562131"/>
            <a:ext cx="2079886" cy="1765092"/>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p:sp>
        <p:nvSpPr>
          <p:cNvPr id="31" name="Rectangle 30">
            <a:extLst>
              <a:ext uri="{FF2B5EF4-FFF2-40B4-BE49-F238E27FC236}">
                <a16:creationId xmlns:a16="http://schemas.microsoft.com/office/drawing/2014/main" id="{4B87A415-15EC-56C2-7AD8-998E0027E059}"/>
              </a:ext>
            </a:extLst>
          </p:cNvPr>
          <p:cNvSpPr/>
          <p:nvPr/>
        </p:nvSpPr>
        <p:spPr>
          <a:xfrm>
            <a:off x="2992936" y="562131"/>
            <a:ext cx="5292878" cy="1765092"/>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m:t>
                      </m:r>
                      <m:r>
                        <a:rPr lang="en-US" sz="1500" b="1">
                          <a:latin typeface="Cambria Math" panose="02040503050406030204" pitchFamily="18" charset="0"/>
                        </a:rPr>
                        <m:t>𝛁</m:t>
                      </m:r>
                      <m:r>
                        <a:rPr lang="en-US" sz="1500" b="1">
                          <a:latin typeface="Cambria Math" panose="02040503050406030204" pitchFamily="18" charset="0"/>
                          <a:ea typeface="Cambria Math" panose="02040503050406030204" pitchFamily="18" charset="0"/>
                        </a:rPr>
                        <m:t>𝔼</m:t>
                      </m:r>
                      <m:r>
                        <a:rPr lang="en-US" sz="1500" b="1">
                          <a:latin typeface="Cambria Math" panose="02040503050406030204" pitchFamily="18" charset="0"/>
                          <a:ea typeface="Cambria Math" panose="02040503050406030204" pitchFamily="18" charset="0"/>
                        </a:rPr>
                        <m:t>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3DCA5B2-C756-F9DA-C70C-65107CBA400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36" name="TextBox 35">
                <a:extLst>
                  <a:ext uri="{FF2B5EF4-FFF2-40B4-BE49-F238E27FC236}">
                    <a16:creationId xmlns:a16="http://schemas.microsoft.com/office/drawing/2014/main" id="{43DCA5B2-C756-F9DA-C70C-65107CBA400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8"/>
                <a:stretch>
                  <a:fillRect t="-719" b="-1439"/>
                </a:stretch>
              </a:blipFill>
            </p:spPr>
            <p:txBody>
              <a:bodyPr/>
              <a:lstStyle/>
              <a:p>
                <a:r>
                  <a:rPr lang="en-US">
                    <a:noFill/>
                  </a:rPr>
                  <a:t> </a:t>
                </a:r>
              </a:p>
            </p:txBody>
          </p:sp>
        </mc:Fallback>
      </mc:AlternateContent>
    </p:spTree>
    <p:extLst>
      <p:ext uri="{BB962C8B-B14F-4D97-AF65-F5344CB8AC3E}">
        <p14:creationId xmlns:p14="http://schemas.microsoft.com/office/powerpoint/2010/main" val="366623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037">
            <a:extLst>
              <a:ext uri="{FF2B5EF4-FFF2-40B4-BE49-F238E27FC236}">
                <a16:creationId xmlns:a16="http://schemas.microsoft.com/office/drawing/2014/main" id="{A5C72F64-CF8F-5EB0-05C7-5827E23F05A1}"/>
              </a:ext>
            </a:extLst>
          </p:cNvPr>
          <p:cNvSpPr/>
          <p:nvPr/>
        </p:nvSpPr>
        <p:spPr>
          <a:xfrm>
            <a:off x="934998" y="2498195"/>
            <a:ext cx="7625578" cy="207388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A6EF8068-5D05-9199-D6BE-39835C95B280}"/>
              </a:ext>
            </a:extLst>
          </p:cNvPr>
          <p:cNvSpPr/>
          <p:nvPr/>
        </p:nvSpPr>
        <p:spPr>
          <a:xfrm>
            <a:off x="3796590" y="444418"/>
            <a:ext cx="5254672"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DCB72BFD-8B0D-CB75-83E6-446985ECDA0C}"/>
              </a:ext>
            </a:extLst>
          </p:cNvPr>
          <p:cNvSpPr/>
          <p:nvPr/>
        </p:nvSpPr>
        <p:spPr>
          <a:xfrm>
            <a:off x="302584" y="444416"/>
            <a:ext cx="3223448" cy="178384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26" name="Picture 2">
            <a:extLst>
              <a:ext uri="{FF2B5EF4-FFF2-40B4-BE49-F238E27FC236}">
                <a16:creationId xmlns:a16="http://schemas.microsoft.com/office/drawing/2014/main" id="{622E3DE0-0196-017C-3EB0-5DD315FF1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70" y="941221"/>
            <a:ext cx="1049274" cy="10046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5104EB-DCB5-3A30-B500-9097DDDB14F6}"/>
              </a:ext>
            </a:extLst>
          </p:cNvPr>
          <p:cNvSpPr txBox="1"/>
          <p:nvPr/>
        </p:nvSpPr>
        <p:spPr>
          <a:xfrm>
            <a:off x="890272" y="618057"/>
            <a:ext cx="625736" cy="346249"/>
          </a:xfrm>
          <a:prstGeom prst="rect">
            <a:avLst/>
          </a:prstGeom>
          <a:noFill/>
        </p:spPr>
        <p:txBody>
          <a:bodyPr wrap="square" rtlCol="0">
            <a:spAutoFit/>
          </a:bodyPr>
          <a:lstStyle/>
          <a:p>
            <a:r>
              <a:rPr lang="en-US" sz="1650" b="1" dirty="0">
                <a:latin typeface="Avenir Black" panose="02000503020000020003" pitchFamily="2" charset="0"/>
              </a:rPr>
              <a:t>Gen</a:t>
            </a:r>
          </a:p>
        </p:txBody>
      </p:sp>
      <p:pic>
        <p:nvPicPr>
          <p:cNvPr id="1030" name="Picture 6">
            <a:extLst>
              <a:ext uri="{FF2B5EF4-FFF2-40B4-BE49-F238E27FC236}">
                <a16:creationId xmlns:a16="http://schemas.microsoft.com/office/drawing/2014/main" id="{8A73E013-FF52-1C54-4A43-124AB5B81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6898" y="941221"/>
            <a:ext cx="1183900" cy="10046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F1B8037-BD2D-4CDF-D0C9-2C69171A5F47}"/>
              </a:ext>
            </a:extLst>
          </p:cNvPr>
          <p:cNvSpPr txBox="1"/>
          <p:nvPr/>
        </p:nvSpPr>
        <p:spPr>
          <a:xfrm>
            <a:off x="2341817" y="618058"/>
            <a:ext cx="751713" cy="346249"/>
          </a:xfrm>
          <a:prstGeom prst="rect">
            <a:avLst/>
          </a:prstGeom>
          <a:noFill/>
        </p:spPr>
        <p:txBody>
          <a:bodyPr wrap="square" rtlCol="0">
            <a:spAutoFit/>
          </a:bodyPr>
          <a:lstStyle/>
          <a:p>
            <a:pPr algn="ctr"/>
            <a:r>
              <a:rPr lang="en-US" sz="1650" b="1" dirty="0">
                <a:latin typeface="Avenir Black" panose="02000503020000020003" pitchFamily="2" charset="0"/>
              </a:rPr>
              <a:t>Pyro</a:t>
            </a:r>
          </a:p>
        </p:txBody>
      </p:sp>
      <p:pic>
        <p:nvPicPr>
          <p:cNvPr id="2" name="Picture 1">
            <a:extLst>
              <a:ext uri="{FF2B5EF4-FFF2-40B4-BE49-F238E27FC236}">
                <a16:creationId xmlns:a16="http://schemas.microsoft.com/office/drawing/2014/main" id="{209A88D3-D3E7-45FC-42F7-2F8D7FE996FA}"/>
              </a:ext>
            </a:extLst>
          </p:cNvPr>
          <p:cNvPicPr>
            <a:picLocks noChangeAspect="1"/>
          </p:cNvPicPr>
          <p:nvPr/>
        </p:nvPicPr>
        <p:blipFill>
          <a:blip r:embed="rId5"/>
          <a:stretch>
            <a:fillRect/>
          </a:stretch>
        </p:blipFill>
        <p:spPr>
          <a:xfrm>
            <a:off x="3822426" y="764442"/>
            <a:ext cx="2357242" cy="918325"/>
          </a:xfrm>
          <a:prstGeom prst="rect">
            <a:avLst/>
          </a:prstGeom>
        </p:spPr>
      </p:pic>
      <p:sp>
        <p:nvSpPr>
          <p:cNvPr id="4" name="TextBox 3">
            <a:extLst>
              <a:ext uri="{FF2B5EF4-FFF2-40B4-BE49-F238E27FC236}">
                <a16:creationId xmlns:a16="http://schemas.microsoft.com/office/drawing/2014/main" id="{89583FF9-DD01-09BD-B2D9-50244523D855}"/>
              </a:ext>
            </a:extLst>
          </p:cNvPr>
          <p:cNvSpPr txBox="1"/>
          <p:nvPr/>
        </p:nvSpPr>
        <p:spPr>
          <a:xfrm>
            <a:off x="4311503" y="487440"/>
            <a:ext cx="1371600" cy="248209"/>
          </a:xfrm>
          <a:prstGeom prst="rect">
            <a:avLst/>
          </a:prstGeom>
          <a:noFill/>
        </p:spPr>
        <p:txBody>
          <a:bodyPr wrap="square" rtlCol="0">
            <a:spAutoFit/>
          </a:bodyPr>
          <a:lstStyle/>
          <a:p>
            <a:pPr algn="ctr"/>
            <a:r>
              <a:rPr lang="en-US" sz="1013" b="1" dirty="0">
                <a:latin typeface="Avenir Black" panose="02000503020000020003" pitchFamily="2" charset="0"/>
              </a:rPr>
              <a:t>3D rendering</a:t>
            </a:r>
          </a:p>
        </p:txBody>
      </p:sp>
      <p:sp>
        <p:nvSpPr>
          <p:cNvPr id="5" name="TextBox 4">
            <a:extLst>
              <a:ext uri="{FF2B5EF4-FFF2-40B4-BE49-F238E27FC236}">
                <a16:creationId xmlns:a16="http://schemas.microsoft.com/office/drawing/2014/main" id="{AA420CB6-D4BF-8D2C-CE1D-C8E339D895CF}"/>
              </a:ext>
            </a:extLst>
          </p:cNvPr>
          <p:cNvSpPr txBox="1"/>
          <p:nvPr/>
        </p:nvSpPr>
        <p:spPr>
          <a:xfrm>
            <a:off x="3682752"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3D Scene understanding</a:t>
            </a:r>
          </a:p>
          <a:p>
            <a:pPr algn="ctr"/>
            <a:r>
              <a:rPr lang="en-US" sz="1050" b="1" dirty="0">
                <a:latin typeface="Avenir Black" panose="02000503020000020003" pitchFamily="2" charset="0"/>
              </a:rPr>
              <a:t>(</a:t>
            </a:r>
            <a:r>
              <a:rPr lang="en-US" sz="1050" b="1" dirty="0" err="1">
                <a:latin typeface="Avenir Black" panose="02000503020000020003" pitchFamily="2" charset="0"/>
              </a:rPr>
              <a:t>Gothoskar</a:t>
            </a:r>
            <a:r>
              <a:rPr lang="en-US" sz="1050" b="1" dirty="0">
                <a:latin typeface="Avenir Black" panose="02000503020000020003" pitchFamily="2" charset="0"/>
              </a:rPr>
              <a:t> et al, 2021)</a:t>
            </a:r>
          </a:p>
        </p:txBody>
      </p:sp>
      <p:pic>
        <p:nvPicPr>
          <p:cNvPr id="7" name="Picture 6">
            <a:extLst>
              <a:ext uri="{FF2B5EF4-FFF2-40B4-BE49-F238E27FC236}">
                <a16:creationId xmlns:a16="http://schemas.microsoft.com/office/drawing/2014/main" id="{8D91C6D3-E833-0003-4651-312ED057C047}"/>
              </a:ext>
            </a:extLst>
          </p:cNvPr>
          <p:cNvPicPr>
            <a:picLocks noChangeAspect="1"/>
          </p:cNvPicPr>
          <p:nvPr/>
        </p:nvPicPr>
        <p:blipFill>
          <a:blip r:embed="rId6"/>
          <a:stretch>
            <a:fillRect/>
          </a:stretch>
        </p:blipFill>
        <p:spPr>
          <a:xfrm>
            <a:off x="6262434" y="764442"/>
            <a:ext cx="913534" cy="918325"/>
          </a:xfrm>
          <a:prstGeom prst="rect">
            <a:avLst/>
          </a:prstGeom>
        </p:spPr>
      </p:pic>
      <p:sp>
        <p:nvSpPr>
          <p:cNvPr id="8" name="TextBox 7">
            <a:extLst>
              <a:ext uri="{FF2B5EF4-FFF2-40B4-BE49-F238E27FC236}">
                <a16:creationId xmlns:a16="http://schemas.microsoft.com/office/drawing/2014/main" id="{9F219FBA-65EA-01C2-724D-5395A46E9009}"/>
              </a:ext>
            </a:extLst>
          </p:cNvPr>
          <p:cNvSpPr txBox="1"/>
          <p:nvPr/>
        </p:nvSpPr>
        <p:spPr>
          <a:xfrm>
            <a:off x="5902287" y="487440"/>
            <a:ext cx="1635388" cy="248209"/>
          </a:xfrm>
          <a:prstGeom prst="rect">
            <a:avLst/>
          </a:prstGeom>
          <a:noFill/>
        </p:spPr>
        <p:txBody>
          <a:bodyPr wrap="square" rtlCol="0">
            <a:spAutoFit/>
          </a:bodyPr>
          <a:lstStyle/>
          <a:p>
            <a:pPr algn="ctr"/>
            <a:r>
              <a:rPr lang="en-US" sz="1013" b="1" dirty="0">
                <a:latin typeface="Avenir Black" panose="02000503020000020003" pitchFamily="2" charset="0"/>
              </a:rPr>
              <a:t>Symbolic planners</a:t>
            </a:r>
          </a:p>
        </p:txBody>
      </p:sp>
      <p:sp>
        <p:nvSpPr>
          <p:cNvPr id="9" name="TextBox 8">
            <a:extLst>
              <a:ext uri="{FF2B5EF4-FFF2-40B4-BE49-F238E27FC236}">
                <a16:creationId xmlns:a16="http://schemas.microsoft.com/office/drawing/2014/main" id="{CCA6EE96-5C17-EAD1-7D6C-0C03AE68D151}"/>
              </a:ext>
            </a:extLst>
          </p:cNvPr>
          <p:cNvSpPr txBox="1"/>
          <p:nvPr/>
        </p:nvSpPr>
        <p:spPr>
          <a:xfrm>
            <a:off x="5465026" y="1705459"/>
            <a:ext cx="2404494" cy="415498"/>
          </a:xfrm>
          <a:prstGeom prst="rect">
            <a:avLst/>
          </a:prstGeom>
          <a:noFill/>
        </p:spPr>
        <p:txBody>
          <a:bodyPr wrap="square" rtlCol="0">
            <a:spAutoFit/>
          </a:bodyPr>
          <a:lstStyle/>
          <a:p>
            <a:pPr algn="ctr"/>
            <a:r>
              <a:rPr lang="en-US" sz="1050" b="1" dirty="0">
                <a:latin typeface="Avenir Black" panose="02000503020000020003" pitchFamily="2" charset="0"/>
              </a:rPr>
              <a:t>Bayesian goal inference</a:t>
            </a:r>
          </a:p>
          <a:p>
            <a:pPr algn="ctr"/>
            <a:r>
              <a:rPr lang="en-US" sz="1050" b="1" dirty="0">
                <a:latin typeface="Avenir Black" panose="02000503020000020003" pitchFamily="2" charset="0"/>
              </a:rPr>
              <a:t>(Zhi-Xuan et al, 2020)</a:t>
            </a:r>
          </a:p>
        </p:txBody>
      </p:sp>
      <p:pic>
        <p:nvPicPr>
          <p:cNvPr id="11" name="Picture 10">
            <a:extLst>
              <a:ext uri="{FF2B5EF4-FFF2-40B4-BE49-F238E27FC236}">
                <a16:creationId xmlns:a16="http://schemas.microsoft.com/office/drawing/2014/main" id="{B4A7CE94-D5DC-E5EB-B4A5-AA003ED542CB}"/>
              </a:ext>
            </a:extLst>
          </p:cNvPr>
          <p:cNvPicPr>
            <a:picLocks noChangeAspect="1"/>
          </p:cNvPicPr>
          <p:nvPr/>
        </p:nvPicPr>
        <p:blipFill>
          <a:blip r:embed="rId7"/>
          <a:stretch>
            <a:fillRect/>
          </a:stretch>
        </p:blipFill>
        <p:spPr>
          <a:xfrm>
            <a:off x="7756858" y="764442"/>
            <a:ext cx="1138903" cy="918325"/>
          </a:xfrm>
          <a:prstGeom prst="rect">
            <a:avLst/>
          </a:prstGeom>
        </p:spPr>
      </p:pic>
      <p:sp>
        <p:nvSpPr>
          <p:cNvPr id="12" name="TextBox 11">
            <a:extLst>
              <a:ext uri="{FF2B5EF4-FFF2-40B4-BE49-F238E27FC236}">
                <a16:creationId xmlns:a16="http://schemas.microsoft.com/office/drawing/2014/main" id="{C7D00D92-7D06-8855-9D98-99739F3D2F2C}"/>
              </a:ext>
            </a:extLst>
          </p:cNvPr>
          <p:cNvSpPr txBox="1"/>
          <p:nvPr/>
        </p:nvSpPr>
        <p:spPr>
          <a:xfrm>
            <a:off x="7508613" y="492085"/>
            <a:ext cx="1635388" cy="248209"/>
          </a:xfrm>
          <a:prstGeom prst="rect">
            <a:avLst/>
          </a:prstGeom>
          <a:noFill/>
        </p:spPr>
        <p:txBody>
          <a:bodyPr wrap="square" rtlCol="0">
            <a:spAutoFit/>
          </a:bodyPr>
          <a:lstStyle/>
          <a:p>
            <a:pPr algn="ctr"/>
            <a:r>
              <a:rPr lang="en-US" sz="1013" b="1" dirty="0">
                <a:latin typeface="Avenir Black" panose="02000503020000020003" pitchFamily="2" charset="0"/>
              </a:rPr>
              <a:t>Program DSLs</a:t>
            </a:r>
          </a:p>
        </p:txBody>
      </p:sp>
      <p:sp>
        <p:nvSpPr>
          <p:cNvPr id="13" name="TextBox 12">
            <a:extLst>
              <a:ext uri="{FF2B5EF4-FFF2-40B4-BE49-F238E27FC236}">
                <a16:creationId xmlns:a16="http://schemas.microsoft.com/office/drawing/2014/main" id="{A5C0A905-AF6D-E685-A423-BFBDB6D5338A}"/>
              </a:ext>
            </a:extLst>
          </p:cNvPr>
          <p:cNvSpPr txBox="1"/>
          <p:nvPr/>
        </p:nvSpPr>
        <p:spPr>
          <a:xfrm>
            <a:off x="7627214" y="1703473"/>
            <a:ext cx="1398183" cy="507831"/>
          </a:xfrm>
          <a:prstGeom prst="rect">
            <a:avLst/>
          </a:prstGeom>
          <a:noFill/>
        </p:spPr>
        <p:txBody>
          <a:bodyPr wrap="square" rtlCol="0">
            <a:spAutoFit/>
          </a:bodyPr>
          <a:lstStyle/>
          <a:p>
            <a:pPr algn="ctr"/>
            <a:r>
              <a:rPr lang="en-US" sz="900" b="1" dirty="0">
                <a:latin typeface="Avenir Black" panose="02000503020000020003" pitchFamily="2" charset="0"/>
              </a:rPr>
              <a:t>Time series structure discovery</a:t>
            </a:r>
          </a:p>
          <a:p>
            <a:pPr algn="ctr"/>
            <a:r>
              <a:rPr lang="en-US" sz="900" b="1" dirty="0">
                <a:latin typeface="Avenir Black" panose="02000503020000020003" pitchFamily="2" charset="0"/>
              </a:rPr>
              <a:t>(Saad et al, 2023)</a:t>
            </a:r>
          </a:p>
        </p:txBody>
      </p:sp>
      <p:sp>
        <p:nvSpPr>
          <p:cNvPr id="14" name="TextBox 13">
            <a:extLst>
              <a:ext uri="{FF2B5EF4-FFF2-40B4-BE49-F238E27FC236}">
                <a16:creationId xmlns:a16="http://schemas.microsoft.com/office/drawing/2014/main" id="{DB64EFC0-7518-1A7A-BF2A-6D1F85AD50DA}"/>
              </a:ext>
            </a:extLst>
          </p:cNvPr>
          <p:cNvSpPr txBox="1"/>
          <p:nvPr/>
        </p:nvSpPr>
        <p:spPr>
          <a:xfrm>
            <a:off x="3822425" y="168453"/>
            <a:ext cx="1850721" cy="276999"/>
          </a:xfrm>
          <a:prstGeom prst="rect">
            <a:avLst/>
          </a:prstGeom>
          <a:noFill/>
        </p:spPr>
        <p:txBody>
          <a:bodyPr wrap="square" rtlCol="0">
            <a:spAutoFit/>
          </a:bodyPr>
          <a:lstStyle/>
          <a:p>
            <a:r>
              <a:rPr lang="en-US" sz="1200" b="1" dirty="0">
                <a:latin typeface="Avenir Black" panose="02000503020000020003" pitchFamily="2" charset="0"/>
              </a:rPr>
              <a:t>allow models to use</a:t>
            </a:r>
          </a:p>
        </p:txBody>
      </p:sp>
      <p:sp>
        <p:nvSpPr>
          <p:cNvPr id="18" name="TextBox 17">
            <a:extLst>
              <a:ext uri="{FF2B5EF4-FFF2-40B4-BE49-F238E27FC236}">
                <a16:creationId xmlns:a16="http://schemas.microsoft.com/office/drawing/2014/main" id="{C5A68551-E38B-2B85-C57B-5C24A81B7969}"/>
              </a:ext>
            </a:extLst>
          </p:cNvPr>
          <p:cNvSpPr txBox="1"/>
          <p:nvPr/>
        </p:nvSpPr>
        <p:spPr>
          <a:xfrm>
            <a:off x="2857706" y="4728357"/>
            <a:ext cx="3428597" cy="276999"/>
          </a:xfrm>
          <a:prstGeom prst="rect">
            <a:avLst/>
          </a:prstGeom>
          <a:noFill/>
        </p:spPr>
        <p:txBody>
          <a:bodyPr wrap="square" rtlCol="0">
            <a:spAutoFit/>
          </a:bodyPr>
          <a:lstStyle/>
          <a:p>
            <a:r>
              <a:rPr lang="en-US" sz="1200" b="1" dirty="0">
                <a:latin typeface="Avenir Black" panose="02000503020000020003" pitchFamily="2" charset="0"/>
              </a:rPr>
              <a:t>to perform approximate inference.</a:t>
            </a:r>
          </a:p>
        </p:txBody>
      </p:sp>
      <p:grpSp>
        <p:nvGrpSpPr>
          <p:cNvPr id="50" name="Group 49">
            <a:extLst>
              <a:ext uri="{FF2B5EF4-FFF2-40B4-BE49-F238E27FC236}">
                <a16:creationId xmlns:a16="http://schemas.microsoft.com/office/drawing/2014/main" id="{C7344941-07DE-FB87-9257-1791987A02B0}"/>
              </a:ext>
            </a:extLst>
          </p:cNvPr>
          <p:cNvGrpSpPr/>
          <p:nvPr/>
        </p:nvGrpSpPr>
        <p:grpSpPr>
          <a:xfrm>
            <a:off x="1808655" y="2780409"/>
            <a:ext cx="1717379" cy="1426110"/>
            <a:chOff x="3098456" y="3708543"/>
            <a:chExt cx="2289839" cy="1901480"/>
          </a:xfrm>
        </p:grpSpPr>
        <p:sp>
          <p:nvSpPr>
            <p:cNvPr id="31" name="Oval 30">
              <a:extLst>
                <a:ext uri="{FF2B5EF4-FFF2-40B4-BE49-F238E27FC236}">
                  <a16:creationId xmlns:a16="http://schemas.microsoft.com/office/drawing/2014/main" id="{170E9539-75DD-2BAB-F200-0E7982F210E2}"/>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6CA6C85E-A5A0-3018-2706-99B645F68D44}"/>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Oval 48">
              <a:extLst>
                <a:ext uri="{FF2B5EF4-FFF2-40B4-BE49-F238E27FC236}">
                  <a16:creationId xmlns:a16="http://schemas.microsoft.com/office/drawing/2014/main" id="{DC58331F-624B-A2D9-7B53-4A83CDDEA02B}"/>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880BFAA2-5C76-A2AE-838F-0B935B2A6893}"/>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519F168-5FCB-BFCA-5C54-D73779FA41E4}"/>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D4CD1357-5ED8-781E-934D-334CBB00EB48}"/>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41559583-DDF9-8648-F81E-2B6409D19DC1}"/>
                </a:ext>
              </a:extLst>
            </p:cNvPr>
            <p:cNvSpPr/>
            <p:nvPr/>
          </p:nvSpPr>
          <p:spPr>
            <a:xfrm>
              <a:off x="4259571" y="5092258"/>
              <a:ext cx="152811" cy="152811"/>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cxnSp>
          <p:nvCxnSpPr>
            <p:cNvPr id="28" name="Straight Arrow Connector 27">
              <a:extLst>
                <a:ext uri="{FF2B5EF4-FFF2-40B4-BE49-F238E27FC236}">
                  <a16:creationId xmlns:a16="http://schemas.microsoft.com/office/drawing/2014/main" id="{7E63AD0D-D242-32FC-3D2E-7BAD4DA3079A}"/>
                </a:ext>
              </a:extLst>
            </p:cNvPr>
            <p:cNvCxnSpPr>
              <a:cxnSpLocks/>
            </p:cNvCxnSpPr>
            <p:nvPr/>
          </p:nvCxnSpPr>
          <p:spPr>
            <a:xfrm flipV="1">
              <a:off x="4366989" y="4894532"/>
              <a:ext cx="82101" cy="1963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F68D2C70-7DBD-558E-AE2D-FDCA9D8F56D8}"/>
              </a:ext>
            </a:extLst>
          </p:cNvPr>
          <p:cNvSpPr txBox="1"/>
          <p:nvPr/>
        </p:nvSpPr>
        <p:spPr>
          <a:xfrm>
            <a:off x="1549768" y="4230153"/>
            <a:ext cx="2239939" cy="276999"/>
          </a:xfrm>
          <a:prstGeom prst="rect">
            <a:avLst/>
          </a:prstGeom>
          <a:noFill/>
        </p:spPr>
        <p:txBody>
          <a:bodyPr wrap="square" rtlCol="0">
            <a:spAutoFit/>
          </a:bodyPr>
          <a:lstStyle/>
          <a:p>
            <a:pPr algn="ctr"/>
            <a:r>
              <a:rPr lang="en-US" sz="1200" b="1" dirty="0">
                <a:latin typeface="Avenir Black" panose="02000503020000020003" pitchFamily="2" charset="0"/>
              </a:rPr>
              <a:t>Monte Carlo methods</a:t>
            </a:r>
          </a:p>
        </p:txBody>
      </p:sp>
      <p:grpSp>
        <p:nvGrpSpPr>
          <p:cNvPr id="1037" name="Group 1036">
            <a:extLst>
              <a:ext uri="{FF2B5EF4-FFF2-40B4-BE49-F238E27FC236}">
                <a16:creationId xmlns:a16="http://schemas.microsoft.com/office/drawing/2014/main" id="{E3DD4E54-91AA-A52C-AE39-2F65B28FC10D}"/>
              </a:ext>
            </a:extLst>
          </p:cNvPr>
          <p:cNvGrpSpPr/>
          <p:nvPr/>
        </p:nvGrpSpPr>
        <p:grpSpPr>
          <a:xfrm>
            <a:off x="4389428" y="2736095"/>
            <a:ext cx="3977763" cy="1426110"/>
            <a:chOff x="5758634" y="3738718"/>
            <a:chExt cx="5303684" cy="1901480"/>
          </a:xfrm>
        </p:grpSpPr>
        <p:grpSp>
          <p:nvGrpSpPr>
            <p:cNvPr id="34" name="Group 33">
              <a:extLst>
                <a:ext uri="{FF2B5EF4-FFF2-40B4-BE49-F238E27FC236}">
                  <a16:creationId xmlns:a16="http://schemas.microsoft.com/office/drawing/2014/main" id="{89392DA1-7600-936F-9FB5-752B6E4F5F9F}"/>
                </a:ext>
              </a:extLst>
            </p:cNvPr>
            <p:cNvGrpSpPr/>
            <p:nvPr/>
          </p:nvGrpSpPr>
          <p:grpSpPr>
            <a:xfrm>
              <a:off x="6121267" y="3984733"/>
              <a:ext cx="1231460" cy="1390557"/>
              <a:chOff x="2610841" y="3735944"/>
              <a:chExt cx="1915676" cy="2163170"/>
            </a:xfrm>
          </p:grpSpPr>
          <p:sp>
            <p:nvSpPr>
              <p:cNvPr id="35" name="Oval 34">
                <a:extLst>
                  <a:ext uri="{FF2B5EF4-FFF2-40B4-BE49-F238E27FC236}">
                    <a16:creationId xmlns:a16="http://schemas.microsoft.com/office/drawing/2014/main" id="{7B5CD505-1FFA-3CBB-C3A7-5BCFE956B7AF}"/>
                  </a:ext>
                </a:extLst>
              </p:cNvPr>
              <p:cNvSpPr/>
              <p:nvPr/>
            </p:nvSpPr>
            <p:spPr>
              <a:xfrm>
                <a:off x="2610841" y="3735944"/>
                <a:ext cx="1915676" cy="216317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36" name="Group 35">
                <a:extLst>
                  <a:ext uri="{FF2B5EF4-FFF2-40B4-BE49-F238E27FC236}">
                    <a16:creationId xmlns:a16="http://schemas.microsoft.com/office/drawing/2014/main" id="{73E737FB-DD14-D818-FAC2-6AB9543BC39B}"/>
                  </a:ext>
                </a:extLst>
              </p:cNvPr>
              <p:cNvGrpSpPr/>
              <p:nvPr/>
            </p:nvGrpSpPr>
            <p:grpSpPr>
              <a:xfrm>
                <a:off x="2940217" y="3970610"/>
                <a:ext cx="1261488" cy="1611389"/>
                <a:chOff x="2629169" y="3857809"/>
                <a:chExt cx="1261488" cy="1611389"/>
              </a:xfrm>
            </p:grpSpPr>
            <p:sp>
              <p:nvSpPr>
                <p:cNvPr id="39" name="Oval 38">
                  <a:extLst>
                    <a:ext uri="{FF2B5EF4-FFF2-40B4-BE49-F238E27FC236}">
                      <a16:creationId xmlns:a16="http://schemas.microsoft.com/office/drawing/2014/main" id="{87D43AB1-BDE9-DF56-8081-DC52FC5137CD}"/>
                    </a:ext>
                  </a:extLst>
                </p:cNvPr>
                <p:cNvSpPr/>
                <p:nvPr/>
              </p:nvSpPr>
              <p:spPr>
                <a:xfrm>
                  <a:off x="2629169" y="3857809"/>
                  <a:ext cx="1261488" cy="1611389"/>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Oval 39">
                  <a:extLst>
                    <a:ext uri="{FF2B5EF4-FFF2-40B4-BE49-F238E27FC236}">
                      <a16:creationId xmlns:a16="http://schemas.microsoft.com/office/drawing/2014/main" id="{2F9394C8-5ADD-EDB3-2B5E-557C34199CDF}"/>
                    </a:ext>
                  </a:extLst>
                </p:cNvPr>
                <p:cNvSpPr/>
                <p:nvPr/>
              </p:nvSpPr>
              <p:spPr>
                <a:xfrm>
                  <a:off x="2816003" y="4155051"/>
                  <a:ext cx="883256" cy="103072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Oval 40">
                  <a:extLst>
                    <a:ext uri="{FF2B5EF4-FFF2-40B4-BE49-F238E27FC236}">
                      <a16:creationId xmlns:a16="http://schemas.microsoft.com/office/drawing/2014/main" id="{BF7D8541-94EA-F2A6-82F3-3209790022CF}"/>
                    </a:ext>
                  </a:extLst>
                </p:cNvPr>
                <p:cNvSpPr/>
                <p:nvPr/>
              </p:nvSpPr>
              <p:spPr>
                <a:xfrm>
                  <a:off x="2964174" y="4339941"/>
                  <a:ext cx="520874" cy="607839"/>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2" name="Oval 41">
                  <a:extLst>
                    <a:ext uri="{FF2B5EF4-FFF2-40B4-BE49-F238E27FC236}">
                      <a16:creationId xmlns:a16="http://schemas.microsoft.com/office/drawing/2014/main" id="{3A90C35B-39FA-A74A-3A38-9062BBDD0EE7}"/>
                    </a:ext>
                  </a:extLst>
                </p:cNvPr>
                <p:cNvSpPr/>
                <p:nvPr/>
              </p:nvSpPr>
              <p:spPr>
                <a:xfrm>
                  <a:off x="3114448" y="4513782"/>
                  <a:ext cx="220326" cy="257112"/>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51" name="Group 50">
              <a:extLst>
                <a:ext uri="{FF2B5EF4-FFF2-40B4-BE49-F238E27FC236}">
                  <a16:creationId xmlns:a16="http://schemas.microsoft.com/office/drawing/2014/main" id="{600A8280-1A8C-83F8-90C0-A050BCA424A3}"/>
                </a:ext>
              </a:extLst>
            </p:cNvPr>
            <p:cNvGrpSpPr/>
            <p:nvPr/>
          </p:nvGrpSpPr>
          <p:grpSpPr>
            <a:xfrm>
              <a:off x="8772479" y="3738718"/>
              <a:ext cx="2289839" cy="1901480"/>
              <a:chOff x="3098456" y="3708543"/>
              <a:chExt cx="2289839" cy="1901480"/>
            </a:xfrm>
          </p:grpSpPr>
          <p:sp>
            <p:nvSpPr>
              <p:cNvPr id="52" name="Oval 51">
                <a:extLst>
                  <a:ext uri="{FF2B5EF4-FFF2-40B4-BE49-F238E27FC236}">
                    <a16:creationId xmlns:a16="http://schemas.microsoft.com/office/drawing/2014/main" id="{EF7CBC16-B6DC-10EF-B7EC-72A8903BCF8E}"/>
                  </a:ext>
                </a:extLst>
              </p:cNvPr>
              <p:cNvSpPr/>
              <p:nvPr/>
            </p:nvSpPr>
            <p:spPr>
              <a:xfrm>
                <a:off x="3098456" y="3708543"/>
                <a:ext cx="2289839" cy="1901480"/>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3" name="Oval 52">
                <a:extLst>
                  <a:ext uri="{FF2B5EF4-FFF2-40B4-BE49-F238E27FC236}">
                    <a16:creationId xmlns:a16="http://schemas.microsoft.com/office/drawing/2014/main" id="{720990F1-EFD9-22BD-204C-FF43F94712FD}"/>
                  </a:ext>
                </a:extLst>
              </p:cNvPr>
              <p:cNvSpPr/>
              <p:nvPr/>
            </p:nvSpPr>
            <p:spPr>
              <a:xfrm>
                <a:off x="3415853" y="3848394"/>
                <a:ext cx="1314615" cy="153410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D08335AC-505B-A36C-3A9E-8F12D200129E}"/>
                  </a:ext>
                </a:extLst>
              </p:cNvPr>
              <p:cNvSpPr/>
              <p:nvPr/>
            </p:nvSpPr>
            <p:spPr>
              <a:xfrm>
                <a:off x="3668093" y="4561731"/>
                <a:ext cx="1314615" cy="906031"/>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5" name="Oval 54">
                <a:extLst>
                  <a:ext uri="{FF2B5EF4-FFF2-40B4-BE49-F238E27FC236}">
                    <a16:creationId xmlns:a16="http://schemas.microsoft.com/office/drawing/2014/main" id="{7AE4781B-4698-47F7-AE9E-BBC0749B5FE7}"/>
                  </a:ext>
                </a:extLst>
              </p:cNvPr>
              <p:cNvSpPr/>
              <p:nvPr/>
            </p:nvSpPr>
            <p:spPr>
              <a:xfrm>
                <a:off x="3580085" y="4109677"/>
                <a:ext cx="958963" cy="906031"/>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6A360B87-439B-3289-A6D3-120C1F885316}"/>
                  </a:ext>
                </a:extLst>
              </p:cNvPr>
              <p:cNvSpPr/>
              <p:nvPr/>
            </p:nvSpPr>
            <p:spPr>
              <a:xfrm>
                <a:off x="3710332" y="4272200"/>
                <a:ext cx="609450" cy="53430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7" name="Oval 56">
                <a:extLst>
                  <a:ext uri="{FF2B5EF4-FFF2-40B4-BE49-F238E27FC236}">
                    <a16:creationId xmlns:a16="http://schemas.microsoft.com/office/drawing/2014/main" id="{31C24048-31DF-9FF2-C833-49BB04D5850E}"/>
                  </a:ext>
                </a:extLst>
              </p:cNvPr>
              <p:cNvSpPr/>
              <p:nvPr/>
            </p:nvSpPr>
            <p:spPr>
              <a:xfrm>
                <a:off x="3842427" y="4425010"/>
                <a:ext cx="193672" cy="22600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grpSp>
        <p:cxnSp>
          <p:nvCxnSpPr>
            <p:cNvPr id="61" name="Straight Arrow Connector 60">
              <a:extLst>
                <a:ext uri="{FF2B5EF4-FFF2-40B4-BE49-F238E27FC236}">
                  <a16:creationId xmlns:a16="http://schemas.microsoft.com/office/drawing/2014/main" id="{1BFF78D0-6BA7-588D-B96E-8E189A599E2F}"/>
                </a:ext>
              </a:extLst>
            </p:cNvPr>
            <p:cNvCxnSpPr>
              <a:cxnSpLocks/>
            </p:cNvCxnSpPr>
            <p:nvPr/>
          </p:nvCxnSpPr>
          <p:spPr>
            <a:xfrm flipV="1">
              <a:off x="5929847" y="4423679"/>
              <a:ext cx="0" cy="81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333EE340-BB11-4717-B0EF-15DB972B96CE}"/>
                </a:ext>
              </a:extLst>
            </p:cNvPr>
            <p:cNvCxnSpPr>
              <a:cxnSpLocks/>
            </p:cNvCxnSpPr>
            <p:nvPr/>
          </p:nvCxnSpPr>
          <p:spPr>
            <a:xfrm>
              <a:off x="6042090" y="5532190"/>
              <a:ext cx="1219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88D43810-51C8-0239-072B-CA58F05860C0}"/>
                    </a:ext>
                  </a:extLst>
                </p:cNvPr>
                <p:cNvSpPr txBox="1"/>
                <p:nvPr/>
              </p:nvSpPr>
              <p:spPr>
                <a:xfrm>
                  <a:off x="7271246" y="5393690"/>
                  <a:ext cx="223053"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0</m:t>
                            </m:r>
                          </m:sub>
                        </m:sSub>
                      </m:oMath>
                    </m:oMathPara>
                  </a14:m>
                  <a:endParaRPr lang="en-US" sz="1013" dirty="0"/>
                </a:p>
              </p:txBody>
            </p:sp>
          </mc:Choice>
          <mc:Fallback xmlns="">
            <p:sp>
              <p:nvSpPr>
                <p:cNvPr id="1028" name="TextBox 1027">
                  <a:extLst>
                    <a:ext uri="{FF2B5EF4-FFF2-40B4-BE49-F238E27FC236}">
                      <a16:creationId xmlns:a16="http://schemas.microsoft.com/office/drawing/2014/main" id="{88D43810-51C8-0239-072B-CA58F05860C0}"/>
                    </a:ext>
                  </a:extLst>
                </p:cNvPr>
                <p:cNvSpPr txBox="1">
                  <a:spLocks noRot="1" noChangeAspect="1" noMove="1" noResize="1" noEditPoints="1" noAdjustHandles="1" noChangeArrowheads="1" noChangeShapeType="1" noTextEdit="1"/>
                </p:cNvSpPr>
                <p:nvPr/>
              </p:nvSpPr>
              <p:spPr>
                <a:xfrm>
                  <a:off x="7271246" y="5393690"/>
                  <a:ext cx="223053" cy="207836"/>
                </a:xfrm>
                <a:prstGeom prst="rect">
                  <a:avLst/>
                </a:prstGeom>
                <a:blipFill>
                  <a:blip r:embed="rId8"/>
                  <a:stretch>
                    <a:fillRect l="-1333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9" name="TextBox 1028">
                  <a:extLst>
                    <a:ext uri="{FF2B5EF4-FFF2-40B4-BE49-F238E27FC236}">
                      <a16:creationId xmlns:a16="http://schemas.microsoft.com/office/drawing/2014/main" id="{A9BF12B4-ED94-6A80-2D24-E3C73897D941}"/>
                    </a:ext>
                  </a:extLst>
                </p:cNvPr>
                <p:cNvSpPr txBox="1"/>
                <p:nvPr/>
              </p:nvSpPr>
              <p:spPr>
                <a:xfrm>
                  <a:off x="5758634" y="4111339"/>
                  <a:ext cx="219035" cy="2078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013" i="1">
                                <a:latin typeface="Cambria Math" panose="02040503050406030204" pitchFamily="18" charset="0"/>
                              </a:rPr>
                            </m:ctrlPr>
                          </m:sSubPr>
                          <m:e>
                            <m:r>
                              <m:rPr>
                                <m:sty m:val="p"/>
                              </m:rPr>
                              <a:rPr lang="en-US" sz="1013">
                                <a:latin typeface="Cambria Math" panose="02040503050406030204" pitchFamily="18" charset="0"/>
                              </a:rPr>
                              <m:t>Σ</m:t>
                            </m:r>
                          </m:e>
                          <m:sub>
                            <m:r>
                              <a:rPr lang="en-US" sz="1013" i="1">
                                <a:latin typeface="Cambria Math" panose="02040503050406030204" pitchFamily="18" charset="0"/>
                              </a:rPr>
                              <m:t>1</m:t>
                            </m:r>
                          </m:sub>
                        </m:sSub>
                      </m:oMath>
                    </m:oMathPara>
                  </a14:m>
                  <a:endParaRPr lang="en-US" sz="1013" dirty="0"/>
                </a:p>
              </p:txBody>
            </p:sp>
          </mc:Choice>
          <mc:Fallback xmlns="">
            <p:sp>
              <p:nvSpPr>
                <p:cNvPr id="1029" name="TextBox 1028">
                  <a:extLst>
                    <a:ext uri="{FF2B5EF4-FFF2-40B4-BE49-F238E27FC236}">
                      <a16:creationId xmlns:a16="http://schemas.microsoft.com/office/drawing/2014/main" id="{A9BF12B4-ED94-6A80-2D24-E3C73897D941}"/>
                    </a:ext>
                  </a:extLst>
                </p:cNvPr>
                <p:cNvSpPr txBox="1">
                  <a:spLocks noRot="1" noChangeAspect="1" noMove="1" noResize="1" noEditPoints="1" noAdjustHandles="1" noChangeArrowheads="1" noChangeShapeType="1" noTextEdit="1"/>
                </p:cNvSpPr>
                <p:nvPr/>
              </p:nvSpPr>
              <p:spPr>
                <a:xfrm>
                  <a:off x="5758634" y="4111339"/>
                  <a:ext cx="219035" cy="207836"/>
                </a:xfrm>
                <a:prstGeom prst="rect">
                  <a:avLst/>
                </a:prstGeom>
                <a:blipFill>
                  <a:blip r:embed="rId9"/>
                  <a:stretch>
                    <a:fillRect l="-14286" r="-7143" b="-23077"/>
                  </a:stretch>
                </a:blipFill>
              </p:spPr>
              <p:txBody>
                <a:bodyPr/>
                <a:lstStyle/>
                <a:p>
                  <a:r>
                    <a:rPr lang="en-US">
                      <a:noFill/>
                    </a:rPr>
                    <a:t> </a:t>
                  </a:r>
                </a:p>
              </p:txBody>
            </p:sp>
          </mc:Fallback>
        </mc:AlternateContent>
        <p:cxnSp>
          <p:nvCxnSpPr>
            <p:cNvPr id="1031" name="Straight Arrow Connector 1030">
              <a:extLst>
                <a:ext uri="{FF2B5EF4-FFF2-40B4-BE49-F238E27FC236}">
                  <a16:creationId xmlns:a16="http://schemas.microsoft.com/office/drawing/2014/main" id="{04CEFE73-B601-19AF-2258-E0068BB949E9}"/>
                </a:ext>
              </a:extLst>
            </p:cNvPr>
            <p:cNvCxnSpPr>
              <a:cxnSpLocks/>
            </p:cNvCxnSpPr>
            <p:nvPr/>
          </p:nvCxnSpPr>
          <p:spPr>
            <a:xfrm>
              <a:off x="7577471" y="4704872"/>
              <a:ext cx="100103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3" name="TextBox 1032">
                  <a:extLst>
                    <a:ext uri="{FF2B5EF4-FFF2-40B4-BE49-F238E27FC236}">
                      <a16:creationId xmlns:a16="http://schemas.microsoft.com/office/drawing/2014/main" id="{4F13DDA8-6021-722A-25BC-8AE942AC42AE}"/>
                    </a:ext>
                  </a:extLst>
                </p:cNvPr>
                <p:cNvSpPr txBox="1"/>
                <p:nvPr/>
              </p:nvSpPr>
              <p:spPr>
                <a:xfrm>
                  <a:off x="6569311" y="4345745"/>
                  <a:ext cx="2986585" cy="769441"/>
                </a:xfrm>
                <a:prstGeom prst="rect">
                  <a:avLst/>
                </a:prstGeom>
                <a:noFill/>
              </p:spPr>
              <p:txBody>
                <a:bodyPr wrap="square" rtlCol="0">
                  <a:spAutoFit/>
                </a:bodyPr>
                <a:lstStyle/>
                <a:p>
                  <a:pPr algn="ctr"/>
                  <a:r>
                    <a:rPr lang="en-US" sz="1050" b="1" dirty="0">
                      <a:latin typeface="Avenir Black" panose="02000503020000020003" pitchFamily="2" charset="0"/>
                    </a:rPr>
                    <a:t>change </a:t>
                  </a:r>
                  <a14:m>
                    <m:oMath xmlns:m="http://schemas.openxmlformats.org/officeDocument/2006/math">
                      <m:r>
                        <a:rPr lang="en-US" sz="1050" b="1">
                          <a:latin typeface="Cambria Math" panose="02040503050406030204" pitchFamily="18" charset="0"/>
                        </a:rPr>
                        <m:t>𝚺</m:t>
                      </m:r>
                    </m:oMath>
                  </a14:m>
                  <a:r>
                    <a:rPr lang="en-US" sz="1050" b="1" dirty="0">
                      <a:latin typeface="Avenir Black" panose="02000503020000020003" pitchFamily="2" charset="0"/>
                    </a:rPr>
                    <a:t> </a:t>
                  </a:r>
                </a:p>
                <a:p>
                  <a:pPr algn="ctr"/>
                  <a:endParaRPr lang="en-US" sz="1050" b="1" dirty="0">
                    <a:latin typeface="Avenir Black" panose="02000503020000020003" pitchFamily="2" charset="0"/>
                  </a:endParaRPr>
                </a:p>
                <a:p>
                  <a:pPr algn="ctr"/>
                  <a:r>
                    <a:rPr lang="en-US" sz="1050" b="1" dirty="0">
                      <a:latin typeface="Avenir Black" panose="02000503020000020003" pitchFamily="2" charset="0"/>
                    </a:rPr>
                    <a:t>to look like</a:t>
                  </a:r>
                </a:p>
              </p:txBody>
            </p:sp>
          </mc:Choice>
          <mc:Fallback xmlns="">
            <p:sp>
              <p:nvSpPr>
                <p:cNvPr id="1033" name="TextBox 1032">
                  <a:extLst>
                    <a:ext uri="{FF2B5EF4-FFF2-40B4-BE49-F238E27FC236}">
                      <a16:creationId xmlns:a16="http://schemas.microsoft.com/office/drawing/2014/main" id="{4F13DDA8-6021-722A-25BC-8AE942AC42AE}"/>
                    </a:ext>
                  </a:extLst>
                </p:cNvPr>
                <p:cNvSpPr txBox="1">
                  <a:spLocks noRot="1" noChangeAspect="1" noMove="1" noResize="1" noEditPoints="1" noAdjustHandles="1" noChangeArrowheads="1" noChangeShapeType="1" noTextEdit="1"/>
                </p:cNvSpPr>
                <p:nvPr/>
              </p:nvSpPr>
              <p:spPr>
                <a:xfrm>
                  <a:off x="6569311" y="4345745"/>
                  <a:ext cx="2986585" cy="769441"/>
                </a:xfrm>
                <a:prstGeom prst="rect">
                  <a:avLst/>
                </a:prstGeom>
                <a:blipFill>
                  <a:blip r:embed="rId10"/>
                  <a:stretch>
                    <a:fillRect b="-4348"/>
                  </a:stretch>
                </a:blipFill>
              </p:spPr>
              <p:txBody>
                <a:bodyPr/>
                <a:lstStyle/>
                <a:p>
                  <a:r>
                    <a:rPr lang="en-US">
                      <a:noFill/>
                    </a:rPr>
                    <a:t> </a:t>
                  </a:r>
                </a:p>
              </p:txBody>
            </p:sp>
          </mc:Fallback>
        </mc:AlternateContent>
      </p:grpSp>
      <p:sp>
        <p:nvSpPr>
          <p:cNvPr id="1034" name="TextBox 1033">
            <a:extLst>
              <a:ext uri="{FF2B5EF4-FFF2-40B4-BE49-F238E27FC236}">
                <a16:creationId xmlns:a16="http://schemas.microsoft.com/office/drawing/2014/main" id="{DE07A021-AF91-7A27-5EBE-AD49C90586C6}"/>
              </a:ext>
            </a:extLst>
          </p:cNvPr>
          <p:cNvSpPr txBox="1"/>
          <p:nvPr/>
        </p:nvSpPr>
        <p:spPr>
          <a:xfrm>
            <a:off x="2219366" y="3175334"/>
            <a:ext cx="1878108" cy="507831"/>
          </a:xfrm>
          <a:prstGeom prst="rect">
            <a:avLst/>
          </a:prstGeom>
          <a:noFill/>
        </p:spPr>
        <p:txBody>
          <a:bodyPr wrap="square" rtlCol="0">
            <a:spAutoFit/>
          </a:bodyPr>
          <a:lstStyle/>
          <a:p>
            <a:pPr algn="ctr"/>
            <a:r>
              <a:rPr lang="en-US" sz="900" b="1" dirty="0">
                <a:solidFill>
                  <a:schemeClr val="bg1"/>
                </a:solidFill>
                <a:latin typeface="Avenir Black" panose="02000503020000020003" pitchFamily="2" charset="0"/>
              </a:rPr>
              <a:t>move </a:t>
            </a:r>
          </a:p>
          <a:p>
            <a:pPr algn="ctr"/>
            <a:r>
              <a:rPr lang="en-US" sz="900" b="1" dirty="0">
                <a:solidFill>
                  <a:schemeClr val="bg1"/>
                </a:solidFill>
                <a:latin typeface="Avenir Black" panose="02000503020000020003" pitchFamily="2" charset="0"/>
              </a:rPr>
              <a:t>around to </a:t>
            </a:r>
          </a:p>
          <a:p>
            <a:pPr algn="ctr"/>
            <a:r>
              <a:rPr lang="en-US" sz="900" b="1" dirty="0">
                <a:solidFill>
                  <a:schemeClr val="bg1"/>
                </a:solidFill>
                <a:latin typeface="Avenir Black" panose="02000503020000020003" pitchFamily="2" charset="0"/>
              </a:rPr>
              <a:t>sample from</a:t>
            </a:r>
          </a:p>
        </p:txBody>
      </p:sp>
      <p:sp>
        <p:nvSpPr>
          <p:cNvPr id="1036" name="TextBox 1035">
            <a:extLst>
              <a:ext uri="{FF2B5EF4-FFF2-40B4-BE49-F238E27FC236}">
                <a16:creationId xmlns:a16="http://schemas.microsoft.com/office/drawing/2014/main" id="{8028A8E5-DFDA-9C9E-1E0A-C5F816BF3975}"/>
              </a:ext>
            </a:extLst>
          </p:cNvPr>
          <p:cNvSpPr txBox="1"/>
          <p:nvPr/>
        </p:nvSpPr>
        <p:spPr>
          <a:xfrm>
            <a:off x="5079627" y="4204511"/>
            <a:ext cx="2688594" cy="276999"/>
          </a:xfrm>
          <a:prstGeom prst="rect">
            <a:avLst/>
          </a:prstGeom>
          <a:noFill/>
        </p:spPr>
        <p:txBody>
          <a:bodyPr wrap="square" rtlCol="0">
            <a:spAutoFit/>
          </a:bodyPr>
          <a:lstStyle/>
          <a:p>
            <a:pPr algn="ctr"/>
            <a:r>
              <a:rPr lang="en-US" sz="1200" b="1" dirty="0">
                <a:latin typeface="Avenir Black" panose="02000503020000020003" pitchFamily="2" charset="0"/>
              </a:rPr>
              <a:t>Variational inference methods</a:t>
            </a:r>
          </a:p>
        </p:txBody>
      </p:sp>
      <p:sp>
        <p:nvSpPr>
          <p:cNvPr id="21" name="TextBox 20">
            <a:extLst>
              <a:ext uri="{FF2B5EF4-FFF2-40B4-BE49-F238E27FC236}">
                <a16:creationId xmlns:a16="http://schemas.microsoft.com/office/drawing/2014/main" id="{86406893-565D-AA56-2D4E-697E5C24FB0A}"/>
              </a:ext>
            </a:extLst>
          </p:cNvPr>
          <p:cNvSpPr txBox="1"/>
          <p:nvPr/>
        </p:nvSpPr>
        <p:spPr>
          <a:xfrm>
            <a:off x="277401" y="168453"/>
            <a:ext cx="2308180" cy="276999"/>
          </a:xfrm>
          <a:prstGeom prst="rect">
            <a:avLst/>
          </a:prstGeom>
          <a:noFill/>
        </p:spPr>
        <p:txBody>
          <a:bodyPr wrap="square" rtlCol="0">
            <a:spAutoFit/>
          </a:bodyPr>
          <a:lstStyle/>
          <a:p>
            <a:r>
              <a:rPr lang="en-US" sz="1200" b="1" dirty="0">
                <a:latin typeface="Avenir Black" panose="02000503020000020003" pitchFamily="2" charset="0"/>
              </a:rPr>
              <a:t>General purpose PPLs</a:t>
            </a:r>
          </a:p>
        </p:txBody>
      </p:sp>
      <p:sp>
        <p:nvSpPr>
          <p:cNvPr id="25" name="TextBox 24">
            <a:extLst>
              <a:ext uri="{FF2B5EF4-FFF2-40B4-BE49-F238E27FC236}">
                <a16:creationId xmlns:a16="http://schemas.microsoft.com/office/drawing/2014/main" id="{E08E2C0D-DBCE-D519-4C7D-045D9FB554E0}"/>
              </a:ext>
            </a:extLst>
          </p:cNvPr>
          <p:cNvSpPr txBox="1"/>
          <p:nvPr/>
        </p:nvSpPr>
        <p:spPr>
          <a:xfrm>
            <a:off x="934998" y="2496029"/>
            <a:ext cx="3618706" cy="430887"/>
          </a:xfrm>
          <a:prstGeom prst="rect">
            <a:avLst/>
          </a:prstGeom>
          <a:noFill/>
          <a:ln>
            <a:noFill/>
          </a:ln>
        </p:spPr>
        <p:txBody>
          <a:bodyPr wrap="square" rtlCol="0">
            <a:spAutoFit/>
          </a:bodyPr>
          <a:lstStyle/>
          <a:p>
            <a:r>
              <a:rPr lang="en-US" sz="1100" b="1" dirty="0">
                <a:solidFill>
                  <a:srgbClr val="00B050"/>
                </a:solidFill>
                <a:latin typeface="Avenir Black" panose="02000503020000020003" pitchFamily="2" charset="0"/>
              </a:rPr>
              <a:t>Significant formalism, automation, and programmability</a:t>
            </a:r>
          </a:p>
        </p:txBody>
      </p:sp>
      <p:sp>
        <p:nvSpPr>
          <p:cNvPr id="27" name="TextBox 26">
            <a:extLst>
              <a:ext uri="{FF2B5EF4-FFF2-40B4-BE49-F238E27FC236}">
                <a16:creationId xmlns:a16="http://schemas.microsoft.com/office/drawing/2014/main" id="{63B47447-52F4-34F1-1242-3C3321CB3E6B}"/>
              </a:ext>
            </a:extLst>
          </p:cNvPr>
          <p:cNvSpPr txBox="1"/>
          <p:nvPr/>
        </p:nvSpPr>
        <p:spPr>
          <a:xfrm>
            <a:off x="4966303" y="2480158"/>
            <a:ext cx="3594273" cy="430887"/>
          </a:xfrm>
          <a:prstGeom prst="rect">
            <a:avLst/>
          </a:prstGeom>
          <a:noFill/>
        </p:spPr>
        <p:txBody>
          <a:bodyPr wrap="square" rtlCol="0">
            <a:spAutoFit/>
          </a:bodyPr>
          <a:lstStyle/>
          <a:p>
            <a:r>
              <a:rPr lang="en-US" sz="1100" b="1" dirty="0">
                <a:solidFill>
                  <a:srgbClr val="FF0000"/>
                </a:solidFill>
                <a:latin typeface="Avenir Black" panose="02000503020000020003" pitchFamily="2" charset="0"/>
              </a:rPr>
              <a:t>No formal language semantics, restricted programmability</a:t>
            </a:r>
          </a:p>
        </p:txBody>
      </p:sp>
      <p:sp>
        <p:nvSpPr>
          <p:cNvPr id="29" name="TextBox 28">
            <a:extLst>
              <a:ext uri="{FF2B5EF4-FFF2-40B4-BE49-F238E27FC236}">
                <a16:creationId xmlns:a16="http://schemas.microsoft.com/office/drawing/2014/main" id="{C2988B16-17EC-4CC8-642F-B7C949E7DA71}"/>
              </a:ext>
            </a:extLst>
          </p:cNvPr>
          <p:cNvSpPr txBox="1"/>
          <p:nvPr/>
        </p:nvSpPr>
        <p:spPr>
          <a:xfrm>
            <a:off x="890272" y="2265426"/>
            <a:ext cx="1850721" cy="276999"/>
          </a:xfrm>
          <a:prstGeom prst="rect">
            <a:avLst/>
          </a:prstGeom>
          <a:noFill/>
        </p:spPr>
        <p:txBody>
          <a:bodyPr wrap="square" rtlCol="0">
            <a:spAutoFit/>
          </a:bodyPr>
          <a:lstStyle/>
          <a:p>
            <a:r>
              <a:rPr lang="en-US" sz="1200" b="1" dirty="0">
                <a:latin typeface="Avenir Black" panose="02000503020000020003" pitchFamily="2" charset="0"/>
              </a:rPr>
              <a:t>and rely on</a:t>
            </a:r>
          </a:p>
        </p:txBody>
      </p:sp>
    </p:spTree>
    <p:extLst>
      <p:ext uri="{BB962C8B-B14F-4D97-AF65-F5344CB8AC3E}">
        <p14:creationId xmlns:p14="http://schemas.microsoft.com/office/powerpoint/2010/main" val="30655394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148" name="Picture 4">
            <a:extLst>
              <a:ext uri="{FF2B5EF4-FFF2-40B4-BE49-F238E27FC236}">
                <a16:creationId xmlns:a16="http://schemas.microsoft.com/office/drawing/2014/main" id="{F72D9981-1113-EA84-448E-443303B3C2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122"/>
          <a:stretch/>
        </p:blipFill>
        <p:spPr bwMode="auto">
          <a:xfrm>
            <a:off x="1022248" y="568892"/>
            <a:ext cx="7289390" cy="1843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43864" cy="276999"/>
              </a:xfrm>
              <a:prstGeom prst="rect">
                <a:avLst/>
              </a:prstGeom>
              <a:blipFill>
                <a:blip r:embed="rId4"/>
                <a:stretch>
                  <a:fillRect l="-1136" t="-13043" r="-1515"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022249" y="2673073"/>
                <a:ext cx="3364639" cy="276999"/>
              </a:xfrm>
              <a:prstGeom prst="rect">
                <a:avLst/>
              </a:prstGeom>
              <a:noFill/>
            </p:spPr>
            <p:txBody>
              <a:bodyPr wrap="none" lIns="0" tIns="0" rIns="0" bIns="0" rtlCol="0">
                <a:spAutoFit/>
              </a:bodyPr>
              <a:lstStyle/>
              <a:p>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14:m>
                  <m:oMath xmlns:m="http://schemas.openxmlformats.org/officeDocument/2006/math">
                    <m:r>
                      <a:rPr lang="en-US" sz="1800" b="1">
                        <a:latin typeface="Cambria Math" panose="02040503050406030204" pitchFamily="18" charset="0"/>
                        <a:ea typeface="Cambria Math" panose="02040503050406030204" pitchFamily="18" charset="0"/>
                      </a:rPr>
                      <m:t>(</m:t>
                    </m:r>
                    <m:r>
                      <a:rPr lang="en-US" sz="1800" b="1">
                        <a:latin typeface="Cambria Math" panose="02040503050406030204" pitchFamily="18" charset="0"/>
                        <a:ea typeface="Cambria Math" panose="02040503050406030204" pitchFamily="18" charset="0"/>
                      </a:rPr>
                      <m:t>𝐁𝐞𝐜𝐤𝐞𝐫</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𝟐𝟎𝟐𝟒</m:t>
                    </m:r>
                    <m:r>
                      <a:rPr lang="en-US" sz="1800" b="1">
                        <a:latin typeface="Cambria Math" panose="02040503050406030204" pitchFamily="18" charset="0"/>
                        <a:ea typeface="Cambria Math" panose="02040503050406030204" pitchFamily="18" charset="0"/>
                      </a:rPr>
                      <m:t>)</m:t>
                    </m:r>
                  </m:oMath>
                </a14:m>
                <a:endParaRPr lang="en-US" sz="1800" b="1" dirty="0">
                  <a:latin typeface="Cambria Math" panose="02040503050406030204" pitchFamily="18" charset="0"/>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022249" y="2673073"/>
                <a:ext cx="3364639" cy="276999"/>
              </a:xfrm>
              <a:prstGeom prst="rect">
                <a:avLst/>
              </a:prstGeom>
              <a:blipFill>
                <a:blip r:embed="rId6"/>
                <a:stretch>
                  <a:fillRect l="-2632" t="-8696" r="-2256" b="-34783"/>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1DC5968B-14E0-3B33-967A-58E0938FBCC9}"/>
              </a:ext>
            </a:extLst>
          </p:cNvPr>
          <p:cNvSpPr/>
          <p:nvPr/>
        </p:nvSpPr>
        <p:spPr>
          <a:xfrm>
            <a:off x="910653" y="562131"/>
            <a:ext cx="2079886" cy="1765092"/>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3"/>
                <a:ext cx="3338654" cy="1772152"/>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3"/>
                <a:ext cx="3338654" cy="1772152"/>
              </a:xfrm>
              <a:prstGeom prst="rect">
                <a:avLst/>
              </a:prstGeom>
              <a:blipFill>
                <a:blip r:embed="rId7"/>
                <a:stretch>
                  <a:fillRect t="-714" b="-1429"/>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4B87A415-15EC-56C2-7AD8-998E0027E059}"/>
              </a:ext>
            </a:extLst>
          </p:cNvPr>
          <p:cNvSpPr/>
          <p:nvPr/>
        </p:nvSpPr>
        <p:spPr>
          <a:xfrm>
            <a:off x="2992936" y="562131"/>
            <a:ext cx="5292878" cy="1765092"/>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m:t>
                      </m:r>
                      <m:r>
                        <a:rPr lang="en-US" sz="1500" b="1">
                          <a:latin typeface="Cambria Math" panose="02040503050406030204" pitchFamily="18" charset="0"/>
                        </a:rPr>
                        <m:t>𝛁</m:t>
                      </m:r>
                      <m:r>
                        <a:rPr lang="en-US" sz="1500" b="1">
                          <a:latin typeface="Cambria Math" panose="02040503050406030204" pitchFamily="18" charset="0"/>
                          <a:ea typeface="Cambria Math" panose="02040503050406030204" pitchFamily="18" charset="0"/>
                        </a:rPr>
                        <m:t>𝔼</m:t>
                      </m:r>
                      <m:r>
                        <a:rPr lang="en-US" sz="1500" b="1">
                          <a:latin typeface="Cambria Math" panose="02040503050406030204" pitchFamily="18" charset="0"/>
                          <a:ea typeface="Cambria Math" panose="02040503050406030204" pitchFamily="18" charset="0"/>
                        </a:rPr>
                        <m:t>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8"/>
                <a:stretch>
                  <a:fillRect b="-444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DE2E50A7-B660-6A2F-9B18-6D1B028A318B}"/>
              </a:ext>
            </a:extLst>
          </p:cNvPr>
          <p:cNvSpPr/>
          <p:nvPr/>
        </p:nvSpPr>
        <p:spPr>
          <a:xfrm>
            <a:off x="832366" y="434043"/>
            <a:ext cx="5958181" cy="2142688"/>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B88ADCC1-09F4-EAAA-2186-F7938604DED5}"/>
              </a:ext>
            </a:extLst>
          </p:cNvPr>
          <p:cNvSpPr/>
          <p:nvPr/>
        </p:nvSpPr>
        <p:spPr>
          <a:xfrm>
            <a:off x="832365" y="2566774"/>
            <a:ext cx="3720899" cy="235749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248668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52900" y="1695845"/>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379103" y="1202983"/>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54609" y="2003159"/>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54609" y="2003159"/>
                <a:ext cx="2407197" cy="469872"/>
              </a:xfrm>
              <a:prstGeom prst="rect">
                <a:avLst/>
              </a:prstGeom>
              <a:blipFill>
                <a:blip r:embed="rId6"/>
                <a:stretch>
                  <a:fillRect l="-2618" t="-2632"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32464" y="2238104"/>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10411" y="2007146"/>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10411" y="2007146"/>
                <a:ext cx="2884829" cy="469872"/>
              </a:xfrm>
              <a:prstGeom prst="rect">
                <a:avLst/>
              </a:prstGeom>
              <a:blipFill>
                <a:blip r:embed="rId7"/>
                <a:stretch>
                  <a:fillRect l="-1747" t="-2632" r="-43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37789" y="2288381"/>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37789" y="2288381"/>
                <a:ext cx="283731" cy="369332"/>
              </a:xfrm>
              <a:prstGeom prst="rect">
                <a:avLst/>
              </a:prstGeom>
              <a:blipFill>
                <a:blip r:embed="rId8"/>
                <a:stretch>
                  <a:fillRect l="-20833" r="-16667" b="-6667"/>
                </a:stretch>
              </a:blipFill>
            </p:spPr>
            <p:txBody>
              <a:bodyPr/>
              <a:lstStyle/>
              <a:p>
                <a:r>
                  <a:rPr lang="en-US">
                    <a:noFill/>
                  </a:rPr>
                  <a:t> </a:t>
                </a:r>
              </a:p>
            </p:txBody>
          </p:sp>
        </mc:Fallback>
      </mc:AlternateContent>
      <p:sp>
        <p:nvSpPr>
          <p:cNvPr id="42" name="Rectangle 41">
            <a:extLst>
              <a:ext uri="{FF2B5EF4-FFF2-40B4-BE49-F238E27FC236}">
                <a16:creationId xmlns:a16="http://schemas.microsoft.com/office/drawing/2014/main" id="{D7D5D790-2DA1-14B3-88B7-28D9F4CDA011}"/>
              </a:ext>
            </a:extLst>
          </p:cNvPr>
          <p:cNvSpPr/>
          <p:nvPr/>
        </p:nvSpPr>
        <p:spPr>
          <a:xfrm>
            <a:off x="1358146" y="258925"/>
            <a:ext cx="6404486" cy="525224"/>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3" name="TextBox 42">
            <a:extLst>
              <a:ext uri="{FF2B5EF4-FFF2-40B4-BE49-F238E27FC236}">
                <a16:creationId xmlns:a16="http://schemas.microsoft.com/office/drawing/2014/main" id="{3C8460EA-A771-4862-4BB2-DDCCDDED3D62}"/>
              </a:ext>
            </a:extLst>
          </p:cNvPr>
          <p:cNvSpPr txBox="1"/>
          <p:nvPr/>
        </p:nvSpPr>
        <p:spPr>
          <a:xfrm>
            <a:off x="1319311" y="-10946"/>
            <a:ext cx="246543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A9F357-17FE-B5E5-FFFF-A890E2D20E25}"/>
                  </a:ext>
                </a:extLst>
              </p:cNvPr>
              <p:cNvSpPr txBox="1"/>
              <p:nvPr/>
            </p:nvSpPr>
            <p:spPr>
              <a:xfrm>
                <a:off x="1358147" y="304293"/>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30A9F357-17FE-B5E5-FFFF-A890E2D20E25}"/>
                  </a:ext>
                </a:extLst>
              </p:cNvPr>
              <p:cNvSpPr txBox="1">
                <a:spLocks noRot="1" noChangeAspect="1" noMove="1" noResize="1" noEditPoints="1" noAdjustHandles="1" noChangeArrowheads="1" noChangeShapeType="1" noTextEdit="1"/>
              </p:cNvSpPr>
              <p:nvPr/>
            </p:nvSpPr>
            <p:spPr>
              <a:xfrm>
                <a:off x="1358147" y="304293"/>
                <a:ext cx="6404487" cy="409664"/>
              </a:xfrm>
              <a:prstGeom prst="rect">
                <a:avLst/>
              </a:prstGeom>
              <a:blipFill>
                <a:blip r:embed="rId9"/>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16393327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216695" y="636314"/>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52900" y="268058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42898" y="143453"/>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418404" y="943629"/>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418404" y="943629"/>
                <a:ext cx="2407197" cy="469872"/>
              </a:xfrm>
              <a:prstGeom prst="rect">
                <a:avLst/>
              </a:prstGeom>
              <a:blipFill>
                <a:blip r:embed="rId6"/>
                <a:stretch>
                  <a:fillRect l="-3158" t="-2632" r="-2632"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96259" y="1178573"/>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74206" y="947616"/>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74206" y="947616"/>
                <a:ext cx="2884829" cy="469872"/>
              </a:xfrm>
              <a:prstGeom prst="rect">
                <a:avLst/>
              </a:prstGeom>
              <a:blipFill>
                <a:blip r:embed="rId7"/>
                <a:stretch>
                  <a:fillRect l="-2632" t="-2632" r="-439"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301584" y="122885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301584" y="1228853"/>
                <a:ext cx="283731" cy="369332"/>
              </a:xfrm>
              <a:prstGeom prst="rect">
                <a:avLst/>
              </a:prstGeom>
              <a:blipFill>
                <a:blip r:embed="rId8"/>
                <a:stretch>
                  <a:fillRect l="-17391" r="-21739" b="-10000"/>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2484152" y="2243637"/>
            <a:ext cx="4733604" cy="371094"/>
            <a:chOff x="564240" y="348847"/>
            <a:chExt cx="6311472"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311472"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FBE0CA9-0C53-38D7-0F74-6C0BC7C9AC4A}"/>
              </a:ext>
            </a:extLst>
          </p:cNvPr>
          <p:cNvSpPr/>
          <p:nvPr/>
        </p:nvSpPr>
        <p:spPr>
          <a:xfrm>
            <a:off x="1421941" y="3008314"/>
            <a:ext cx="6404486" cy="525224"/>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TextBox 2">
            <a:extLst>
              <a:ext uri="{FF2B5EF4-FFF2-40B4-BE49-F238E27FC236}">
                <a16:creationId xmlns:a16="http://schemas.microsoft.com/office/drawing/2014/main" id="{9E0831B3-6BB3-9C37-FEA1-929FC3578041}"/>
              </a:ext>
            </a:extLst>
          </p:cNvPr>
          <p:cNvSpPr txBox="1"/>
          <p:nvPr/>
        </p:nvSpPr>
        <p:spPr>
          <a:xfrm>
            <a:off x="1297610" y="2772295"/>
            <a:ext cx="2202647"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55BE45-8578-8BC5-F4E9-C919A4FE7543}"/>
                  </a:ext>
                </a:extLst>
              </p:cNvPr>
              <p:cNvSpPr txBox="1"/>
              <p:nvPr/>
            </p:nvSpPr>
            <p:spPr>
              <a:xfrm>
                <a:off x="1345540" y="3034803"/>
                <a:ext cx="6055223"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4" name="TextBox 3">
                <a:extLst>
                  <a:ext uri="{FF2B5EF4-FFF2-40B4-BE49-F238E27FC236}">
                    <a16:creationId xmlns:a16="http://schemas.microsoft.com/office/drawing/2014/main" id="{C455BE45-8578-8BC5-F4E9-C919A4FE7543}"/>
                  </a:ext>
                </a:extLst>
              </p:cNvPr>
              <p:cNvSpPr txBox="1">
                <a:spLocks noRot="1" noChangeAspect="1" noMove="1" noResize="1" noEditPoints="1" noAdjustHandles="1" noChangeArrowheads="1" noChangeShapeType="1" noTextEdit="1"/>
              </p:cNvSpPr>
              <p:nvPr/>
            </p:nvSpPr>
            <p:spPr>
              <a:xfrm>
                <a:off x="1345540" y="3034803"/>
                <a:ext cx="6055223" cy="409664"/>
              </a:xfrm>
              <a:prstGeom prst="rect">
                <a:avLst/>
              </a:prstGeom>
              <a:blipFill>
                <a:blip r:embed="rId9"/>
                <a:stretch>
                  <a:fillRect b="-18182"/>
                </a:stretch>
              </a:blipFill>
            </p:spPr>
            <p:txBody>
              <a:bodyPr/>
              <a:lstStyle/>
              <a:p>
                <a:r>
                  <a:rPr lang="en-US">
                    <a:noFill/>
                  </a:rPr>
                  <a:t> </a:t>
                </a:r>
              </a:p>
            </p:txBody>
          </p:sp>
        </mc:Fallback>
      </mc:AlternateContent>
    </p:spTree>
    <p:extLst>
      <p:ext uri="{BB962C8B-B14F-4D97-AF65-F5344CB8AC3E}">
        <p14:creationId xmlns:p14="http://schemas.microsoft.com/office/powerpoint/2010/main" val="2087859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
        <p:nvSpPr>
          <p:cNvPr id="5" name="Rectangle 4">
            <a:extLst>
              <a:ext uri="{FF2B5EF4-FFF2-40B4-BE49-F238E27FC236}">
                <a16:creationId xmlns:a16="http://schemas.microsoft.com/office/drawing/2014/main" id="{60E87ADC-498D-56E6-F785-D61218DB1790}"/>
              </a:ext>
            </a:extLst>
          </p:cNvPr>
          <p:cNvSpPr/>
          <p:nvPr/>
        </p:nvSpPr>
        <p:spPr>
          <a:xfrm>
            <a:off x="4168379" y="2292849"/>
            <a:ext cx="4924899" cy="1821576"/>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C60A2423-139D-E611-FD4E-567E3C29A7CA}"/>
              </a:ext>
            </a:extLst>
          </p:cNvPr>
          <p:cNvSpPr/>
          <p:nvPr/>
        </p:nvSpPr>
        <p:spPr>
          <a:xfrm>
            <a:off x="4168378" y="4115064"/>
            <a:ext cx="4924898" cy="688494"/>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2966463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1EE96AA-8E9E-075A-8AE6-1DF42FA8EB62}"/>
              </a:ext>
            </a:extLst>
          </p:cNvPr>
          <p:cNvCxnSpPr>
            <a:cxnSpLocks/>
          </p:cNvCxnSpPr>
          <p:nvPr/>
        </p:nvCxnSpPr>
        <p:spPr>
          <a:xfrm flipV="1">
            <a:off x="3753859" y="2857504"/>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5B84061-F300-6D47-FC4A-DF836D181FC7}"/>
              </a:ext>
            </a:extLst>
          </p:cNvPr>
          <p:cNvCxnSpPr>
            <a:cxnSpLocks/>
          </p:cNvCxnSpPr>
          <p:nvPr/>
        </p:nvCxnSpPr>
        <p:spPr>
          <a:xfrm flipV="1">
            <a:off x="3749188" y="4012369"/>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73024406-872A-5996-6036-1BDE585AB704}"/>
              </a:ext>
            </a:extLst>
          </p:cNvPr>
          <p:cNvSpPr txBox="1"/>
          <p:nvPr/>
        </p:nvSpPr>
        <p:spPr>
          <a:xfrm>
            <a:off x="3683381" y="3758453"/>
            <a:ext cx="2779362" cy="276999"/>
          </a:xfrm>
          <a:prstGeom prst="rect">
            <a:avLst/>
          </a:prstGeom>
          <a:noFill/>
        </p:spPr>
        <p:txBody>
          <a:bodyPr wrap="square" rtlCol="0">
            <a:spAutoFit/>
          </a:bodyPr>
          <a:lstStyle/>
          <a:p>
            <a:pPr algn="ctr"/>
            <a:r>
              <a:rPr lang="en-US" sz="1200" b="1" dirty="0">
                <a:latin typeface="Avenir Black" panose="02000503020000020003" pitchFamily="2" charset="0"/>
              </a:rPr>
              <a:t>Program transformation</a:t>
            </a:r>
          </a:p>
        </p:txBody>
      </p:sp>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Tree>
    <p:extLst>
      <p:ext uri="{BB962C8B-B14F-4D97-AF65-F5344CB8AC3E}">
        <p14:creationId xmlns:p14="http://schemas.microsoft.com/office/powerpoint/2010/main" val="1710750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23A0D3F-197B-C66E-3404-7EB88659111D}"/>
              </a:ext>
            </a:extLst>
          </p:cNvPr>
          <p:cNvSpPr/>
          <p:nvPr/>
        </p:nvSpPr>
        <p:spPr>
          <a:xfrm>
            <a:off x="174083" y="618650"/>
            <a:ext cx="8838209" cy="108452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sp>
        <p:nvSpPr>
          <p:cNvPr id="37" name="Rectangle 36">
            <a:extLst>
              <a:ext uri="{FF2B5EF4-FFF2-40B4-BE49-F238E27FC236}">
                <a16:creationId xmlns:a16="http://schemas.microsoft.com/office/drawing/2014/main" id="{35AB351F-6176-267A-8DD6-27E4751F3933}"/>
              </a:ext>
            </a:extLst>
          </p:cNvPr>
          <p:cNvSpPr/>
          <p:nvPr/>
        </p:nvSpPr>
        <p:spPr>
          <a:xfrm>
            <a:off x="171688" y="2385862"/>
            <a:ext cx="8838209" cy="222670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noFill/>
            </a:endParaRPr>
          </a:p>
        </p:txBody>
      </p:sp>
      <p:grpSp>
        <p:nvGrpSpPr>
          <p:cNvPr id="19" name="Group 18">
            <a:extLst>
              <a:ext uri="{FF2B5EF4-FFF2-40B4-BE49-F238E27FC236}">
                <a16:creationId xmlns:a16="http://schemas.microsoft.com/office/drawing/2014/main" id="{B2CF5EA3-65FE-8C7C-D7AC-F5F0D2854D23}"/>
              </a:ext>
            </a:extLst>
          </p:cNvPr>
          <p:cNvGrpSpPr/>
          <p:nvPr/>
        </p:nvGrpSpPr>
        <p:grpSpPr>
          <a:xfrm>
            <a:off x="2400286" y="125790"/>
            <a:ext cx="4395434" cy="371094"/>
            <a:chOff x="564240" y="348847"/>
            <a:chExt cx="5860574" cy="494791"/>
          </a:xfrm>
        </p:grpSpPr>
        <p:sp>
          <p:nvSpPr>
            <p:cNvPr id="20" name="TextBox 19">
              <a:extLst>
                <a:ext uri="{FF2B5EF4-FFF2-40B4-BE49-F238E27FC236}">
                  <a16:creationId xmlns:a16="http://schemas.microsoft.com/office/drawing/2014/main" id="{525C3EA5-8A9D-F474-1828-CDE1D8B6FAE4}"/>
                </a:ext>
              </a:extLst>
            </p:cNvPr>
            <p:cNvSpPr txBox="1"/>
            <p:nvPr/>
          </p:nvSpPr>
          <p:spPr>
            <a:xfrm>
              <a:off x="564240" y="412753"/>
              <a:ext cx="5860574"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00B050"/>
                  </a:solidFill>
                  <a:latin typeface="Avenir Black" panose="02000503020000020003" pitchFamily="2" charset="0"/>
                </a:rPr>
                <a:t>do</a:t>
              </a:r>
              <a:r>
                <a:rPr lang="en-US" sz="2100" b="1" dirty="0">
                  <a:latin typeface="Avenir Black" panose="02000503020000020003" pitchFamily="2" charset="0"/>
                </a:rPr>
                <a:t> automate</a:t>
              </a:r>
            </a:p>
          </p:txBody>
        </p:sp>
        <p:pic>
          <p:nvPicPr>
            <p:cNvPr id="21" name="Picture 20">
              <a:extLst>
                <a:ext uri="{FF2B5EF4-FFF2-40B4-BE49-F238E27FC236}">
                  <a16:creationId xmlns:a16="http://schemas.microsoft.com/office/drawing/2014/main" id="{CB7D0099-8094-E8A9-D0FA-72E10611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F11E808E-B010-F5DF-7587-26B183E15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0981EDA0-5812-B197-97F3-AAF83A4AA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334DB2-5F63-22EE-0D91-53F1C0B89290}"/>
                  </a:ext>
                </a:extLst>
              </p:cNvPr>
              <p:cNvSpPr txBox="1"/>
              <p:nvPr/>
            </p:nvSpPr>
            <p:spPr>
              <a:xfrm>
                <a:off x="375792" y="925967"/>
                <a:ext cx="2407197"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ℝ</m:t>
                      </m:r>
                    </m:oMath>
                  </m:oMathPara>
                </a14:m>
                <a:endParaRPr lang="en-US" sz="3000" b="1" dirty="0"/>
              </a:p>
            </p:txBody>
          </p:sp>
        </mc:Choice>
        <mc:Fallback xmlns="">
          <p:sp>
            <p:nvSpPr>
              <p:cNvPr id="24" name="TextBox 23">
                <a:extLst>
                  <a:ext uri="{FF2B5EF4-FFF2-40B4-BE49-F238E27FC236}">
                    <a16:creationId xmlns:a16="http://schemas.microsoft.com/office/drawing/2014/main" id="{33334DB2-5F63-22EE-0D91-53F1C0B89290}"/>
                  </a:ext>
                </a:extLst>
              </p:cNvPr>
              <p:cNvSpPr txBox="1">
                <a:spLocks noRot="1" noChangeAspect="1" noMove="1" noResize="1" noEditPoints="1" noAdjustHandles="1" noChangeArrowheads="1" noChangeShapeType="1" noTextEdit="1"/>
              </p:cNvSpPr>
              <p:nvPr/>
            </p:nvSpPr>
            <p:spPr>
              <a:xfrm>
                <a:off x="375792" y="925967"/>
                <a:ext cx="2407197" cy="469872"/>
              </a:xfrm>
              <a:prstGeom prst="rect">
                <a:avLst/>
              </a:prstGeom>
              <a:blipFill>
                <a:blip r:embed="rId6"/>
                <a:stretch>
                  <a:fillRect l="-2618" r="-2618" b="-39474"/>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E5505E09-0482-DE6D-9B1F-A87D2589B4BB}"/>
              </a:ext>
            </a:extLst>
          </p:cNvPr>
          <p:cNvCxnSpPr/>
          <p:nvPr/>
        </p:nvCxnSpPr>
        <p:spPr>
          <a:xfrm>
            <a:off x="3153647" y="1160911"/>
            <a:ext cx="265100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ADCB2FA-8D24-2477-404A-28964BA8F834}"/>
                  </a:ext>
                </a:extLst>
              </p:cNvPr>
              <p:cNvSpPr txBox="1"/>
              <p:nvPr/>
            </p:nvSpPr>
            <p:spPr>
              <a:xfrm>
                <a:off x="6131594" y="929954"/>
                <a:ext cx="2884829" cy="469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rPr>
                        <m:t>𝑷</m:t>
                      </m:r>
                      <m:r>
                        <a:rPr lang="en-US" sz="3000" b="1" i="1">
                          <a:latin typeface="Cambria Math" panose="02040503050406030204" pitchFamily="18" charset="0"/>
                        </a:rPr>
                        <m:t> ∷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r>
                        <a:rPr lang="en-US" sz="3000" b="1" i="1">
                          <a:latin typeface="Cambria Math" panose="02040503050406030204" pitchFamily="18" charset="0"/>
                          <a:ea typeface="Cambria Math" panose="02040503050406030204" pitchFamily="18" charset="0"/>
                        </a:rPr>
                        <m:t>→ </m:t>
                      </m:r>
                      <m:sSup>
                        <m:sSupPr>
                          <m:ctrlPr>
                            <a:rPr lang="en-US" sz="3000" b="1" i="1">
                              <a:latin typeface="Cambria Math" panose="02040503050406030204" pitchFamily="18" charset="0"/>
                              <a:ea typeface="Cambria Math" panose="02040503050406030204" pitchFamily="18" charset="0"/>
                            </a:rPr>
                          </m:ctrlPr>
                        </m:sSupPr>
                        <m:e>
                          <m:r>
                            <a:rPr lang="en-US" sz="3000" b="1" i="1">
                              <a:latin typeface="Cambria Math" panose="02040503050406030204" pitchFamily="18" charset="0"/>
                              <a:ea typeface="Cambria Math" panose="02040503050406030204" pitchFamily="18" charset="0"/>
                            </a:rPr>
                            <m:t>ℝ</m:t>
                          </m:r>
                        </m:e>
                        <m:sup>
                          <m:r>
                            <a:rPr lang="en-US" sz="3000" b="1" i="1">
                              <a:latin typeface="Cambria Math" panose="02040503050406030204" pitchFamily="18" charset="0"/>
                              <a:ea typeface="Cambria Math" panose="02040503050406030204" pitchFamily="18" charset="0"/>
                            </a:rPr>
                            <m:t>𝑵</m:t>
                          </m:r>
                        </m:sup>
                      </m:sSup>
                    </m:oMath>
                  </m:oMathPara>
                </a14:m>
                <a:endParaRPr lang="en-US" sz="3000" b="1" dirty="0"/>
              </a:p>
            </p:txBody>
          </p:sp>
        </mc:Choice>
        <mc:Fallback xmlns="">
          <p:sp>
            <p:nvSpPr>
              <p:cNvPr id="26" name="TextBox 25">
                <a:extLst>
                  <a:ext uri="{FF2B5EF4-FFF2-40B4-BE49-F238E27FC236}">
                    <a16:creationId xmlns:a16="http://schemas.microsoft.com/office/drawing/2014/main" id="{9ADCB2FA-8D24-2477-404A-28964BA8F834}"/>
                  </a:ext>
                </a:extLst>
              </p:cNvPr>
              <p:cNvSpPr txBox="1">
                <a:spLocks noRot="1" noChangeAspect="1" noMove="1" noResize="1" noEditPoints="1" noAdjustHandles="1" noChangeArrowheads="1" noChangeShapeType="1" noTextEdit="1"/>
              </p:cNvSpPr>
              <p:nvPr/>
            </p:nvSpPr>
            <p:spPr>
              <a:xfrm>
                <a:off x="6131594" y="929954"/>
                <a:ext cx="2884829" cy="469872"/>
              </a:xfrm>
              <a:prstGeom prst="rect">
                <a:avLst/>
              </a:prstGeom>
              <a:blipFill>
                <a:blip r:embed="rId7"/>
                <a:stretch>
                  <a:fillRect l="-2193" t="-2632" r="-877" b="-39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03D9DFE-1C46-0752-3C94-1EC57D4FF28E}"/>
                  </a:ext>
                </a:extLst>
              </p:cNvPr>
              <p:cNvSpPr txBox="1"/>
              <p:nvPr/>
            </p:nvSpPr>
            <p:spPr>
              <a:xfrm>
                <a:off x="4258972" y="1211189"/>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28" name="TextBox 27">
                <a:extLst>
                  <a:ext uri="{FF2B5EF4-FFF2-40B4-BE49-F238E27FC236}">
                    <a16:creationId xmlns:a16="http://schemas.microsoft.com/office/drawing/2014/main" id="{303D9DFE-1C46-0752-3C94-1EC57D4FF28E}"/>
                  </a:ext>
                </a:extLst>
              </p:cNvPr>
              <p:cNvSpPr txBox="1">
                <a:spLocks noRot="1" noChangeAspect="1" noMove="1" noResize="1" noEditPoints="1" noAdjustHandles="1" noChangeArrowheads="1" noChangeShapeType="1" noTextEdit="1"/>
              </p:cNvSpPr>
              <p:nvPr/>
            </p:nvSpPr>
            <p:spPr>
              <a:xfrm>
                <a:off x="4258972" y="1211189"/>
                <a:ext cx="283731" cy="369332"/>
              </a:xfrm>
              <a:prstGeom prst="rect">
                <a:avLst/>
              </a:prstGeom>
              <a:blipFill>
                <a:blip r:embed="rId8"/>
                <a:stretch>
                  <a:fillRect l="-21739" r="-21739" b="-666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F66554A3-B2D6-E4A8-4DD5-CF3664B175AE}"/>
              </a:ext>
            </a:extLst>
          </p:cNvPr>
          <p:cNvGrpSpPr/>
          <p:nvPr/>
        </p:nvGrpSpPr>
        <p:grpSpPr>
          <a:xfrm>
            <a:off x="3552772" y="1887811"/>
            <a:ext cx="4688719" cy="371094"/>
            <a:chOff x="564240" y="348847"/>
            <a:chExt cx="6251627" cy="494791"/>
          </a:xfrm>
        </p:grpSpPr>
        <p:sp>
          <p:nvSpPr>
            <p:cNvPr id="32" name="TextBox 31">
              <a:extLst>
                <a:ext uri="{FF2B5EF4-FFF2-40B4-BE49-F238E27FC236}">
                  <a16:creationId xmlns:a16="http://schemas.microsoft.com/office/drawing/2014/main" id="{95AB7FEA-0618-3F1E-36D9-19B31398E8E0}"/>
                </a:ext>
              </a:extLst>
            </p:cNvPr>
            <p:cNvSpPr txBox="1"/>
            <p:nvPr/>
          </p:nvSpPr>
          <p:spPr>
            <a:xfrm>
              <a:off x="564240" y="412753"/>
              <a:ext cx="6251627" cy="430885"/>
            </a:xfrm>
            <a:prstGeom prst="rect">
              <a:avLst/>
            </a:prstGeom>
            <a:noFill/>
          </p:spPr>
          <p:txBody>
            <a:bodyPr wrap="none" lIns="0" tIns="0" rIns="0" bIns="0" rtlCol="0">
              <a:spAutoFit/>
            </a:bodyPr>
            <a:lstStyle/>
            <a:p>
              <a:r>
                <a:rPr lang="en-US" sz="2100" b="1" dirty="0">
                  <a:latin typeface="Avenir Black" panose="02000503020000020003" pitchFamily="2" charset="0"/>
                </a:rPr>
                <a:t>what (     ,      ,         ) </a:t>
              </a:r>
              <a:r>
                <a:rPr lang="en-US" sz="2100" b="1" dirty="0">
                  <a:solidFill>
                    <a:srgbClr val="FF0000"/>
                  </a:solidFill>
                  <a:latin typeface="Avenir Black" panose="02000503020000020003" pitchFamily="2" charset="0"/>
                </a:rPr>
                <a:t>don’t</a:t>
              </a:r>
              <a:r>
                <a:rPr lang="en-US" sz="2100" b="1" dirty="0">
                  <a:latin typeface="Avenir Black" panose="02000503020000020003" pitchFamily="2" charset="0"/>
                </a:rPr>
                <a:t> automate</a:t>
              </a:r>
            </a:p>
          </p:txBody>
        </p:sp>
        <p:pic>
          <p:nvPicPr>
            <p:cNvPr id="33" name="Picture 32">
              <a:extLst>
                <a:ext uri="{FF2B5EF4-FFF2-40B4-BE49-F238E27FC236}">
                  <a16:creationId xmlns:a16="http://schemas.microsoft.com/office/drawing/2014/main" id="{5D2B2D7B-FE58-08EB-2F57-20ADD8F8C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640" y="367493"/>
              <a:ext cx="402859" cy="430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096416A6-92B9-F6E8-CDB1-1A6507BF8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31" y="348847"/>
              <a:ext cx="365819" cy="44304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ACA673B-391D-2C51-EAE0-13127AB48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907" y="358169"/>
              <a:ext cx="745075" cy="430887"/>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36306DE-3E1A-5A56-679D-40643F6B9357}"/>
                  </a:ext>
                </a:extLst>
              </p:cNvPr>
              <p:cNvSpPr txBox="1"/>
              <p:nvPr/>
            </p:nvSpPr>
            <p:spPr>
              <a:xfrm>
                <a:off x="4684887" y="4024238"/>
                <a:ext cx="8088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r>
                        <a:rPr lang="en-US" sz="2400" b="1" i="1">
                          <a:latin typeface="Cambria Math" panose="02040503050406030204" pitchFamily="18" charset="0"/>
                          <a:ea typeface="Cambria Math" panose="02040503050406030204" pitchFamily="18" charset="0"/>
                        </a:rPr>
                        <m:t>{ }</m:t>
                      </m:r>
                    </m:oMath>
                  </m:oMathPara>
                </a14:m>
                <a:endParaRPr lang="en-US" sz="2400" b="1" dirty="0"/>
              </a:p>
            </p:txBody>
          </p:sp>
        </mc:Choice>
        <mc:Fallback xmlns="">
          <p:sp>
            <p:nvSpPr>
              <p:cNvPr id="3" name="TextBox 2">
                <a:extLst>
                  <a:ext uri="{FF2B5EF4-FFF2-40B4-BE49-F238E27FC236}">
                    <a16:creationId xmlns:a16="http://schemas.microsoft.com/office/drawing/2014/main" id="{136306DE-3E1A-5A56-679D-40643F6B9357}"/>
                  </a:ext>
                </a:extLst>
              </p:cNvPr>
              <p:cNvSpPr txBox="1">
                <a:spLocks noRot="1" noChangeAspect="1" noMove="1" noResize="1" noEditPoints="1" noAdjustHandles="1" noChangeArrowheads="1" noChangeShapeType="1" noTextEdit="1"/>
              </p:cNvSpPr>
              <p:nvPr/>
            </p:nvSpPr>
            <p:spPr>
              <a:xfrm>
                <a:off x="4684887" y="4024238"/>
                <a:ext cx="808876" cy="369332"/>
              </a:xfrm>
              <a:prstGeom prst="rect">
                <a:avLst/>
              </a:prstGeom>
              <a:blipFill>
                <a:blip r:embed="rId9"/>
                <a:stretch>
                  <a:fillRect t="-6452" r="-1563" b="-35484"/>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F1E665FC-3422-F244-B93F-28E6443927EC}"/>
              </a:ext>
            </a:extLst>
          </p:cNvPr>
          <p:cNvSpPr txBox="1"/>
          <p:nvPr/>
        </p:nvSpPr>
        <p:spPr>
          <a:xfrm>
            <a:off x="273505" y="2421709"/>
            <a:ext cx="238514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17FF7B-DB21-61E5-8389-5C4B2D91B4B8}"/>
                  </a:ext>
                </a:extLst>
              </p:cNvPr>
              <p:cNvSpPr txBox="1"/>
              <p:nvPr/>
            </p:nvSpPr>
            <p:spPr>
              <a:xfrm>
                <a:off x="301688" y="2720288"/>
                <a:ext cx="3105015"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6B17FF7B-DB21-61E5-8389-5C4B2D91B4B8}"/>
                  </a:ext>
                </a:extLst>
              </p:cNvPr>
              <p:cNvSpPr txBox="1">
                <a:spLocks noRot="1" noChangeAspect="1" noMove="1" noResize="1" noEditPoints="1" noAdjustHandles="1" noChangeArrowheads="1" noChangeShapeType="1" noTextEdit="1"/>
              </p:cNvSpPr>
              <p:nvPr/>
            </p:nvSpPr>
            <p:spPr>
              <a:xfrm>
                <a:off x="301688" y="2720288"/>
                <a:ext cx="3105015" cy="409664"/>
              </a:xfrm>
              <a:prstGeom prst="rect">
                <a:avLst/>
              </a:prstGeom>
              <a:blipFill>
                <a:blip r:embed="rId10"/>
                <a:stretch>
                  <a:fillRect l="-2033"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DE28731-5090-A2D4-C4A0-DC40DA890A3C}"/>
                  </a:ext>
                </a:extLst>
              </p:cNvPr>
              <p:cNvSpPr txBox="1"/>
              <p:nvPr/>
            </p:nvSpPr>
            <p:spPr>
              <a:xfrm>
                <a:off x="6781292" y="2628298"/>
                <a:ext cx="1271182"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1">
                          <a:latin typeface="Cambria Math" panose="02040503050406030204" pitchFamily="18" charset="0"/>
                        </a:rPr>
                        <m:t>𝛁</m:t>
                      </m:r>
                      <m:r>
                        <m:rPr>
                          <m:sty m:val="p"/>
                        </m:rPr>
                        <a:rPr lang="en-US" sz="3000">
                          <a:latin typeface="Cambria Math" panose="02040503050406030204" pitchFamily="18" charset="0"/>
                        </a:rPr>
                        <m:t>ELBO</m:t>
                      </m:r>
                    </m:oMath>
                  </m:oMathPara>
                </a14:m>
                <a:endParaRPr lang="en-US" sz="3000" dirty="0"/>
              </a:p>
            </p:txBody>
          </p:sp>
        </mc:Choice>
        <mc:Fallback xmlns="">
          <p:sp>
            <p:nvSpPr>
              <p:cNvPr id="15" name="TextBox 14">
                <a:extLst>
                  <a:ext uri="{FF2B5EF4-FFF2-40B4-BE49-F238E27FC236}">
                    <a16:creationId xmlns:a16="http://schemas.microsoft.com/office/drawing/2014/main" id="{ADE28731-5090-A2D4-C4A0-DC40DA890A3C}"/>
                  </a:ext>
                </a:extLst>
              </p:cNvPr>
              <p:cNvSpPr txBox="1">
                <a:spLocks noRot="1" noChangeAspect="1" noMove="1" noResize="1" noEditPoints="1" noAdjustHandles="1" noChangeArrowheads="1" noChangeShapeType="1" noTextEdit="1"/>
              </p:cNvSpPr>
              <p:nvPr/>
            </p:nvSpPr>
            <p:spPr>
              <a:xfrm>
                <a:off x="6781292" y="2628298"/>
                <a:ext cx="1271182" cy="461665"/>
              </a:xfrm>
              <a:prstGeom prst="rect">
                <a:avLst/>
              </a:prstGeom>
              <a:blipFill>
                <a:blip r:embed="rId11"/>
                <a:stretch>
                  <a:fillRect l="-4902" r="-4902" b="-789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A9A6A5-79C1-707F-E3AE-2C58E9F8A13F}"/>
              </a:ext>
            </a:extLst>
          </p:cNvPr>
          <p:cNvSpPr txBox="1"/>
          <p:nvPr/>
        </p:nvSpPr>
        <p:spPr>
          <a:xfrm>
            <a:off x="255068" y="3898576"/>
            <a:ext cx="277936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05D8357-0692-CE85-9D7B-275461EC17C6}"/>
                  </a:ext>
                </a:extLst>
              </p:cNvPr>
              <p:cNvSpPr txBox="1"/>
              <p:nvPr/>
            </p:nvSpPr>
            <p:spPr>
              <a:xfrm>
                <a:off x="217973" y="4201914"/>
                <a:ext cx="4098285" cy="3231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100" b="1">
                          <a:latin typeface="Cambria Math" panose="02040503050406030204" pitchFamily="18" charset="0"/>
                        </a:rPr>
                        <m:t>𝐞𝐥𝐛𝐨</m:t>
                      </m:r>
                      <m:r>
                        <a:rPr lang="en-US" sz="2100" i="1">
                          <a:latin typeface="Cambria Math" panose="02040503050406030204" pitchFamily="18" charset="0"/>
                        </a:rPr>
                        <m:t> ≔</m:t>
                      </m:r>
                      <m:r>
                        <a:rPr lang="en-US" sz="2100" i="1">
                          <a:latin typeface="Cambria Math" panose="02040503050406030204" pitchFamily="18" charset="0"/>
                        </a:rPr>
                        <m:t>𝜆𝜙</m:t>
                      </m:r>
                      <m:r>
                        <a:rPr lang="en-US" sz="2100" i="1">
                          <a:latin typeface="Cambria Math" panose="02040503050406030204" pitchFamily="18" charset="0"/>
                        </a:rPr>
                        <m:t>. </m:t>
                      </m:r>
                      <m:r>
                        <a:rPr lang="en-US" sz="2100" b="1">
                          <a:latin typeface="Cambria Math" panose="02040503050406030204" pitchFamily="18" charset="0"/>
                        </a:rPr>
                        <m:t>𝐝𝐨</m:t>
                      </m:r>
                      <m:r>
                        <a:rPr lang="en-US" sz="2100" b="1" i="1">
                          <a:latin typeface="Cambria Math" panose="02040503050406030204" pitchFamily="18" charset="0"/>
                        </a:rPr>
                        <m:t> </m:t>
                      </m:r>
                      <m:d>
                        <m:dPr>
                          <m:begChr m:val="{"/>
                          <m:endChr m:val="}"/>
                          <m:ctrlPr>
                            <a:rPr lang="en-US" sz="2100" b="1" i="1">
                              <a:latin typeface="Cambria Math" panose="02040503050406030204" pitchFamily="18" charset="0"/>
                            </a:rPr>
                          </m:ctrlPr>
                        </m:dPr>
                        <m:e>
                          <m:r>
                            <a:rPr lang="en-US" sz="2100" b="1" i="1">
                              <a:latin typeface="Cambria Math" panose="02040503050406030204" pitchFamily="18" charset="0"/>
                            </a:rPr>
                            <m:t> </m:t>
                          </m:r>
                          <m:r>
                            <a:rPr lang="en-US" sz="2100" i="1">
                              <a:latin typeface="Cambria Math" panose="02040503050406030204" pitchFamily="18" charset="0"/>
                            </a:rPr>
                            <m:t>𝑥</m:t>
                          </m:r>
                          <m:r>
                            <a:rPr lang="en-US" sz="2100" i="1">
                              <a:latin typeface="Cambria Math" panose="02040503050406030204" pitchFamily="18" charset="0"/>
                            </a:rPr>
                            <m:t> ←</m:t>
                          </m:r>
                          <m:r>
                            <a:rPr lang="en-US" sz="2100" i="1">
                              <a:latin typeface="Cambria Math" panose="02040503050406030204" pitchFamily="18" charset="0"/>
                              <a:ea typeface="Cambria Math" panose="02040503050406030204" pitchFamily="18" charset="0"/>
                            </a:rPr>
                            <m:t>𝑄</m:t>
                          </m:r>
                          <m:d>
                            <m:dPr>
                              <m:ctrlPr>
                                <a:rPr lang="en-US" sz="2100" i="1">
                                  <a:latin typeface="Cambria Math" panose="02040503050406030204" pitchFamily="18" charset="0"/>
                                  <a:ea typeface="Cambria Math" panose="02040503050406030204" pitchFamily="18" charset="0"/>
                                </a:rPr>
                              </m:ctrlPr>
                            </m:dPr>
                            <m:e>
                              <m:r>
                                <a:rPr lang="en-US" sz="2100" i="1">
                                  <a:latin typeface="Cambria Math" panose="02040503050406030204" pitchFamily="18" charset="0"/>
                                  <a:ea typeface="Cambria Math" panose="02040503050406030204" pitchFamily="18" charset="0"/>
                                </a:rPr>
                                <m:t>𝜙</m:t>
                              </m:r>
                            </m:e>
                          </m:d>
                          <m:r>
                            <a:rPr lang="en-US" sz="2100" i="1">
                              <a:latin typeface="Cambria Math" panose="02040503050406030204" pitchFamily="18" charset="0"/>
                              <a:ea typeface="Cambria Math" panose="02040503050406030204" pitchFamily="18" charset="0"/>
                            </a:rPr>
                            <m:t>;…</m:t>
                          </m:r>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E05D8357-0692-CE85-9D7B-275461EC17C6}"/>
                  </a:ext>
                </a:extLst>
              </p:cNvPr>
              <p:cNvSpPr txBox="1">
                <a:spLocks noRot="1" noChangeAspect="1" noMove="1" noResize="1" noEditPoints="1" noAdjustHandles="1" noChangeArrowheads="1" noChangeShapeType="1" noTextEdit="1"/>
              </p:cNvSpPr>
              <p:nvPr/>
            </p:nvSpPr>
            <p:spPr>
              <a:xfrm>
                <a:off x="217973" y="4201914"/>
                <a:ext cx="4098285" cy="323165"/>
              </a:xfrm>
              <a:prstGeom prst="rect">
                <a:avLst/>
              </a:prstGeom>
              <a:blipFill>
                <a:blip r:embed="rId12"/>
                <a:stretch>
                  <a:fillRect t="-7407" b="-3703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24023CE-443D-22D8-7EF4-9074ADE6CA3F}"/>
              </a:ext>
            </a:extLst>
          </p:cNvPr>
          <p:cNvCxnSpPr>
            <a:cxnSpLocks/>
          </p:cNvCxnSpPr>
          <p:nvPr/>
        </p:nvCxnSpPr>
        <p:spPr>
          <a:xfrm>
            <a:off x="1638956" y="3129967"/>
            <a:ext cx="0" cy="7070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41EE96AA-8E9E-075A-8AE6-1DF42FA8EB62}"/>
              </a:ext>
            </a:extLst>
          </p:cNvPr>
          <p:cNvCxnSpPr>
            <a:cxnSpLocks/>
          </p:cNvCxnSpPr>
          <p:nvPr/>
        </p:nvCxnSpPr>
        <p:spPr>
          <a:xfrm flipV="1">
            <a:off x="3753859" y="2857504"/>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6499FFFE-BCFC-BC07-8792-178AC0E8BAC6}"/>
              </a:ext>
            </a:extLst>
          </p:cNvPr>
          <p:cNvCxnSpPr>
            <a:cxnSpLocks/>
          </p:cNvCxnSpPr>
          <p:nvPr/>
        </p:nvCxnSpPr>
        <p:spPr>
          <a:xfrm flipV="1">
            <a:off x="7394375" y="3121741"/>
            <a:ext cx="0" cy="71528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05B84061-F300-6D47-FC4A-DF836D181FC7}"/>
              </a:ext>
            </a:extLst>
          </p:cNvPr>
          <p:cNvCxnSpPr>
            <a:cxnSpLocks/>
          </p:cNvCxnSpPr>
          <p:nvPr/>
        </p:nvCxnSpPr>
        <p:spPr>
          <a:xfrm flipV="1">
            <a:off x="3749188" y="4012369"/>
            <a:ext cx="2680280"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CF0C58A-A705-1C3D-27FA-FDBD9F23F5AF}"/>
                  </a:ext>
                </a:extLst>
              </p:cNvPr>
              <p:cNvSpPr txBox="1"/>
              <p:nvPr/>
            </p:nvSpPr>
            <p:spPr>
              <a:xfrm>
                <a:off x="4930600" y="2876003"/>
                <a:ext cx="283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panose="02040503050406030204" pitchFamily="18" charset="0"/>
                        </a:rPr>
                        <m:t>𝛁</m:t>
                      </m:r>
                    </m:oMath>
                  </m:oMathPara>
                </a14:m>
                <a:endParaRPr lang="en-US" sz="2400" b="1" dirty="0"/>
              </a:p>
            </p:txBody>
          </p:sp>
        </mc:Choice>
        <mc:Fallback xmlns="">
          <p:sp>
            <p:nvSpPr>
              <p:cNvPr id="40" name="TextBox 39">
                <a:extLst>
                  <a:ext uri="{FF2B5EF4-FFF2-40B4-BE49-F238E27FC236}">
                    <a16:creationId xmlns:a16="http://schemas.microsoft.com/office/drawing/2014/main" id="{ECF0C58A-A705-1C3D-27FA-FDBD9F23F5AF}"/>
                  </a:ext>
                </a:extLst>
              </p:cNvPr>
              <p:cNvSpPr txBox="1">
                <a:spLocks noRot="1" noChangeAspect="1" noMove="1" noResize="1" noEditPoints="1" noAdjustHandles="1" noChangeArrowheads="1" noChangeShapeType="1" noTextEdit="1"/>
              </p:cNvSpPr>
              <p:nvPr/>
            </p:nvSpPr>
            <p:spPr>
              <a:xfrm>
                <a:off x="4930600" y="2876003"/>
                <a:ext cx="283731" cy="369332"/>
              </a:xfrm>
              <a:prstGeom prst="rect">
                <a:avLst/>
              </a:prstGeom>
              <a:blipFill>
                <a:blip r:embed="rId13"/>
                <a:stretch>
                  <a:fillRect l="-21739" r="-21739" b="-666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2AAEB28-BD6F-5B05-6E49-1657BD9C1E9D}"/>
              </a:ext>
            </a:extLst>
          </p:cNvPr>
          <p:cNvSpPr txBox="1"/>
          <p:nvPr/>
        </p:nvSpPr>
        <p:spPr>
          <a:xfrm>
            <a:off x="6452144" y="3279925"/>
            <a:ext cx="964539" cy="461665"/>
          </a:xfrm>
          <a:prstGeom prst="rect">
            <a:avLst/>
          </a:prstGeom>
          <a:noFill/>
        </p:spPr>
        <p:txBody>
          <a:bodyPr wrap="square" rtlCol="0">
            <a:spAutoFit/>
          </a:bodyPr>
          <a:lstStyle/>
          <a:p>
            <a:pPr algn="ctr"/>
            <a:r>
              <a:rPr lang="en-US" sz="1200" b="1" dirty="0">
                <a:latin typeface="Avenir Black" panose="02000503020000020003" pitchFamily="2" charset="0"/>
              </a:rPr>
              <a:t>Expected value is</a:t>
            </a:r>
          </a:p>
        </p:txBody>
      </p:sp>
      <p:sp>
        <p:nvSpPr>
          <p:cNvPr id="9" name="TextBox 8">
            <a:extLst>
              <a:ext uri="{FF2B5EF4-FFF2-40B4-BE49-F238E27FC236}">
                <a16:creationId xmlns:a16="http://schemas.microsoft.com/office/drawing/2014/main" id="{6985C2F9-F3FF-E345-9CA4-551953C56C25}"/>
              </a:ext>
            </a:extLst>
          </p:cNvPr>
          <p:cNvSpPr txBox="1"/>
          <p:nvPr/>
        </p:nvSpPr>
        <p:spPr>
          <a:xfrm>
            <a:off x="6528552" y="3912697"/>
            <a:ext cx="2105485" cy="553998"/>
          </a:xfrm>
          <a:prstGeom prst="rect">
            <a:avLst/>
          </a:prstGeom>
          <a:noFill/>
        </p:spPr>
        <p:txBody>
          <a:bodyPr wrap="square" rtlCol="0">
            <a:spAutoFit/>
          </a:bodyPr>
          <a:lstStyle/>
          <a:p>
            <a:r>
              <a:rPr lang="en-US" sz="1500" b="1" dirty="0">
                <a:latin typeface="Avenir Black" panose="02000503020000020003" pitchFamily="2" charset="0"/>
              </a:rPr>
              <a:t>Unbiased gradient estimator program</a:t>
            </a:r>
          </a:p>
        </p:txBody>
      </p:sp>
      <p:sp>
        <p:nvSpPr>
          <p:cNvPr id="11" name="TextBox 10">
            <a:extLst>
              <a:ext uri="{FF2B5EF4-FFF2-40B4-BE49-F238E27FC236}">
                <a16:creationId xmlns:a16="http://schemas.microsoft.com/office/drawing/2014/main" id="{10654576-9DE3-1D0E-0170-77A1082C54FE}"/>
              </a:ext>
            </a:extLst>
          </p:cNvPr>
          <p:cNvSpPr txBox="1"/>
          <p:nvPr/>
        </p:nvSpPr>
        <p:spPr>
          <a:xfrm>
            <a:off x="1638960" y="3279925"/>
            <a:ext cx="1630919" cy="461665"/>
          </a:xfrm>
          <a:prstGeom prst="rect">
            <a:avLst/>
          </a:prstGeom>
          <a:noFill/>
        </p:spPr>
        <p:txBody>
          <a:bodyPr wrap="square" rtlCol="0">
            <a:spAutoFit/>
          </a:bodyPr>
          <a:lstStyle/>
          <a:p>
            <a:pPr algn="ctr"/>
            <a:r>
              <a:rPr lang="en-US" sz="1200" b="1" dirty="0">
                <a:latin typeface="Avenir Black" panose="02000503020000020003" pitchFamily="2" charset="0"/>
              </a:rPr>
              <a:t>Write an estimator program</a:t>
            </a:r>
          </a:p>
        </p:txBody>
      </p:sp>
      <p:sp>
        <p:nvSpPr>
          <p:cNvPr id="17" name="TextBox 16">
            <a:extLst>
              <a:ext uri="{FF2B5EF4-FFF2-40B4-BE49-F238E27FC236}">
                <a16:creationId xmlns:a16="http://schemas.microsoft.com/office/drawing/2014/main" id="{9D75DE32-D04C-F6D8-5995-3699475FBBA7}"/>
              </a:ext>
            </a:extLst>
          </p:cNvPr>
          <p:cNvSpPr txBox="1"/>
          <p:nvPr/>
        </p:nvSpPr>
        <p:spPr>
          <a:xfrm>
            <a:off x="-150312" y="1906823"/>
            <a:ext cx="4794686" cy="415498"/>
          </a:xfrm>
          <a:prstGeom prst="rect">
            <a:avLst/>
          </a:prstGeom>
          <a:noFill/>
        </p:spPr>
        <p:txBody>
          <a:bodyPr wrap="square" rtlCol="0">
            <a:spAutoFit/>
          </a:bodyPr>
          <a:lstStyle/>
          <a:p>
            <a:pPr algn="ctr"/>
            <a:r>
              <a:rPr lang="en-US" sz="2100" b="1" dirty="0">
                <a:latin typeface="Avenir Black" panose="02000503020000020003" pitchFamily="2" charset="0"/>
              </a:rPr>
              <a:t>What we want, but </a:t>
            </a:r>
          </a:p>
        </p:txBody>
      </p:sp>
      <p:sp>
        <p:nvSpPr>
          <p:cNvPr id="12" name="Rectangle 11">
            <a:extLst>
              <a:ext uri="{FF2B5EF4-FFF2-40B4-BE49-F238E27FC236}">
                <a16:creationId xmlns:a16="http://schemas.microsoft.com/office/drawing/2014/main" id="{75B5E8BB-0C52-9594-BDB1-CFEA2160FE04}"/>
              </a:ext>
            </a:extLst>
          </p:cNvPr>
          <p:cNvSpPr/>
          <p:nvPr/>
        </p:nvSpPr>
        <p:spPr>
          <a:xfrm>
            <a:off x="-419" y="0"/>
            <a:ext cx="9144419" cy="1805556"/>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6" name="Rectangle 15">
            <a:extLst>
              <a:ext uri="{FF2B5EF4-FFF2-40B4-BE49-F238E27FC236}">
                <a16:creationId xmlns:a16="http://schemas.microsoft.com/office/drawing/2014/main" id="{2967460A-8987-916F-B28B-22FE664B19BD}"/>
              </a:ext>
            </a:extLst>
          </p:cNvPr>
          <p:cNvSpPr/>
          <p:nvPr/>
        </p:nvSpPr>
        <p:spPr>
          <a:xfrm>
            <a:off x="1" y="2247894"/>
            <a:ext cx="3568040" cy="1620913"/>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9" name="Rectangle 28">
            <a:extLst>
              <a:ext uri="{FF2B5EF4-FFF2-40B4-BE49-F238E27FC236}">
                <a16:creationId xmlns:a16="http://schemas.microsoft.com/office/drawing/2014/main" id="{F5971D0C-3984-1FED-1460-0EB67B987B74}"/>
              </a:ext>
            </a:extLst>
          </p:cNvPr>
          <p:cNvSpPr/>
          <p:nvPr/>
        </p:nvSpPr>
        <p:spPr>
          <a:xfrm>
            <a:off x="3569814" y="2258830"/>
            <a:ext cx="5541898" cy="1620913"/>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A8557511-0EAD-1422-1F09-293250067976}"/>
              </a:ext>
            </a:extLst>
          </p:cNvPr>
          <p:cNvSpPr/>
          <p:nvPr/>
        </p:nvSpPr>
        <p:spPr>
          <a:xfrm>
            <a:off x="-3168" y="3877086"/>
            <a:ext cx="304856" cy="1266415"/>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AB9636F0-6744-77F7-D612-F90D7506C2B0}"/>
              </a:ext>
            </a:extLst>
          </p:cNvPr>
          <p:cNvSpPr/>
          <p:nvPr/>
        </p:nvSpPr>
        <p:spPr>
          <a:xfrm>
            <a:off x="301689" y="4508283"/>
            <a:ext cx="8530624" cy="635218"/>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46714493-2BDD-2EC0-38C2-EA169DC24084}"/>
              </a:ext>
            </a:extLst>
          </p:cNvPr>
          <p:cNvSpPr/>
          <p:nvPr/>
        </p:nvSpPr>
        <p:spPr>
          <a:xfrm>
            <a:off x="8832313" y="3877085"/>
            <a:ext cx="304856" cy="1258134"/>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825773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371655-52E8-7D1C-586E-6E36684F98D6}"/>
              </a:ext>
            </a:extLst>
          </p:cNvPr>
          <p:cNvSpPr/>
          <p:nvPr/>
        </p:nvSpPr>
        <p:spPr>
          <a:xfrm>
            <a:off x="53998" y="3731760"/>
            <a:ext cx="3582362" cy="95852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Rectangle 8">
            <a:extLst>
              <a:ext uri="{FF2B5EF4-FFF2-40B4-BE49-F238E27FC236}">
                <a16:creationId xmlns:a16="http://schemas.microsoft.com/office/drawing/2014/main" id="{81CE0731-6360-243F-EF25-891D611B0CC3}"/>
              </a:ext>
            </a:extLst>
          </p:cNvPr>
          <p:cNvSpPr/>
          <p:nvPr/>
        </p:nvSpPr>
        <p:spPr>
          <a:xfrm>
            <a:off x="280508" y="885468"/>
            <a:ext cx="2833885" cy="229138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pic>
        <p:nvPicPr>
          <p:cNvPr id="12" name="Picture 11">
            <a:extLst>
              <a:ext uri="{FF2B5EF4-FFF2-40B4-BE49-F238E27FC236}">
                <a16:creationId xmlns:a16="http://schemas.microsoft.com/office/drawing/2014/main" id="{FC227918-15FA-1666-6380-3AE2D9477F36}"/>
              </a:ext>
            </a:extLst>
          </p:cNvPr>
          <p:cNvPicPr>
            <a:picLocks noChangeAspect="1"/>
          </p:cNvPicPr>
          <p:nvPr/>
        </p:nvPicPr>
        <p:blipFill rotWithShape="1">
          <a:blip r:embed="rId3"/>
          <a:srcRect l="20845" t="15592" r="63346" b="74778"/>
          <a:stretch/>
        </p:blipFill>
        <p:spPr>
          <a:xfrm>
            <a:off x="330149" y="953334"/>
            <a:ext cx="2734601" cy="2155655"/>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6F9655-7317-58AA-A973-840130BC7320}"/>
                  </a:ext>
                </a:extLst>
              </p:cNvPr>
              <p:cNvSpPr txBox="1"/>
              <p:nvPr/>
            </p:nvSpPr>
            <p:spPr>
              <a:xfrm>
                <a:off x="145461" y="3790211"/>
                <a:ext cx="3399841" cy="841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𝒇</m:t>
                              </m:r>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r>
                            <a:rPr lang="en-US" sz="2700" b="1" i="1">
                              <a:latin typeface="Cambria Math" panose="02040503050406030204" pitchFamily="18" charset="0"/>
                              <a:ea typeface="Cambria Math" panose="02040503050406030204" pitchFamily="18" charset="0"/>
                            </a:rPr>
                            <m:t>)</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f>
                        <m:fPr>
                          <m:ctrlPr>
                            <a:rPr lang="en-US" sz="2700" b="1" i="1">
                              <a:latin typeface="Cambria Math" panose="02040503050406030204" pitchFamily="18" charset="0"/>
                              <a:ea typeface="Cambria Math" panose="02040503050406030204" pitchFamily="18" charset="0"/>
                            </a:rPr>
                          </m:ctrlPr>
                        </m:fPr>
                        <m:num>
                          <m:sSup>
                            <m:sSupPr>
                              <m:ctrlPr>
                                <a:rPr lang="en-US" sz="2700" b="1" i="1">
                                  <a:latin typeface="Cambria Math" panose="02040503050406030204" pitchFamily="18" charset="0"/>
                                  <a:ea typeface="Cambria Math" panose="02040503050406030204" pitchFamily="18" charset="0"/>
                                </a:rPr>
                              </m:ctrlPr>
                            </m:sSupPr>
                            <m:e>
                              <m:r>
                                <a:rPr lang="en-US" sz="2700" b="1" i="1">
                                  <a:latin typeface="Cambria Math" panose="02040503050406030204" pitchFamily="18" charset="0"/>
                                  <a:ea typeface="Cambria Math" panose="02040503050406030204" pitchFamily="18" charset="0"/>
                                </a:rPr>
                                <m:t>𝒑</m:t>
                              </m:r>
                            </m:e>
                            <m:sup>
                              <m:r>
                                <a:rPr lang="en-US" sz="2700" b="1" i="1">
                                  <a:latin typeface="Cambria Math" panose="02040503050406030204" pitchFamily="18" charset="0"/>
                                  <a:ea typeface="Cambria Math" panose="02040503050406030204" pitchFamily="18" charset="0"/>
                                </a:rPr>
                                <m:t>𝟐</m:t>
                              </m:r>
                            </m:sup>
                          </m:sSup>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num>
                        <m:den>
                          <m:r>
                            <a:rPr lang="en-US" sz="2700" b="1" i="1">
                              <a:latin typeface="Cambria Math" panose="02040503050406030204" pitchFamily="18" charset="0"/>
                              <a:ea typeface="Cambria Math" panose="02040503050406030204" pitchFamily="18" charset="0"/>
                            </a:rPr>
                            <m:t>𝟐</m:t>
                          </m:r>
                        </m:den>
                      </m:f>
                    </m:oMath>
                  </m:oMathPara>
                </a14:m>
                <a:endParaRPr lang="en-US" sz="2700" b="1" dirty="0"/>
              </a:p>
            </p:txBody>
          </p:sp>
        </mc:Choice>
        <mc:Fallback xmlns="">
          <p:sp>
            <p:nvSpPr>
              <p:cNvPr id="15" name="TextBox 14">
                <a:extLst>
                  <a:ext uri="{FF2B5EF4-FFF2-40B4-BE49-F238E27FC236}">
                    <a16:creationId xmlns:a16="http://schemas.microsoft.com/office/drawing/2014/main" id="{3F6F9655-7317-58AA-A973-840130BC7320}"/>
                  </a:ext>
                </a:extLst>
              </p:cNvPr>
              <p:cNvSpPr txBox="1">
                <a:spLocks noRot="1" noChangeAspect="1" noMove="1" noResize="1" noEditPoints="1" noAdjustHandles="1" noChangeArrowheads="1" noChangeShapeType="1" noTextEdit="1"/>
              </p:cNvSpPr>
              <p:nvPr/>
            </p:nvSpPr>
            <p:spPr>
              <a:xfrm>
                <a:off x="145461" y="3790211"/>
                <a:ext cx="3399841" cy="841641"/>
              </a:xfrm>
              <a:prstGeom prst="rect">
                <a:avLst/>
              </a:prstGeom>
              <a:blipFill>
                <a:blip r:embed="rId4"/>
                <a:stretch>
                  <a:fillRect l="-1487" r="-1487" b="-134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4C0791D-1F26-9BF9-7481-59D554F75C4A}"/>
              </a:ext>
            </a:extLst>
          </p:cNvPr>
          <p:cNvSpPr txBox="1"/>
          <p:nvPr/>
        </p:nvSpPr>
        <p:spPr>
          <a:xfrm>
            <a:off x="295711" y="610635"/>
            <a:ext cx="280347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p:sp>
        <p:nvSpPr>
          <p:cNvPr id="5" name="TextBox 4">
            <a:extLst>
              <a:ext uri="{FF2B5EF4-FFF2-40B4-BE49-F238E27FC236}">
                <a16:creationId xmlns:a16="http://schemas.microsoft.com/office/drawing/2014/main" id="{27CFE840-5C8C-5EE9-A757-E34BC108C0B4}"/>
              </a:ext>
            </a:extLst>
          </p:cNvPr>
          <p:cNvSpPr txBox="1"/>
          <p:nvPr/>
        </p:nvSpPr>
        <p:spPr>
          <a:xfrm>
            <a:off x="199654" y="3425620"/>
            <a:ext cx="3291050" cy="323165"/>
          </a:xfrm>
          <a:prstGeom prst="rect">
            <a:avLst/>
          </a:prstGeom>
          <a:noFill/>
        </p:spPr>
        <p:txBody>
          <a:bodyPr wrap="square" rtlCol="0">
            <a:spAutoFit/>
          </a:bodyPr>
          <a:lstStyle/>
          <a:p>
            <a:pPr algn="ctr"/>
            <a:r>
              <a:rPr lang="en-US" sz="1500" b="1" dirty="0">
                <a:latin typeface="Avenir Black" panose="02000503020000020003" pitchFamily="2" charset="0"/>
              </a:rPr>
              <a:t>True value of expectation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629BC51-EB3A-CE16-5F50-A1FE2BA63A76}"/>
                  </a:ext>
                </a:extLst>
              </p:cNvPr>
              <p:cNvSpPr txBox="1"/>
              <p:nvPr/>
            </p:nvSpPr>
            <p:spPr>
              <a:xfrm>
                <a:off x="330151" y="99106"/>
                <a:ext cx="8491107" cy="415498"/>
              </a:xfrm>
              <a:prstGeom prst="rect">
                <a:avLst/>
              </a:prstGeom>
              <a:noFill/>
            </p:spPr>
            <p:txBody>
              <a:bodyPr wrap="none" lIns="0" tIns="0" rIns="0" bIns="0" rtlCol="0">
                <a:spAutoFit/>
              </a:bodyPr>
              <a:lstStyle/>
              <a:p>
                <a14:m>
                  <m:oMath xmlns:m="http://schemas.openxmlformats.org/officeDocument/2006/math">
                    <m:r>
                      <a:rPr lang="en-US" sz="2700" b="1" i="1">
                        <a:latin typeface="Cambria Math" panose="02040503050406030204" pitchFamily="18" charset="0"/>
                        <a:ea typeface="Cambria Math" panose="02040503050406030204" pitchFamily="18" charset="0"/>
                      </a:rPr>
                      <m:t>𝓓</m:t>
                    </m:r>
                  </m:oMath>
                </a14:m>
                <a:r>
                  <a:rPr lang="en-US" sz="2700" b="1" dirty="0">
                    <a:latin typeface="Avenir Black" panose="02000503020000020003" pitchFamily="2" charset="0"/>
                  </a:rPr>
                  <a:t> = “</a:t>
                </a:r>
                <a:r>
                  <a:rPr lang="en-US" sz="2700" b="1" u="sng" dirty="0">
                    <a:latin typeface="Avenir Black" panose="02000503020000020003" pitchFamily="2" charset="0"/>
                  </a:rPr>
                  <a:t>Just take derivative of an unbiased estimator</a:t>
                </a:r>
                <a:r>
                  <a:rPr lang="en-US" sz="2700" b="1" dirty="0">
                    <a:latin typeface="Avenir Black" panose="02000503020000020003" pitchFamily="2" charset="0"/>
                  </a:rPr>
                  <a:t>”</a:t>
                </a:r>
              </a:p>
            </p:txBody>
          </p:sp>
        </mc:Choice>
        <mc:Fallback xmlns="">
          <p:sp>
            <p:nvSpPr>
              <p:cNvPr id="7" name="TextBox 6">
                <a:extLst>
                  <a:ext uri="{FF2B5EF4-FFF2-40B4-BE49-F238E27FC236}">
                    <a16:creationId xmlns:a16="http://schemas.microsoft.com/office/drawing/2014/main" id="{4629BC51-EB3A-CE16-5F50-A1FE2BA63A76}"/>
                  </a:ext>
                </a:extLst>
              </p:cNvPr>
              <p:cNvSpPr txBox="1">
                <a:spLocks noRot="1" noChangeAspect="1" noMove="1" noResize="1" noEditPoints="1" noAdjustHandles="1" noChangeArrowheads="1" noChangeShapeType="1" noTextEdit="1"/>
              </p:cNvSpPr>
              <p:nvPr/>
            </p:nvSpPr>
            <p:spPr>
              <a:xfrm>
                <a:off x="330151" y="99106"/>
                <a:ext cx="8491107" cy="415498"/>
              </a:xfrm>
              <a:prstGeom prst="rect">
                <a:avLst/>
              </a:prstGeom>
              <a:blipFill>
                <a:blip r:embed="rId5"/>
                <a:stretch>
                  <a:fillRect l="-1343" t="-23529" r="-1493" b="-50000"/>
                </a:stretch>
              </a:blipFill>
            </p:spPr>
            <p:txBody>
              <a:bodyPr/>
              <a:lstStyle/>
              <a:p>
                <a:r>
                  <a:rPr lang="en-US">
                    <a:noFill/>
                  </a:rPr>
                  <a:t> </a:t>
                </a:r>
              </a:p>
            </p:txBody>
          </p:sp>
        </mc:Fallback>
      </mc:AlternateContent>
    </p:spTree>
    <p:extLst>
      <p:ext uri="{BB962C8B-B14F-4D97-AF65-F5344CB8AC3E}">
        <p14:creationId xmlns:p14="http://schemas.microsoft.com/office/powerpoint/2010/main" val="5949068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371655-52E8-7D1C-586E-6E36684F98D6}"/>
              </a:ext>
            </a:extLst>
          </p:cNvPr>
          <p:cNvSpPr/>
          <p:nvPr/>
        </p:nvSpPr>
        <p:spPr>
          <a:xfrm>
            <a:off x="53998" y="3731760"/>
            <a:ext cx="3582362" cy="95852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 name="Rectangle 1">
            <a:extLst>
              <a:ext uri="{FF2B5EF4-FFF2-40B4-BE49-F238E27FC236}">
                <a16:creationId xmlns:a16="http://schemas.microsoft.com/office/drawing/2014/main" id="{D0C6977E-2C6F-53B7-AC64-223627030B27}"/>
              </a:ext>
            </a:extLst>
          </p:cNvPr>
          <p:cNvSpPr/>
          <p:nvPr/>
        </p:nvSpPr>
        <p:spPr>
          <a:xfrm>
            <a:off x="5480584" y="812802"/>
            <a:ext cx="3057810" cy="245556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9" name="Rectangle 8">
            <a:extLst>
              <a:ext uri="{FF2B5EF4-FFF2-40B4-BE49-F238E27FC236}">
                <a16:creationId xmlns:a16="http://schemas.microsoft.com/office/drawing/2014/main" id="{81CE0731-6360-243F-EF25-891D611B0CC3}"/>
              </a:ext>
            </a:extLst>
          </p:cNvPr>
          <p:cNvSpPr/>
          <p:nvPr/>
        </p:nvSpPr>
        <p:spPr>
          <a:xfrm>
            <a:off x="280508" y="885468"/>
            <a:ext cx="2833885" cy="229138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cxnSp>
        <p:nvCxnSpPr>
          <p:cNvPr id="10" name="Straight Arrow Connector 9">
            <a:extLst>
              <a:ext uri="{FF2B5EF4-FFF2-40B4-BE49-F238E27FC236}">
                <a16:creationId xmlns:a16="http://schemas.microsoft.com/office/drawing/2014/main" id="{CE1C2997-07B6-3ECA-CCCB-D42186F930A6}"/>
              </a:ext>
            </a:extLst>
          </p:cNvPr>
          <p:cNvCxnSpPr>
            <a:cxnSpLocks/>
          </p:cNvCxnSpPr>
          <p:nvPr/>
        </p:nvCxnSpPr>
        <p:spPr>
          <a:xfrm>
            <a:off x="3314394" y="1796527"/>
            <a:ext cx="209662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65073D-2EE1-9761-887E-79FA6C8BB243}"/>
                  </a:ext>
                </a:extLst>
              </p:cNvPr>
              <p:cNvSpPr txBox="1"/>
              <p:nvPr/>
            </p:nvSpPr>
            <p:spPr>
              <a:xfrm flipH="1">
                <a:off x="4090306" y="1915763"/>
                <a:ext cx="6155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ea typeface="Cambria Math" panose="02040503050406030204" pitchFamily="18" charset="0"/>
                        </a:rPr>
                        <m:t>𝓓</m:t>
                      </m:r>
                    </m:oMath>
                  </m:oMathPara>
                </a14:m>
                <a:endParaRPr lang="en-US" sz="2400" b="1" dirty="0"/>
              </a:p>
            </p:txBody>
          </p:sp>
        </mc:Choice>
        <mc:Fallback xmlns="">
          <p:sp>
            <p:nvSpPr>
              <p:cNvPr id="11" name="TextBox 10">
                <a:extLst>
                  <a:ext uri="{FF2B5EF4-FFF2-40B4-BE49-F238E27FC236}">
                    <a16:creationId xmlns:a16="http://schemas.microsoft.com/office/drawing/2014/main" id="{0965073D-2EE1-9761-887E-79FA6C8BB243}"/>
                  </a:ext>
                </a:extLst>
              </p:cNvPr>
              <p:cNvSpPr txBox="1">
                <a:spLocks noRot="1" noChangeAspect="1" noMove="1" noResize="1" noEditPoints="1" noAdjustHandles="1" noChangeArrowheads="1" noChangeShapeType="1" noTextEdit="1"/>
              </p:cNvSpPr>
              <p:nvPr/>
            </p:nvSpPr>
            <p:spPr>
              <a:xfrm flipH="1">
                <a:off x="4090306" y="1915763"/>
                <a:ext cx="615581" cy="369332"/>
              </a:xfrm>
              <a:prstGeom prst="rect">
                <a:avLst/>
              </a:prstGeom>
              <a:blipFill>
                <a:blip r:embed="rId3"/>
                <a:stretch>
                  <a:fillRect b="-66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FC227918-15FA-1666-6380-3AE2D9477F36}"/>
              </a:ext>
            </a:extLst>
          </p:cNvPr>
          <p:cNvPicPr>
            <a:picLocks noChangeAspect="1"/>
          </p:cNvPicPr>
          <p:nvPr/>
        </p:nvPicPr>
        <p:blipFill rotWithShape="1">
          <a:blip r:embed="rId4"/>
          <a:srcRect l="20845" t="15592" r="63346" b="74778"/>
          <a:stretch/>
        </p:blipFill>
        <p:spPr>
          <a:xfrm>
            <a:off x="330149" y="953334"/>
            <a:ext cx="2734601" cy="2155655"/>
          </a:xfrm>
          <a:prstGeom prst="rect">
            <a:avLst/>
          </a:prstGeom>
        </p:spPr>
      </p:pic>
      <p:pic>
        <p:nvPicPr>
          <p:cNvPr id="13" name="Picture 12">
            <a:extLst>
              <a:ext uri="{FF2B5EF4-FFF2-40B4-BE49-F238E27FC236}">
                <a16:creationId xmlns:a16="http://schemas.microsoft.com/office/drawing/2014/main" id="{92222387-A524-6022-F571-57128BDB563D}"/>
              </a:ext>
            </a:extLst>
          </p:cNvPr>
          <p:cNvPicPr>
            <a:picLocks noChangeAspect="1"/>
          </p:cNvPicPr>
          <p:nvPr/>
        </p:nvPicPr>
        <p:blipFill rotWithShape="1">
          <a:blip r:embed="rId4"/>
          <a:srcRect l="21271" t="26259" r="62920" b="64111"/>
          <a:stretch/>
        </p:blipFill>
        <p:spPr>
          <a:xfrm>
            <a:off x="5644745" y="962758"/>
            <a:ext cx="2734601" cy="2155655"/>
          </a:xfrm>
          <a:prstGeom prst="rect">
            <a:avLst/>
          </a:prstGeom>
        </p:spPr>
      </p:pic>
      <p:sp>
        <p:nvSpPr>
          <p:cNvPr id="14" name="TextBox 13">
            <a:extLst>
              <a:ext uri="{FF2B5EF4-FFF2-40B4-BE49-F238E27FC236}">
                <a16:creationId xmlns:a16="http://schemas.microsoft.com/office/drawing/2014/main" id="{81BA5634-3690-8890-2547-79772AA864E8}"/>
              </a:ext>
            </a:extLst>
          </p:cNvPr>
          <p:cNvSpPr txBox="1"/>
          <p:nvPr/>
        </p:nvSpPr>
        <p:spPr>
          <a:xfrm>
            <a:off x="5525003" y="2812426"/>
            <a:ext cx="647201" cy="553998"/>
          </a:xfrm>
          <a:prstGeom prst="rect">
            <a:avLst/>
          </a:prstGeom>
          <a:noFill/>
        </p:spPr>
        <p:txBody>
          <a:bodyPr wrap="square">
            <a:spAutoFit/>
          </a:bodyPr>
          <a:lstStyle/>
          <a:p>
            <a:r>
              <a:rPr lang="en-US" sz="3000" b="1" dirty="0">
                <a:latin typeface="Avenir Black" panose="02000503020000020003" pitchFamily="2" charset="0"/>
              </a:rPr>
              <a: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F6F9655-7317-58AA-A973-840130BC7320}"/>
                  </a:ext>
                </a:extLst>
              </p:cNvPr>
              <p:cNvSpPr txBox="1"/>
              <p:nvPr/>
            </p:nvSpPr>
            <p:spPr>
              <a:xfrm>
                <a:off x="145461" y="3790211"/>
                <a:ext cx="3399841" cy="8416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𝒇</m:t>
                              </m:r>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r>
                            <a:rPr lang="en-US" sz="2700" b="1" i="1">
                              <a:latin typeface="Cambria Math" panose="02040503050406030204" pitchFamily="18" charset="0"/>
                              <a:ea typeface="Cambria Math" panose="02040503050406030204" pitchFamily="18" charset="0"/>
                            </a:rPr>
                            <m:t>)</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f>
                        <m:fPr>
                          <m:ctrlPr>
                            <a:rPr lang="en-US" sz="2700" b="1" i="1">
                              <a:latin typeface="Cambria Math" panose="02040503050406030204" pitchFamily="18" charset="0"/>
                              <a:ea typeface="Cambria Math" panose="02040503050406030204" pitchFamily="18" charset="0"/>
                            </a:rPr>
                          </m:ctrlPr>
                        </m:fPr>
                        <m:num>
                          <m:sSup>
                            <m:sSupPr>
                              <m:ctrlPr>
                                <a:rPr lang="en-US" sz="2700" b="1" i="1">
                                  <a:latin typeface="Cambria Math" panose="02040503050406030204" pitchFamily="18" charset="0"/>
                                  <a:ea typeface="Cambria Math" panose="02040503050406030204" pitchFamily="18" charset="0"/>
                                </a:rPr>
                              </m:ctrlPr>
                            </m:sSupPr>
                            <m:e>
                              <m:r>
                                <a:rPr lang="en-US" sz="2700" b="1" i="1">
                                  <a:latin typeface="Cambria Math" panose="02040503050406030204" pitchFamily="18" charset="0"/>
                                  <a:ea typeface="Cambria Math" panose="02040503050406030204" pitchFamily="18" charset="0"/>
                                </a:rPr>
                                <m:t>𝒑</m:t>
                              </m:r>
                            </m:e>
                            <m:sup>
                              <m:r>
                                <a:rPr lang="en-US" sz="2700" b="1" i="1">
                                  <a:latin typeface="Cambria Math" panose="02040503050406030204" pitchFamily="18" charset="0"/>
                                  <a:ea typeface="Cambria Math" panose="02040503050406030204" pitchFamily="18" charset="0"/>
                                </a:rPr>
                                <m:t>𝟐</m:t>
                              </m:r>
                            </m:sup>
                          </m:sSup>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𝒑</m:t>
                          </m:r>
                        </m:num>
                        <m:den>
                          <m:r>
                            <a:rPr lang="en-US" sz="2700" b="1" i="1">
                              <a:latin typeface="Cambria Math" panose="02040503050406030204" pitchFamily="18" charset="0"/>
                              <a:ea typeface="Cambria Math" panose="02040503050406030204" pitchFamily="18" charset="0"/>
                            </a:rPr>
                            <m:t>𝟐</m:t>
                          </m:r>
                        </m:den>
                      </m:f>
                    </m:oMath>
                  </m:oMathPara>
                </a14:m>
                <a:endParaRPr lang="en-US" sz="2700" b="1" dirty="0"/>
              </a:p>
            </p:txBody>
          </p:sp>
        </mc:Choice>
        <mc:Fallback xmlns="">
          <p:sp>
            <p:nvSpPr>
              <p:cNvPr id="15" name="TextBox 14">
                <a:extLst>
                  <a:ext uri="{FF2B5EF4-FFF2-40B4-BE49-F238E27FC236}">
                    <a16:creationId xmlns:a16="http://schemas.microsoft.com/office/drawing/2014/main" id="{3F6F9655-7317-58AA-A973-840130BC7320}"/>
                  </a:ext>
                </a:extLst>
              </p:cNvPr>
              <p:cNvSpPr txBox="1">
                <a:spLocks noRot="1" noChangeAspect="1" noMove="1" noResize="1" noEditPoints="1" noAdjustHandles="1" noChangeArrowheads="1" noChangeShapeType="1" noTextEdit="1"/>
              </p:cNvSpPr>
              <p:nvPr/>
            </p:nvSpPr>
            <p:spPr>
              <a:xfrm>
                <a:off x="145461" y="3790211"/>
                <a:ext cx="3399841" cy="841641"/>
              </a:xfrm>
              <a:prstGeom prst="rect">
                <a:avLst/>
              </a:prstGeom>
              <a:blipFill>
                <a:blip r:embed="rId5"/>
                <a:stretch>
                  <a:fillRect l="-1487" r="-1487"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17DD305-7232-1878-49F6-893A1F3F953B}"/>
                  </a:ext>
                </a:extLst>
              </p:cNvPr>
              <p:cNvSpPr txBox="1"/>
              <p:nvPr/>
            </p:nvSpPr>
            <p:spPr>
              <a:xfrm>
                <a:off x="5411022" y="3370583"/>
                <a:ext cx="3442417" cy="734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r>
                            <a:rPr lang="en-US" sz="2550" b="1" i="1">
                              <a:latin typeface="Cambria Math" panose="02040503050406030204" pitchFamily="18" charset="0"/>
                              <a:ea typeface="Cambria Math" panose="02040503050406030204" pitchFamily="18" charset="0"/>
                            </a:rPr>
                            <m:t>𝔼</m:t>
                          </m:r>
                        </m:e>
                        <m:sub>
                          <m:r>
                            <a:rPr lang="en-US" sz="2550" b="1" i="1">
                              <a:latin typeface="Cambria Math" panose="02040503050406030204" pitchFamily="18" charset="0"/>
                              <a:ea typeface="Cambria Math" panose="02040503050406030204" pitchFamily="18" charset="0"/>
                            </a:rPr>
                            <m:t>𝒙</m:t>
                          </m:r>
                          <m:r>
                            <a:rPr lang="en-US" sz="2550" b="1" i="1">
                              <a:latin typeface="Cambria Math" panose="02040503050406030204" pitchFamily="18" charset="0"/>
                              <a:ea typeface="Cambria Math" panose="02040503050406030204" pitchFamily="18" charset="0"/>
                            </a:rPr>
                            <m:t> ~ </m:t>
                          </m:r>
                          <m:d>
                            <m:dPr>
                              <m:begChr m:val="⟦"/>
                              <m:endChr m:val="⟧"/>
                              <m:ctrlPr>
                                <a:rPr lang="en-US" sz="2550" b="1" i="1">
                                  <a:latin typeface="Cambria Math" panose="02040503050406030204" pitchFamily="18" charset="0"/>
                                  <a:ea typeface="Cambria Math" panose="02040503050406030204" pitchFamily="18" charset="0"/>
                                </a:rPr>
                              </m:ctrlPr>
                            </m:dPr>
                            <m:e>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m:t>
                                  </m:r>
                                </m:e>
                                <m:sub>
                                  <m:r>
                                    <a:rPr lang="en-US" sz="2550" b="1" i="1">
                                      <a:latin typeface="Cambria Math" panose="02040503050406030204" pitchFamily="18" charset="0"/>
                                      <a:ea typeface="Cambria Math" panose="02040503050406030204" pitchFamily="18" charset="0"/>
                                    </a:rPr>
                                    <m:t>𝓓</m:t>
                                  </m:r>
                                </m:sub>
                              </m:sSub>
                              <m:r>
                                <a:rPr lang="en-US" sz="2550" b="1" i="1">
                                  <a:latin typeface="Cambria Math" panose="02040503050406030204" pitchFamily="18" charset="0"/>
                                  <a:ea typeface="Cambria Math" panose="02040503050406030204" pitchFamily="18" charset="0"/>
                                </a:rPr>
                                <m:t>𝒇</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𝒙</m:t>
                          </m:r>
                        </m:e>
                      </m:d>
                      <m:r>
                        <a:rPr lang="en-US" sz="2550" b="1" i="1">
                          <a:latin typeface="Cambria Math" panose="02040503050406030204" pitchFamily="18" charset="0"/>
                          <a:ea typeface="Cambria Math" panose="02040503050406030204" pitchFamily="18" charset="0"/>
                        </a:rPr>
                        <m:t>=</m:t>
                      </m:r>
                      <m:f>
                        <m:fPr>
                          <m:ctrlPr>
                            <a:rPr lang="en-US" sz="2550" b="1" i="1">
                              <a:latin typeface="Cambria Math" panose="02040503050406030204" pitchFamily="18" charset="0"/>
                              <a:ea typeface="Cambria Math" panose="02040503050406030204" pitchFamily="18" charset="0"/>
                            </a:rPr>
                          </m:ctrlPr>
                        </m:fPr>
                        <m:num>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 −</m:t>
                          </m:r>
                          <m:r>
                            <a:rPr lang="en-US" sz="2550" b="1" i="1">
                              <a:latin typeface="Cambria Math" panose="02040503050406030204" pitchFamily="18" charset="0"/>
                              <a:ea typeface="Cambria Math" panose="02040503050406030204" pitchFamily="18" charset="0"/>
                            </a:rPr>
                            <m:t>𝟏</m:t>
                          </m:r>
                        </m:num>
                        <m:den>
                          <m:r>
                            <a:rPr lang="en-US" sz="2550" b="1" i="1">
                              <a:latin typeface="Cambria Math" panose="02040503050406030204" pitchFamily="18" charset="0"/>
                              <a:ea typeface="Cambria Math" panose="02040503050406030204" pitchFamily="18" charset="0"/>
                            </a:rPr>
                            <m:t>𝟐</m:t>
                          </m:r>
                        </m:den>
                      </m:f>
                    </m:oMath>
                  </m:oMathPara>
                </a14:m>
                <a:endParaRPr lang="en-US" sz="2550" b="1" dirty="0"/>
              </a:p>
            </p:txBody>
          </p:sp>
        </mc:Choice>
        <mc:Fallback xmlns="">
          <p:sp>
            <p:nvSpPr>
              <p:cNvPr id="16" name="TextBox 15">
                <a:extLst>
                  <a:ext uri="{FF2B5EF4-FFF2-40B4-BE49-F238E27FC236}">
                    <a16:creationId xmlns:a16="http://schemas.microsoft.com/office/drawing/2014/main" id="{117DD305-7232-1878-49F6-893A1F3F953B}"/>
                  </a:ext>
                </a:extLst>
              </p:cNvPr>
              <p:cNvSpPr txBox="1">
                <a:spLocks noRot="1" noChangeAspect="1" noMove="1" noResize="1" noEditPoints="1" noAdjustHandles="1" noChangeArrowheads="1" noChangeShapeType="1" noTextEdit="1"/>
              </p:cNvSpPr>
              <p:nvPr/>
            </p:nvSpPr>
            <p:spPr>
              <a:xfrm>
                <a:off x="5411022" y="3370583"/>
                <a:ext cx="3442417" cy="734688"/>
              </a:xfrm>
              <a:prstGeom prst="rect">
                <a:avLst/>
              </a:prstGeom>
              <a:blipFill>
                <a:blip r:embed="rId6"/>
                <a:stretch>
                  <a:fillRect l="-1476" t="-10169" r="-1476" b="-13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7293C4-8E77-7966-BC6A-67A7B856DDCC}"/>
                  </a:ext>
                </a:extLst>
              </p:cNvPr>
              <p:cNvSpPr txBox="1"/>
              <p:nvPr/>
            </p:nvSpPr>
            <p:spPr>
              <a:xfrm>
                <a:off x="5507642" y="4211024"/>
                <a:ext cx="3397212" cy="734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m:t>
                              </m:r>
                            </m:e>
                            <m:sub>
                              <m:r>
                                <a:rPr lang="en-US" sz="2550" b="1" i="1">
                                  <a:latin typeface="Cambria Math" panose="02040503050406030204" pitchFamily="18" charset="0"/>
                                  <a:ea typeface="Cambria Math" panose="02040503050406030204" pitchFamily="18" charset="0"/>
                                </a:rPr>
                                <m:t>𝒑</m:t>
                              </m:r>
                            </m:sub>
                          </m:sSub>
                          <m:r>
                            <a:rPr lang="en-US" sz="2550" b="1" i="1">
                              <a:latin typeface="Cambria Math" panose="02040503050406030204" pitchFamily="18" charset="0"/>
                              <a:ea typeface="Cambria Math" panose="02040503050406030204" pitchFamily="18" charset="0"/>
                            </a:rPr>
                            <m:t>𝔼</m:t>
                          </m:r>
                        </m:e>
                        <m:sub>
                          <m:r>
                            <a:rPr lang="en-US" sz="2550" b="1" i="1">
                              <a:latin typeface="Cambria Math" panose="02040503050406030204" pitchFamily="18" charset="0"/>
                              <a:ea typeface="Cambria Math" panose="02040503050406030204" pitchFamily="18" charset="0"/>
                            </a:rPr>
                            <m:t>𝒙</m:t>
                          </m:r>
                          <m:r>
                            <a:rPr lang="en-US" sz="2550" b="1" i="1">
                              <a:latin typeface="Cambria Math" panose="02040503050406030204" pitchFamily="18" charset="0"/>
                              <a:ea typeface="Cambria Math" panose="02040503050406030204" pitchFamily="18" charset="0"/>
                            </a:rPr>
                            <m:t> ~ </m:t>
                          </m:r>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𝒇</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𝒙</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𝒑</m:t>
                      </m:r>
                      <m:r>
                        <a:rPr lang="en-US" sz="2550" b="1" i="1">
                          <a:latin typeface="Cambria Math" panose="02040503050406030204" pitchFamily="18" charset="0"/>
                          <a:ea typeface="Cambria Math" panose="02040503050406030204" pitchFamily="18" charset="0"/>
                        </a:rPr>
                        <m:t>−</m:t>
                      </m:r>
                      <m:f>
                        <m:fPr>
                          <m:ctrlPr>
                            <a:rPr lang="en-US" sz="2550" b="1" i="1">
                              <a:latin typeface="Cambria Math" panose="02040503050406030204" pitchFamily="18" charset="0"/>
                              <a:ea typeface="Cambria Math" panose="02040503050406030204" pitchFamily="18" charset="0"/>
                            </a:rPr>
                          </m:ctrlPr>
                        </m:fPr>
                        <m:num>
                          <m:r>
                            <a:rPr lang="en-US" sz="2550" b="1" i="1">
                              <a:latin typeface="Cambria Math" panose="02040503050406030204" pitchFamily="18" charset="0"/>
                              <a:ea typeface="Cambria Math" panose="02040503050406030204" pitchFamily="18" charset="0"/>
                            </a:rPr>
                            <m:t>𝟏</m:t>
                          </m:r>
                        </m:num>
                        <m:den>
                          <m:r>
                            <a:rPr lang="en-US" sz="2550" b="1" i="1">
                              <a:latin typeface="Cambria Math" panose="02040503050406030204" pitchFamily="18" charset="0"/>
                              <a:ea typeface="Cambria Math" panose="02040503050406030204" pitchFamily="18" charset="0"/>
                            </a:rPr>
                            <m:t>𝟐</m:t>
                          </m:r>
                        </m:den>
                      </m:f>
                    </m:oMath>
                  </m:oMathPara>
                </a14:m>
                <a:endParaRPr lang="en-US" sz="2550" b="1" dirty="0"/>
              </a:p>
            </p:txBody>
          </p:sp>
        </mc:Choice>
        <mc:Fallback xmlns="">
          <p:sp>
            <p:nvSpPr>
              <p:cNvPr id="17" name="TextBox 16">
                <a:extLst>
                  <a:ext uri="{FF2B5EF4-FFF2-40B4-BE49-F238E27FC236}">
                    <a16:creationId xmlns:a16="http://schemas.microsoft.com/office/drawing/2014/main" id="{E47293C4-8E77-7966-BC6A-67A7B856DDCC}"/>
                  </a:ext>
                </a:extLst>
              </p:cNvPr>
              <p:cNvSpPr txBox="1">
                <a:spLocks noRot="1" noChangeAspect="1" noMove="1" noResize="1" noEditPoints="1" noAdjustHandles="1" noChangeArrowheads="1" noChangeShapeType="1" noTextEdit="1"/>
              </p:cNvSpPr>
              <p:nvPr/>
            </p:nvSpPr>
            <p:spPr>
              <a:xfrm>
                <a:off x="5507642" y="4211024"/>
                <a:ext cx="3397212" cy="734688"/>
              </a:xfrm>
              <a:prstGeom prst="rect">
                <a:avLst/>
              </a:prstGeom>
              <a:blipFill>
                <a:blip r:embed="rId7"/>
                <a:stretch>
                  <a:fillRect l="-1487" t="-1695" r="-1487" b="-1355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FCC7166-7764-8B22-3149-5F08A2A094B5}"/>
              </a:ext>
            </a:extLst>
          </p:cNvPr>
          <p:cNvSpPr txBox="1"/>
          <p:nvPr/>
        </p:nvSpPr>
        <p:spPr>
          <a:xfrm>
            <a:off x="4898330" y="3623765"/>
            <a:ext cx="647201" cy="553998"/>
          </a:xfrm>
          <a:prstGeom prst="rect">
            <a:avLst/>
          </a:prstGeom>
          <a:noFill/>
        </p:spPr>
        <p:txBody>
          <a:bodyPr wrap="square">
            <a:spAutoFit/>
          </a:bodyPr>
          <a:lstStyle/>
          <a:p>
            <a:r>
              <a:rPr lang="en-US" sz="3000" b="1" dirty="0">
                <a:latin typeface="Avenir Black" panose="02000503020000020003" pitchFamily="2" charset="0"/>
              </a:rPr>
              <a:t>❌</a:t>
            </a:r>
          </a:p>
        </p:txBody>
      </p:sp>
      <p:sp>
        <p:nvSpPr>
          <p:cNvPr id="29" name="TextBox 28">
            <a:extLst>
              <a:ext uri="{FF2B5EF4-FFF2-40B4-BE49-F238E27FC236}">
                <a16:creationId xmlns:a16="http://schemas.microsoft.com/office/drawing/2014/main" id="{C5EE85BA-905E-07AC-B2FA-508FB0121DA0}"/>
              </a:ext>
            </a:extLst>
          </p:cNvPr>
          <p:cNvSpPr txBox="1"/>
          <p:nvPr/>
        </p:nvSpPr>
        <p:spPr>
          <a:xfrm>
            <a:off x="4898326" y="4330147"/>
            <a:ext cx="476250" cy="669414"/>
          </a:xfrm>
          <a:prstGeom prst="rect">
            <a:avLst/>
          </a:prstGeom>
          <a:noFill/>
        </p:spPr>
        <p:txBody>
          <a:bodyPr wrap="square">
            <a:spAutoFit/>
          </a:bodyPr>
          <a:lstStyle/>
          <a:p>
            <a:r>
              <a:rPr lang="en-US" sz="3750" b="1" dirty="0">
                <a:solidFill>
                  <a:srgbClr val="00B050"/>
                </a:solidFill>
                <a:latin typeface="Avenir Black" panose="02000503020000020003" pitchFamily="2" charset="0"/>
              </a:rPr>
              <a:t>✓</a:t>
            </a:r>
          </a:p>
        </p:txBody>
      </p:sp>
      <p:sp>
        <p:nvSpPr>
          <p:cNvPr id="4" name="TextBox 3">
            <a:extLst>
              <a:ext uri="{FF2B5EF4-FFF2-40B4-BE49-F238E27FC236}">
                <a16:creationId xmlns:a16="http://schemas.microsoft.com/office/drawing/2014/main" id="{14C0791D-1F26-9BF9-7481-59D554F75C4A}"/>
              </a:ext>
            </a:extLst>
          </p:cNvPr>
          <p:cNvSpPr txBox="1"/>
          <p:nvPr/>
        </p:nvSpPr>
        <p:spPr>
          <a:xfrm>
            <a:off x="295711" y="610635"/>
            <a:ext cx="2803472" cy="323165"/>
          </a:xfrm>
          <a:prstGeom prst="rect">
            <a:avLst/>
          </a:prstGeom>
          <a:noFill/>
        </p:spPr>
        <p:txBody>
          <a:bodyPr wrap="square" rtlCol="0">
            <a:spAutoFit/>
          </a:bodyPr>
          <a:lstStyle/>
          <a:p>
            <a:r>
              <a:rPr lang="en-US" sz="1500" b="1" dirty="0">
                <a:latin typeface="Avenir Black" panose="02000503020000020003" pitchFamily="2" charset="0"/>
              </a:rPr>
              <a:t>Unbiased estimator program</a:t>
            </a:r>
          </a:p>
        </p:txBody>
      </p:sp>
      <p:sp>
        <p:nvSpPr>
          <p:cNvPr id="5" name="TextBox 4">
            <a:extLst>
              <a:ext uri="{FF2B5EF4-FFF2-40B4-BE49-F238E27FC236}">
                <a16:creationId xmlns:a16="http://schemas.microsoft.com/office/drawing/2014/main" id="{27CFE840-5C8C-5EE9-A757-E34BC108C0B4}"/>
              </a:ext>
            </a:extLst>
          </p:cNvPr>
          <p:cNvSpPr txBox="1"/>
          <p:nvPr/>
        </p:nvSpPr>
        <p:spPr>
          <a:xfrm>
            <a:off x="199654" y="3425620"/>
            <a:ext cx="3291050" cy="323165"/>
          </a:xfrm>
          <a:prstGeom prst="rect">
            <a:avLst/>
          </a:prstGeom>
          <a:noFill/>
        </p:spPr>
        <p:txBody>
          <a:bodyPr wrap="square" rtlCol="0">
            <a:spAutoFit/>
          </a:bodyPr>
          <a:lstStyle/>
          <a:p>
            <a:pPr algn="ctr"/>
            <a:r>
              <a:rPr lang="en-US" sz="1500" b="1" dirty="0">
                <a:latin typeface="Avenir Black" panose="02000503020000020003" pitchFamily="2" charset="0"/>
              </a:rPr>
              <a:t>True value of expectation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4942956-BFD9-2170-08BE-95E05709C3E9}"/>
                  </a:ext>
                </a:extLst>
              </p:cNvPr>
              <p:cNvSpPr txBox="1"/>
              <p:nvPr/>
            </p:nvSpPr>
            <p:spPr>
              <a:xfrm>
                <a:off x="330151" y="99106"/>
                <a:ext cx="8491107" cy="415498"/>
              </a:xfrm>
              <a:prstGeom prst="rect">
                <a:avLst/>
              </a:prstGeom>
              <a:noFill/>
            </p:spPr>
            <p:txBody>
              <a:bodyPr wrap="none" lIns="0" tIns="0" rIns="0" bIns="0" rtlCol="0">
                <a:spAutoFit/>
              </a:bodyPr>
              <a:lstStyle/>
              <a:p>
                <a14:m>
                  <m:oMath xmlns:m="http://schemas.openxmlformats.org/officeDocument/2006/math">
                    <m:r>
                      <a:rPr lang="en-US" sz="2700" b="1" i="1">
                        <a:latin typeface="Cambria Math" panose="02040503050406030204" pitchFamily="18" charset="0"/>
                        <a:ea typeface="Cambria Math" panose="02040503050406030204" pitchFamily="18" charset="0"/>
                      </a:rPr>
                      <m:t>𝓓</m:t>
                    </m:r>
                  </m:oMath>
                </a14:m>
                <a:r>
                  <a:rPr lang="en-US" sz="2700" b="1" dirty="0">
                    <a:latin typeface="Avenir Black" panose="02000503020000020003" pitchFamily="2" charset="0"/>
                  </a:rPr>
                  <a:t> = “</a:t>
                </a:r>
                <a:r>
                  <a:rPr lang="en-US" sz="2700" b="1" u="sng" dirty="0">
                    <a:latin typeface="Avenir Black" panose="02000503020000020003" pitchFamily="2" charset="0"/>
                  </a:rPr>
                  <a:t>Just take derivative of an unbiased estimator</a:t>
                </a:r>
                <a:r>
                  <a:rPr lang="en-US" sz="2700" b="1" dirty="0">
                    <a:latin typeface="Avenir Black" panose="02000503020000020003" pitchFamily="2" charset="0"/>
                  </a:rPr>
                  <a:t>”</a:t>
                </a:r>
              </a:p>
            </p:txBody>
          </p:sp>
        </mc:Choice>
        <mc:Fallback xmlns="">
          <p:sp>
            <p:nvSpPr>
              <p:cNvPr id="8" name="TextBox 7">
                <a:extLst>
                  <a:ext uri="{FF2B5EF4-FFF2-40B4-BE49-F238E27FC236}">
                    <a16:creationId xmlns:a16="http://schemas.microsoft.com/office/drawing/2014/main" id="{54942956-BFD9-2170-08BE-95E05709C3E9}"/>
                  </a:ext>
                </a:extLst>
              </p:cNvPr>
              <p:cNvSpPr txBox="1">
                <a:spLocks noRot="1" noChangeAspect="1" noMove="1" noResize="1" noEditPoints="1" noAdjustHandles="1" noChangeArrowheads="1" noChangeShapeType="1" noTextEdit="1"/>
              </p:cNvSpPr>
              <p:nvPr/>
            </p:nvSpPr>
            <p:spPr>
              <a:xfrm>
                <a:off x="330151" y="99106"/>
                <a:ext cx="8491107" cy="415498"/>
              </a:xfrm>
              <a:prstGeom prst="rect">
                <a:avLst/>
              </a:prstGeom>
              <a:blipFill>
                <a:blip r:embed="rId8"/>
                <a:stretch>
                  <a:fillRect l="-1343" t="-23529" r="-1493" b="-50000"/>
                </a:stretch>
              </a:blipFill>
            </p:spPr>
            <p:txBody>
              <a:bodyPr/>
              <a:lstStyle/>
              <a:p>
                <a:r>
                  <a:rPr lang="en-US">
                    <a:noFill/>
                  </a:rPr>
                  <a:t> </a:t>
                </a:r>
              </a:p>
            </p:txBody>
          </p:sp>
        </mc:Fallback>
      </mc:AlternateContent>
    </p:spTree>
    <p:extLst>
      <p:ext uri="{BB962C8B-B14F-4D97-AF65-F5344CB8AC3E}">
        <p14:creationId xmlns:p14="http://schemas.microsoft.com/office/powerpoint/2010/main" val="4096177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36EB31-692D-4B3D-E92B-5B36343B40FA}"/>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5" name="TextBox 4">
                <a:extLst>
                  <a:ext uri="{FF2B5EF4-FFF2-40B4-BE49-F238E27FC236}">
                    <a16:creationId xmlns:a16="http://schemas.microsoft.com/office/drawing/2014/main" id="{CB36EB31-692D-4B3D-E92B-5B36343B40FA}"/>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3"/>
                <a:stretch>
                  <a:fillRect l="-2661" r="-3548" b="-260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p:spTree>
    <p:extLst>
      <p:ext uri="{BB962C8B-B14F-4D97-AF65-F5344CB8AC3E}">
        <p14:creationId xmlns:p14="http://schemas.microsoft.com/office/powerpoint/2010/main" val="1461378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7B64765-9049-E7BB-0621-8C320D5C71F8}"/>
              </a:ext>
            </a:extLst>
          </p:cNvPr>
          <p:cNvSpPr/>
          <p:nvPr/>
        </p:nvSpPr>
        <p:spPr>
          <a:xfrm>
            <a:off x="4572001" y="2687440"/>
            <a:ext cx="3839144" cy="2182421"/>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EED8E3-7C46-F210-086F-1833F84AA248}"/>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3" name="TextBox 12">
                <a:extLst>
                  <a:ext uri="{FF2B5EF4-FFF2-40B4-BE49-F238E27FC236}">
                    <a16:creationId xmlns:a16="http://schemas.microsoft.com/office/drawing/2014/main" id="{04EED8E3-7C46-F210-086F-1833F84AA248}"/>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32B9BC-E1BF-36F3-44D3-DC50343C5A00}"/>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14" name="TextBox 13">
                <a:extLst>
                  <a:ext uri="{FF2B5EF4-FFF2-40B4-BE49-F238E27FC236}">
                    <a16:creationId xmlns:a16="http://schemas.microsoft.com/office/drawing/2014/main" id="{9D32B9BC-E1BF-36F3-44D3-DC50343C5A00}"/>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E92BA45-209D-8C04-EDA0-09700B054EE7}"/>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Box 17">
            <a:extLst>
              <a:ext uri="{FF2B5EF4-FFF2-40B4-BE49-F238E27FC236}">
                <a16:creationId xmlns:a16="http://schemas.microsoft.com/office/drawing/2014/main" id="{642B0484-A6A2-D617-2C97-787AA55FB608}"/>
              </a:ext>
            </a:extLst>
          </p:cNvPr>
          <p:cNvSpPr txBox="1"/>
          <p:nvPr/>
        </p:nvSpPr>
        <p:spPr>
          <a:xfrm>
            <a:off x="4560842" y="2385720"/>
            <a:ext cx="1850721" cy="248209"/>
          </a:xfrm>
          <a:prstGeom prst="rect">
            <a:avLst/>
          </a:prstGeom>
          <a:noFill/>
        </p:spPr>
        <p:txBody>
          <a:bodyPr wrap="square" rtlCol="0">
            <a:spAutoFit/>
          </a:bodyPr>
          <a:lstStyle/>
          <a:p>
            <a:r>
              <a:rPr lang="en-US" sz="1013" b="1" dirty="0">
                <a:latin typeface="Avenir Black" panose="02000503020000020003" pitchFamily="2" charset="0"/>
              </a:rPr>
              <a:t>handled by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A3B6CD-27B2-CE9B-959A-4762F503C2E6}"/>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2" name="TextBox 1">
                <a:extLst>
                  <a:ext uri="{FF2B5EF4-FFF2-40B4-BE49-F238E27FC236}">
                    <a16:creationId xmlns:a16="http://schemas.microsoft.com/office/drawing/2014/main" id="{E6A3B6CD-27B2-CE9B-959A-4762F503C2E6}"/>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5"/>
                <a:stretch>
                  <a:fillRect l="-2661" r="-35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A74521-395B-6D88-58F7-9B0E5C4307B9}"/>
                  </a:ext>
                </a:extLst>
              </p:cNvPr>
              <p:cNvSpPr txBox="1"/>
              <p:nvPr/>
            </p:nvSpPr>
            <p:spPr>
              <a:xfrm>
                <a:off x="5185908" y="4475772"/>
                <a:ext cx="2700340" cy="369332"/>
              </a:xfrm>
              <a:prstGeom prst="rect">
                <a:avLst/>
              </a:prstGeom>
              <a:noFill/>
            </p:spPr>
            <p:txBody>
              <a:bodyPr wrap="square" rtlCol="0">
                <a:spAutoFit/>
              </a:bodyPr>
              <a:lstStyle/>
              <a:p>
                <a:pPr algn="ctr"/>
                <a:r>
                  <a:rPr lang="en-US" sz="1800" b="1" dirty="0">
                    <a:solidFill>
                      <a:srgbClr val="00B050"/>
                    </a:solidFill>
                    <a:latin typeface="Avenir Black" panose="02000503020000020003" pitchFamily="2" charset="0"/>
                  </a:rPr>
                  <a:t>Choose </a:t>
                </a:r>
                <a14:m>
                  <m:oMath xmlns:m="http://schemas.openxmlformats.org/officeDocument/2006/math">
                    <m:r>
                      <a:rPr lang="en-US" sz="1800" b="1">
                        <a:solidFill>
                          <a:srgbClr val="00B050"/>
                        </a:solidFill>
                        <a:latin typeface="Cambria Math" panose="02040503050406030204" pitchFamily="18" charset="0"/>
                        <a:ea typeface="Cambria Math" panose="02040503050406030204" pitchFamily="18" charset="0"/>
                      </a:rPr>
                      <m:t>𝓓</m:t>
                    </m:r>
                    <m:r>
                      <a:rPr lang="en-US" sz="1800" b="1">
                        <a:solidFill>
                          <a:srgbClr val="00B050"/>
                        </a:solidFill>
                        <a:latin typeface="Cambria Math" panose="02040503050406030204" pitchFamily="18" charset="0"/>
                        <a:ea typeface="Cambria Math" panose="02040503050406030204" pitchFamily="18" charset="0"/>
                      </a:rPr>
                      <m:t>{ }=</m:t>
                    </m:r>
                    <m:r>
                      <a:rPr lang="en-US" sz="1800" b="1">
                        <a:solidFill>
                          <a:srgbClr val="00B050"/>
                        </a:solidFill>
                        <a:latin typeface="Cambria Math" panose="02040503050406030204" pitchFamily="18" charset="0"/>
                        <a:ea typeface="Cambria Math" panose="02040503050406030204" pitchFamily="18" charset="0"/>
                      </a:rPr>
                      <m:t>𝐚𝐝𝐞𝐯</m:t>
                    </m:r>
                    <m:r>
                      <a:rPr lang="en-US" sz="1800" b="1">
                        <a:solidFill>
                          <a:srgbClr val="00B050"/>
                        </a:solidFill>
                        <a:latin typeface="Cambria Math" panose="02040503050406030204" pitchFamily="18" charset="0"/>
                        <a:ea typeface="Cambria Math" panose="02040503050406030204" pitchFamily="18" charset="0"/>
                      </a:rPr>
                      <m:t>{ }</m:t>
                    </m:r>
                  </m:oMath>
                </a14:m>
                <a:endParaRPr lang="en-US" sz="1800" b="1" dirty="0">
                  <a:solidFill>
                    <a:srgbClr val="00B050"/>
                  </a:solidFill>
                  <a:latin typeface="Avenir Black" panose="02000503020000020003" pitchFamily="2" charset="0"/>
                </a:endParaRPr>
              </a:p>
            </p:txBody>
          </p:sp>
        </mc:Choice>
        <mc:Fallback xmlns="">
          <p:sp>
            <p:nvSpPr>
              <p:cNvPr id="6" name="TextBox 5">
                <a:extLst>
                  <a:ext uri="{FF2B5EF4-FFF2-40B4-BE49-F238E27FC236}">
                    <a16:creationId xmlns:a16="http://schemas.microsoft.com/office/drawing/2014/main" id="{43A74521-395B-6D88-58F7-9B0E5C4307B9}"/>
                  </a:ext>
                </a:extLst>
              </p:cNvPr>
              <p:cNvSpPr txBox="1">
                <a:spLocks noRot="1" noChangeAspect="1" noMove="1" noResize="1" noEditPoints="1" noAdjustHandles="1" noChangeArrowheads="1" noChangeShapeType="1" noTextEdit="1"/>
              </p:cNvSpPr>
              <p:nvPr/>
            </p:nvSpPr>
            <p:spPr>
              <a:xfrm>
                <a:off x="5185908" y="4475772"/>
                <a:ext cx="2700340" cy="369332"/>
              </a:xfrm>
              <a:prstGeom prst="rect">
                <a:avLst/>
              </a:prstGeom>
              <a:blipFill>
                <a:blip r:embed="rId6"/>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85433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391657" y="460328"/>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13536" y="459770"/>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391657" y="460326"/>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43004" y="812008"/>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43004" y="812008"/>
                <a:ext cx="7362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391659" y="1375833"/>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391659" y="1375833"/>
                <a:ext cx="736204" cy="301878"/>
              </a:xfrm>
              <a:prstGeom prst="rect">
                <a:avLst/>
              </a:prstGeom>
              <a:blipFill>
                <a:blip r:embed="rId4"/>
                <a:stretch>
                  <a:fillRect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62684" y="117894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62684" y="1178947"/>
                <a:ext cx="687689" cy="276999"/>
              </a:xfrm>
              <a:prstGeom prst="rect">
                <a:avLst/>
              </a:prstGeom>
              <a:blipFill>
                <a:blip r:embed="rId5"/>
                <a:stretch>
                  <a:fillRect l="-5455" t="-4348"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04278" y="79013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04278" y="790138"/>
                <a:ext cx="1102866" cy="276999"/>
              </a:xfrm>
              <a:prstGeom prst="rect">
                <a:avLst/>
              </a:prstGeom>
              <a:blipFill>
                <a:blip r:embed="rId6"/>
                <a:stretch>
                  <a:fillRect l="-5682"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12718" y="160040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12718" y="1600408"/>
                <a:ext cx="1102866" cy="276999"/>
              </a:xfrm>
              <a:prstGeom prst="rect">
                <a:avLst/>
              </a:prstGeom>
              <a:blipFill>
                <a:blip r:embed="rId7"/>
                <a:stretch>
                  <a:fillRect l="-6818" t="-9091" r="-6818" b="-40909"/>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975461" y="1654272"/>
            <a:ext cx="937257" cy="8463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975461" y="1327824"/>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967020" y="928638"/>
            <a:ext cx="937258" cy="3462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15584" y="151153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33016" y="1374930"/>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07144" y="928638"/>
            <a:ext cx="793920" cy="324732"/>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19214" y="1050694"/>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19214" y="1050694"/>
                <a:ext cx="2881558" cy="618824"/>
              </a:xfrm>
              <a:prstGeom prst="rect">
                <a:avLst/>
              </a:prstGeom>
              <a:blipFill>
                <a:blip r:embed="rId8"/>
                <a:stretch>
                  <a:fillRect l="-877"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29415" y="78524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29415" y="785248"/>
                <a:ext cx="3227131" cy="242374"/>
              </a:xfrm>
              <a:prstGeom prst="rect">
                <a:avLst/>
              </a:prstGeom>
              <a:blipFill>
                <a:blip r:embed="rId9"/>
                <a:stretch>
                  <a:fillRect b="-9524"/>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248654" y="2030223"/>
            <a:ext cx="1080864" cy="261610"/>
          </a:xfrm>
          <a:prstGeom prst="rect">
            <a:avLst/>
          </a:prstGeom>
          <a:noFill/>
        </p:spPr>
        <p:txBody>
          <a:bodyPr wrap="square" rtlCol="0">
            <a:spAutoFit/>
          </a:bodyPr>
          <a:lstStyle/>
          <a:p>
            <a:r>
              <a:rPr lang="en-US" sz="11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384039" y="2024204"/>
            <a:ext cx="2274570" cy="261610"/>
          </a:xfrm>
          <a:prstGeom prst="rect">
            <a:avLst/>
          </a:prstGeom>
          <a:noFill/>
        </p:spPr>
        <p:txBody>
          <a:bodyPr wrap="square" rtlCol="0">
            <a:spAutoFit/>
          </a:bodyPr>
          <a:lstStyle/>
          <a:p>
            <a:pPr algn="ctr"/>
            <a:r>
              <a:rPr lang="en-US" sz="11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778896" y="1996725"/>
            <a:ext cx="2830579" cy="438582"/>
          </a:xfrm>
          <a:prstGeom prst="rect">
            <a:avLst/>
          </a:prstGeom>
          <a:noFill/>
        </p:spPr>
        <p:txBody>
          <a:bodyPr wrap="square" rtlCol="0">
            <a:spAutoFit/>
          </a:bodyPr>
          <a:lstStyle/>
          <a:p>
            <a:pPr algn="ctr"/>
            <a:r>
              <a:rPr lang="en-US" sz="1100" b="1" dirty="0">
                <a:latin typeface="Avenir Black" panose="02000503020000020003" pitchFamily="2" charset="0"/>
              </a:rPr>
              <a:t>Objective functions defined </a:t>
            </a:r>
          </a:p>
          <a:p>
            <a:pPr algn="ctr"/>
            <a:r>
              <a:rPr lang="en-US" sz="1100"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45647" y="1374903"/>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768413" y="1217199"/>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768413" y="1217199"/>
                <a:ext cx="736204" cy="315407"/>
              </a:xfrm>
              <a:prstGeom prst="rect">
                <a:avLst/>
              </a:prstGeom>
              <a:blipFill>
                <a:blip r:embed="rId10"/>
                <a:stretch>
                  <a:fillRect t="-20000" b="-24000"/>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685988" y="2001822"/>
            <a:ext cx="2156399" cy="430887"/>
          </a:xfrm>
          <a:prstGeom prst="rect">
            <a:avLst/>
          </a:prstGeom>
          <a:noFill/>
        </p:spPr>
        <p:txBody>
          <a:bodyPr wrap="square" rtlCol="0">
            <a:spAutoFit/>
          </a:bodyPr>
          <a:lstStyle/>
          <a:p>
            <a:pPr algn="ctr"/>
            <a:r>
              <a:rPr lang="en-US" sz="1100"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387618" y="65845"/>
            <a:ext cx="8756382"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A more modular approach towards automating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19213" y="1000019"/>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0DEE117-BCF2-1FB1-52E3-6C8521C36CA2}"/>
                  </a:ext>
                </a:extLst>
              </p:cNvPr>
              <p:cNvSpPr txBox="1"/>
              <p:nvPr/>
            </p:nvSpPr>
            <p:spPr>
              <a:xfrm>
                <a:off x="3819210" y="474010"/>
                <a:ext cx="5023172"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𝑨𝑫𝑬𝑽</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D0DEE117-BCF2-1FB1-52E3-6C8521C36CA2}"/>
                  </a:ext>
                </a:extLst>
              </p:cNvPr>
              <p:cNvSpPr txBox="1">
                <a:spLocks noRot="1" noChangeAspect="1" noMove="1" noResize="1" noEditPoints="1" noAdjustHandles="1" noChangeArrowheads="1" noChangeShapeType="1" noTextEdit="1"/>
              </p:cNvSpPr>
              <p:nvPr/>
            </p:nvSpPr>
            <p:spPr>
              <a:xfrm>
                <a:off x="3819210" y="474010"/>
                <a:ext cx="5023172" cy="276999"/>
              </a:xfrm>
              <a:prstGeom prst="rect">
                <a:avLst/>
              </a:prstGeom>
              <a:blipFill>
                <a:blip r:embed="rId11"/>
                <a:stretch>
                  <a:fillRect t="-434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F9991B-2B2E-7210-EECB-341F445DE4B5}"/>
                  </a:ext>
                </a:extLst>
              </p:cNvPr>
              <p:cNvSpPr txBox="1"/>
              <p:nvPr/>
            </p:nvSpPr>
            <p:spPr>
              <a:xfrm>
                <a:off x="387621" y="466419"/>
                <a:ext cx="3431591"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𝝀</m:t>
                        </m:r>
                      </m:e>
                      <m:sub>
                        <m:r>
                          <a:rPr lang="en-US" sz="1200" b="1" i="1" smtClean="0">
                            <a:latin typeface="Cambria Math" panose="02040503050406030204" pitchFamily="18" charset="0"/>
                          </a:rPr>
                          <m:t>𝑮𝒆𝒏</m:t>
                        </m:r>
                      </m:sub>
                    </m:sSub>
                    <m:r>
                      <a:rPr lang="en-US" sz="1200" b="1" i="1" smtClean="0">
                        <a:latin typeface="Cambria Math" panose="02040503050406030204" pitchFamily="18" charset="0"/>
                      </a:rPr>
                      <m:t>)</m:t>
                    </m:r>
                  </m:oMath>
                </a14:m>
                <a:endParaRPr lang="en-US" sz="1200" b="1" dirty="0">
                  <a:latin typeface="Avenir Black" panose="02000503020000020003" pitchFamily="2" charset="0"/>
                </a:endParaRPr>
              </a:p>
            </p:txBody>
          </p:sp>
        </mc:Choice>
        <mc:Fallback xmlns="">
          <p:sp>
            <p:nvSpPr>
              <p:cNvPr id="9" name="TextBox 8">
                <a:extLst>
                  <a:ext uri="{FF2B5EF4-FFF2-40B4-BE49-F238E27FC236}">
                    <a16:creationId xmlns:a16="http://schemas.microsoft.com/office/drawing/2014/main" id="{BDF9991B-2B2E-7210-EECB-341F445DE4B5}"/>
                  </a:ext>
                </a:extLst>
              </p:cNvPr>
              <p:cNvSpPr txBox="1">
                <a:spLocks noRot="1" noChangeAspect="1" noMove="1" noResize="1" noEditPoints="1" noAdjustHandles="1" noChangeArrowheads="1" noChangeShapeType="1" noTextEdit="1"/>
              </p:cNvSpPr>
              <p:nvPr/>
            </p:nvSpPr>
            <p:spPr>
              <a:xfrm>
                <a:off x="387621" y="466419"/>
                <a:ext cx="3431591" cy="276999"/>
              </a:xfrm>
              <a:prstGeom prst="rect">
                <a:avLst/>
              </a:prstGeom>
              <a:blipFill>
                <a:blip r:embed="rId12"/>
                <a:stretch>
                  <a:fillRect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93124" y="1159174"/>
                <a:ext cx="46487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1">
                          <a:latin typeface="Cambria Math" panose="02040503050406030204" pitchFamily="18" charset="0"/>
                        </a:rPr>
                        <m:t>𝐚𝐝𝐞𝐯</m:t>
                      </m:r>
                      <m:r>
                        <a:rPr lang="en-US" sz="1100" b="1">
                          <a:latin typeface="Cambria Math" panose="02040503050406030204" pitchFamily="18" charset="0"/>
                        </a:rPr>
                        <m:t>{}</m:t>
                      </m:r>
                    </m:oMath>
                  </m:oMathPara>
                </a14:m>
                <a:endParaRPr lang="en-US" sz="1100"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93124" y="1159174"/>
                <a:ext cx="464871" cy="169277"/>
              </a:xfrm>
              <a:prstGeom prst="rect">
                <a:avLst/>
              </a:prstGeom>
              <a:blipFill>
                <a:blip r:embed="rId13"/>
                <a:stretch>
                  <a:fillRect l="-5263" r="-7895" b="-35714"/>
                </a:stretch>
              </a:blipFill>
            </p:spPr>
            <p:txBody>
              <a:bodyPr/>
              <a:lstStyle/>
              <a:p>
                <a:r>
                  <a:rPr lang="en-US">
                    <a:noFill/>
                  </a:rPr>
                  <a:t> </a:t>
                </a:r>
              </a:p>
            </p:txBody>
          </p:sp>
        </mc:Fallback>
      </mc:AlternateContent>
    </p:spTree>
    <p:extLst>
      <p:ext uri="{BB962C8B-B14F-4D97-AF65-F5344CB8AC3E}">
        <p14:creationId xmlns:p14="http://schemas.microsoft.com/office/powerpoint/2010/main" val="27174054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A3E2355-33B4-B8B3-6A0C-5FD19EE3A9E4}"/>
              </a:ext>
            </a:extLst>
          </p:cNvPr>
          <p:cNvSpPr/>
          <p:nvPr/>
        </p:nvSpPr>
        <p:spPr>
          <a:xfrm>
            <a:off x="4572001" y="2687440"/>
            <a:ext cx="3839144" cy="2182421"/>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3" name="Rectangle 2">
            <a:extLst>
              <a:ext uri="{FF2B5EF4-FFF2-40B4-BE49-F238E27FC236}">
                <a16:creationId xmlns:a16="http://schemas.microsoft.com/office/drawing/2014/main" id="{AA384FE4-357A-675F-A705-A7357808AAAB}"/>
              </a:ext>
            </a:extLst>
          </p:cNvPr>
          <p:cNvSpPr/>
          <p:nvPr/>
        </p:nvSpPr>
        <p:spPr>
          <a:xfrm>
            <a:off x="276897" y="754912"/>
            <a:ext cx="8590210" cy="946154"/>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4" name="TextBox 3">
            <a:extLst>
              <a:ext uri="{FF2B5EF4-FFF2-40B4-BE49-F238E27FC236}">
                <a16:creationId xmlns:a16="http://schemas.microsoft.com/office/drawing/2014/main" id="{C645D5E0-49F5-2B82-D0A1-B8D764C893FD}"/>
              </a:ext>
            </a:extLst>
          </p:cNvPr>
          <p:cNvSpPr txBox="1"/>
          <p:nvPr/>
        </p:nvSpPr>
        <p:spPr>
          <a:xfrm>
            <a:off x="91497" y="90521"/>
            <a:ext cx="6317435" cy="461665"/>
          </a:xfrm>
          <a:prstGeom prst="rect">
            <a:avLst/>
          </a:prstGeom>
          <a:noFill/>
        </p:spPr>
        <p:txBody>
          <a:bodyPr wrap="none" lIns="0" tIns="0" rIns="0" bIns="0" rtlCol="0">
            <a:spAutoFit/>
          </a:bodyPr>
          <a:lstStyle/>
          <a:p>
            <a:r>
              <a:rPr lang="en-US" sz="3000" b="1" u="sng" dirty="0">
                <a:latin typeface="Avenir Black" panose="02000503020000020003" pitchFamily="2" charset="0"/>
              </a:rPr>
              <a:t>How do we automate this setting?</a:t>
            </a:r>
          </a:p>
        </p:txBody>
      </p:sp>
      <p:sp>
        <p:nvSpPr>
          <p:cNvPr id="7" name="TextBox 6">
            <a:extLst>
              <a:ext uri="{FF2B5EF4-FFF2-40B4-BE49-F238E27FC236}">
                <a16:creationId xmlns:a16="http://schemas.microsoft.com/office/drawing/2014/main" id="{D5E488F1-3829-C3BD-EDCB-85648B41D10D}"/>
              </a:ext>
            </a:extLst>
          </p:cNvPr>
          <p:cNvSpPr txBox="1"/>
          <p:nvPr/>
        </p:nvSpPr>
        <p:spPr>
          <a:xfrm>
            <a:off x="374441" y="870197"/>
            <a:ext cx="2689535" cy="738664"/>
          </a:xfrm>
          <a:prstGeom prst="rect">
            <a:avLst/>
          </a:prstGeom>
          <a:noFill/>
        </p:spPr>
        <p:txBody>
          <a:bodyPr wrap="square" rtlCol="0">
            <a:spAutoFit/>
          </a:bodyPr>
          <a:lstStyle/>
          <a:p>
            <a:pPr algn="ctr"/>
            <a:r>
              <a:rPr lang="en-US" sz="2100" b="1" dirty="0">
                <a:latin typeface="Avenir Black" panose="02000503020000020003" pitchFamily="2" charset="0"/>
              </a:rPr>
              <a:t>Unbiased gradient estimator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4EED8E3-7C46-F210-086F-1833F84AA248}"/>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13" name="TextBox 12">
                <a:extLst>
                  <a:ext uri="{FF2B5EF4-FFF2-40B4-BE49-F238E27FC236}">
                    <a16:creationId xmlns:a16="http://schemas.microsoft.com/office/drawing/2014/main" id="{04EED8E3-7C46-F210-086F-1833F84AA248}"/>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E92BA45-209D-8C04-EDA0-09700B054EE7}"/>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Box 17">
            <a:extLst>
              <a:ext uri="{FF2B5EF4-FFF2-40B4-BE49-F238E27FC236}">
                <a16:creationId xmlns:a16="http://schemas.microsoft.com/office/drawing/2014/main" id="{642B0484-A6A2-D617-2C97-787AA55FB608}"/>
              </a:ext>
            </a:extLst>
          </p:cNvPr>
          <p:cNvSpPr txBox="1"/>
          <p:nvPr/>
        </p:nvSpPr>
        <p:spPr>
          <a:xfrm>
            <a:off x="4560842" y="2385720"/>
            <a:ext cx="1850721" cy="248209"/>
          </a:xfrm>
          <a:prstGeom prst="rect">
            <a:avLst/>
          </a:prstGeom>
          <a:noFill/>
        </p:spPr>
        <p:txBody>
          <a:bodyPr wrap="square" rtlCol="0">
            <a:spAutoFit/>
          </a:bodyPr>
          <a:lstStyle/>
          <a:p>
            <a:r>
              <a:rPr lang="en-US" sz="1013" b="1" dirty="0">
                <a:latin typeface="Avenir Black" panose="02000503020000020003" pitchFamily="2" charset="0"/>
              </a:rPr>
              <a:t>handled by</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7A22E0-1F8F-AF9E-25C6-5F3257CA4EB4}"/>
                  </a:ext>
                </a:extLst>
              </p:cNvPr>
              <p:cNvSpPr txBox="1"/>
              <p:nvPr/>
            </p:nvSpPr>
            <p:spPr>
              <a:xfrm>
                <a:off x="4898530" y="4524662"/>
                <a:ext cx="3174926" cy="323165"/>
              </a:xfrm>
              <a:prstGeom prst="rect">
                <a:avLst/>
              </a:prstGeom>
              <a:noFill/>
            </p:spPr>
            <p:txBody>
              <a:bodyPr wrap="square">
                <a:spAutoFit/>
              </a:bodyPr>
              <a:lstStyle/>
              <a:p>
                <a:pPr algn="ctr"/>
                <a14:m>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oMath>
                </a14:m>
                <a:r>
                  <a:rPr lang="en-US" sz="1500" b="1" dirty="0">
                    <a:solidFill>
                      <a:srgbClr val="00B050"/>
                    </a:solidFill>
                    <a:latin typeface="Cambria Math" panose="02040503050406030204" pitchFamily="18" charset="0"/>
                    <a:ea typeface="Cambria Math" panose="02040503050406030204" pitchFamily="18" charset="0"/>
                  </a:rPr>
                  <a:t> (this work)</a:t>
                </a:r>
              </a:p>
            </p:txBody>
          </p:sp>
        </mc:Choice>
        <mc:Fallback xmlns="">
          <p:sp>
            <p:nvSpPr>
              <p:cNvPr id="2" name="TextBox 1">
                <a:extLst>
                  <a:ext uri="{FF2B5EF4-FFF2-40B4-BE49-F238E27FC236}">
                    <a16:creationId xmlns:a16="http://schemas.microsoft.com/office/drawing/2014/main" id="{387A22E0-1F8F-AF9E-25C6-5F3257CA4EB4}"/>
                  </a:ext>
                </a:extLst>
              </p:cNvPr>
              <p:cNvSpPr txBox="1">
                <a:spLocks noRot="1" noChangeAspect="1" noMove="1" noResize="1" noEditPoints="1" noAdjustHandles="1" noChangeArrowheads="1" noChangeShapeType="1" noTextEdit="1"/>
              </p:cNvSpPr>
              <p:nvPr/>
            </p:nvSpPr>
            <p:spPr>
              <a:xfrm>
                <a:off x="4898530" y="4524662"/>
                <a:ext cx="3174926" cy="323165"/>
              </a:xfrm>
              <a:prstGeom prst="rect">
                <a:avLst/>
              </a:prstGeom>
              <a:blipFill>
                <a:blip r:embed="rId4"/>
                <a:stretch>
                  <a:fillRect t="-3846"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D7695F5-8467-1EDB-657C-3FB8E7BD148C}"/>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8" name="TextBox 7">
                <a:extLst>
                  <a:ext uri="{FF2B5EF4-FFF2-40B4-BE49-F238E27FC236}">
                    <a16:creationId xmlns:a16="http://schemas.microsoft.com/office/drawing/2014/main" id="{3D7695F5-8467-1EDB-657C-3FB8E7BD148C}"/>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5"/>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00E431-767D-F405-A70B-82B768F6E6E8}"/>
                  </a:ext>
                </a:extLst>
              </p:cNvPr>
              <p:cNvSpPr txBox="1"/>
              <p:nvPr/>
            </p:nvSpPr>
            <p:spPr>
              <a:xfrm>
                <a:off x="3063977" y="948654"/>
                <a:ext cx="5714291" cy="570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m:t>
                          </m:r>
                        </m:e>
                        <m:sub>
                          <m:r>
                            <a:rPr lang="en-US" sz="3375" i="1">
                              <a:latin typeface="Cambria Math" panose="02040503050406030204" pitchFamily="18" charset="0"/>
                              <a:ea typeface="Cambria Math" panose="02040503050406030204" pitchFamily="18" charset="0"/>
                            </a:rPr>
                            <m:t>𝜃</m:t>
                          </m:r>
                        </m:sub>
                      </m:sSub>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𝑃</m:t>
                              </m:r>
                            </m:e>
                          </m:d>
                          <m:d>
                            <m:dPr>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𝜃</m:t>
                              </m:r>
                            </m:e>
                          </m:d>
                        </m:sub>
                      </m:sSub>
                      <m:d>
                        <m:dPr>
                          <m:begChr m:val="["/>
                          <m:endChr m:val="]"/>
                          <m:ctrlPr>
                            <a:rPr lang="en-US" sz="3375" i="1">
                              <a:latin typeface="Cambria Math" panose="02040503050406030204" pitchFamily="18" charset="0"/>
                              <a:ea typeface="Cambria Math" panose="02040503050406030204" pitchFamily="18" charset="0"/>
                            </a:rPr>
                          </m:ctrlPr>
                        </m:dPr>
                        <m:e>
                          <m:r>
                            <a:rPr lang="en-US" sz="3375" i="1">
                              <a:latin typeface="Cambria Math" panose="02040503050406030204" pitchFamily="18" charset="0"/>
                              <a:ea typeface="Cambria Math" panose="02040503050406030204" pitchFamily="18" charset="0"/>
                            </a:rPr>
                            <m:t>𝑥</m:t>
                          </m:r>
                        </m:e>
                      </m:d>
                      <m:r>
                        <a:rPr lang="en-US" sz="3375" i="1">
                          <a:latin typeface="Cambria Math" panose="02040503050406030204" pitchFamily="18" charset="0"/>
                          <a:ea typeface="Cambria Math" panose="02040503050406030204" pitchFamily="18" charset="0"/>
                        </a:rPr>
                        <m:t>=</m:t>
                      </m:r>
                      <m:sSub>
                        <m:sSubPr>
                          <m:ctrlPr>
                            <a:rPr lang="en-US" sz="3375" i="1">
                              <a:latin typeface="Cambria Math" panose="02040503050406030204" pitchFamily="18" charset="0"/>
                              <a:ea typeface="Cambria Math" panose="02040503050406030204" pitchFamily="18" charset="0"/>
                            </a:rPr>
                          </m:ctrlPr>
                        </m:sSubPr>
                        <m:e>
                          <m:r>
                            <a:rPr lang="en-US" sz="3375" i="1">
                              <a:latin typeface="Cambria Math" panose="02040503050406030204" pitchFamily="18" charset="0"/>
                              <a:ea typeface="Cambria Math" panose="02040503050406030204" pitchFamily="18" charset="0"/>
                            </a:rPr>
                            <m:t>𝔼</m:t>
                          </m:r>
                        </m:e>
                        <m:sub>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 ~ </m:t>
                          </m:r>
                          <m:d>
                            <m:dPr>
                              <m:begChr m:val="⟦"/>
                              <m:endChr m:val="⟧"/>
                              <m:ctrlPr>
                                <a:rPr lang="en-US" sz="3375" i="1">
                                  <a:latin typeface="Cambria Math" panose="02040503050406030204" pitchFamily="18" charset="0"/>
                                  <a:ea typeface="Cambria Math" panose="02040503050406030204" pitchFamily="18" charset="0"/>
                                </a:rPr>
                              </m:ctrlPr>
                            </m:dPr>
                            <m:e>
                              <m:r>
                                <a:rPr lang="en-US" sz="3375" b="1" i="1">
                                  <a:latin typeface="Cambria Math" panose="02040503050406030204" pitchFamily="18" charset="0"/>
                                  <a:ea typeface="Cambria Math" panose="02040503050406030204" pitchFamily="18" charset="0"/>
                                </a:rPr>
                                <m:t>𝓓</m:t>
                              </m:r>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𝑃</m:t>
                              </m:r>
                              <m:r>
                                <a:rPr lang="en-US" sz="3375" i="1">
                                  <a:latin typeface="Cambria Math" panose="02040503050406030204" pitchFamily="18" charset="0"/>
                                  <a:ea typeface="Cambria Math" panose="02040503050406030204" pitchFamily="18" charset="0"/>
                                </a:rPr>
                                <m:t>}</m:t>
                              </m:r>
                            </m:e>
                          </m:d>
                        </m:sub>
                      </m:sSub>
                      <m:r>
                        <a:rPr lang="en-US" sz="3375" i="1">
                          <a:latin typeface="Cambria Math" panose="02040503050406030204" pitchFamily="18" charset="0"/>
                          <a:ea typeface="Cambria Math" panose="02040503050406030204" pitchFamily="18" charset="0"/>
                        </a:rPr>
                        <m:t>[</m:t>
                      </m:r>
                      <m:r>
                        <a:rPr lang="en-US" sz="3375" i="1">
                          <a:latin typeface="Cambria Math" panose="02040503050406030204" pitchFamily="18" charset="0"/>
                          <a:ea typeface="Cambria Math" panose="02040503050406030204" pitchFamily="18" charset="0"/>
                        </a:rPr>
                        <m:t>𝑥</m:t>
                      </m:r>
                      <m:r>
                        <a:rPr lang="en-US" sz="3375" i="1">
                          <a:latin typeface="Cambria Math" panose="02040503050406030204" pitchFamily="18" charset="0"/>
                          <a:ea typeface="Cambria Math" panose="02040503050406030204" pitchFamily="18" charset="0"/>
                        </a:rPr>
                        <m:t>]</m:t>
                      </m:r>
                    </m:oMath>
                  </m:oMathPara>
                </a14:m>
                <a:endParaRPr lang="en-US" sz="3375" dirty="0"/>
              </a:p>
            </p:txBody>
          </p:sp>
        </mc:Choice>
        <mc:Fallback xmlns="">
          <p:sp>
            <p:nvSpPr>
              <p:cNvPr id="9" name="TextBox 8">
                <a:extLst>
                  <a:ext uri="{FF2B5EF4-FFF2-40B4-BE49-F238E27FC236}">
                    <a16:creationId xmlns:a16="http://schemas.microsoft.com/office/drawing/2014/main" id="{9F00E431-767D-F405-A70B-82B768F6E6E8}"/>
                  </a:ext>
                </a:extLst>
              </p:cNvPr>
              <p:cNvSpPr txBox="1">
                <a:spLocks noRot="1" noChangeAspect="1" noMove="1" noResize="1" noEditPoints="1" noAdjustHandles="1" noChangeArrowheads="1" noChangeShapeType="1" noTextEdit="1"/>
              </p:cNvSpPr>
              <p:nvPr/>
            </p:nvSpPr>
            <p:spPr>
              <a:xfrm>
                <a:off x="3063977" y="948654"/>
                <a:ext cx="5714291" cy="570221"/>
              </a:xfrm>
              <a:prstGeom prst="rect">
                <a:avLst/>
              </a:prstGeom>
              <a:blipFill>
                <a:blip r:embed="rId6"/>
                <a:stretch>
                  <a:fillRect l="-2661" r="-3548" b="-26087"/>
                </a:stretch>
              </a:blipFill>
            </p:spPr>
            <p:txBody>
              <a:bodyPr/>
              <a:lstStyle/>
              <a:p>
                <a:r>
                  <a:rPr lang="en-US">
                    <a:noFill/>
                  </a:rPr>
                  <a:t> </a:t>
                </a:r>
              </a:p>
            </p:txBody>
          </p:sp>
        </mc:Fallback>
      </mc:AlternateContent>
    </p:spTree>
    <p:extLst>
      <p:ext uri="{BB962C8B-B14F-4D97-AF65-F5344CB8AC3E}">
        <p14:creationId xmlns:p14="http://schemas.microsoft.com/office/powerpoint/2010/main" val="2725890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802CE6-3837-7259-45ED-A5D1D84E6C33}"/>
              </a:ext>
            </a:extLst>
          </p:cNvPr>
          <p:cNvSpPr/>
          <p:nvPr/>
        </p:nvSpPr>
        <p:spPr>
          <a:xfrm>
            <a:off x="879229" y="792200"/>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7B4E4D5E-B828-F1FB-53A2-4B819972BB41}"/>
              </a:ext>
            </a:extLst>
          </p:cNvPr>
          <p:cNvPicPr>
            <a:picLocks noChangeAspect="1"/>
          </p:cNvPicPr>
          <p:nvPr/>
        </p:nvPicPr>
        <p:blipFill rotWithShape="1">
          <a:blip r:embed="rId3"/>
          <a:srcRect l="18772" t="37007" r="59062" b="50000"/>
          <a:stretch/>
        </p:blipFill>
        <p:spPr>
          <a:xfrm>
            <a:off x="646846" y="1007614"/>
            <a:ext cx="3080966" cy="2337134"/>
          </a:xfrm>
          <a:prstGeom prst="rect">
            <a:avLst/>
          </a:prstGeom>
        </p:spPr>
      </p:pic>
      <p:sp>
        <p:nvSpPr>
          <p:cNvPr id="7" name="Rectangle 6">
            <a:extLst>
              <a:ext uri="{FF2B5EF4-FFF2-40B4-BE49-F238E27FC236}">
                <a16:creationId xmlns:a16="http://schemas.microsoft.com/office/drawing/2014/main" id="{BAAC8FAD-8A1C-0C5A-4C44-2014BD69FE0C}"/>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D36710-635C-FD4D-3085-814E4048DD60}"/>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8" name="TextBox 7">
                <a:extLst>
                  <a:ext uri="{FF2B5EF4-FFF2-40B4-BE49-F238E27FC236}">
                    <a16:creationId xmlns:a16="http://schemas.microsoft.com/office/drawing/2014/main" id="{F6D36710-635C-FD4D-3085-814E4048DD60}"/>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4"/>
                <a:stretch>
                  <a:fillRect l="-2397" r="-685" b="-258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2026788-E6A2-D31E-78D5-9250BE99DD53}"/>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p:sp>
        <p:nvSpPr>
          <p:cNvPr id="10" name="TextBox 9">
            <a:extLst>
              <a:ext uri="{FF2B5EF4-FFF2-40B4-BE49-F238E27FC236}">
                <a16:creationId xmlns:a16="http://schemas.microsoft.com/office/drawing/2014/main" id="{71F8C9F6-EF7B-108D-2B53-991AE38A538F}"/>
              </a:ext>
            </a:extLst>
          </p:cNvPr>
          <p:cNvSpPr txBox="1"/>
          <p:nvPr/>
        </p:nvSpPr>
        <p:spPr>
          <a:xfrm>
            <a:off x="795251" y="425286"/>
            <a:ext cx="1523685" cy="438582"/>
          </a:xfrm>
          <a:prstGeom prst="rect">
            <a:avLst/>
          </a:prstGeom>
          <a:noFill/>
        </p:spPr>
        <p:txBody>
          <a:bodyPr wrap="square" rtlCol="0">
            <a:spAutoFit/>
          </a:bodyPr>
          <a:lstStyle/>
          <a:p>
            <a:r>
              <a:rPr lang="en-US" sz="2250" b="1" dirty="0">
                <a:latin typeface="Cambria Math" panose="02040503050406030204" pitchFamily="18" charset="0"/>
                <a:ea typeface="Cambria Math" panose="02040503050406030204" pitchFamily="18" charset="0"/>
              </a:rPr>
              <a:t>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E18EDA-6F2B-5E42-CE4E-4C10C4B10AE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A7E18EDA-6F2B-5E42-CE4E-4C10C4B10AE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5"/>
                <a:stretch>
                  <a:fillRect l="-755" t="-13043" r="-1887" b="-30435"/>
                </a:stretch>
              </a:blipFill>
            </p:spPr>
            <p:txBody>
              <a:bodyPr/>
              <a:lstStyle/>
              <a:p>
                <a:r>
                  <a:rPr lang="en-US">
                    <a:noFill/>
                  </a:rPr>
                  <a:t> </a:t>
                </a:r>
              </a:p>
            </p:txBody>
          </p:sp>
        </mc:Fallback>
      </mc:AlternateContent>
    </p:spTree>
    <p:extLst>
      <p:ext uri="{BB962C8B-B14F-4D97-AF65-F5344CB8AC3E}">
        <p14:creationId xmlns:p14="http://schemas.microsoft.com/office/powerpoint/2010/main" val="1686120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80E6BF-AFA0-4D38-4C50-9819B6098285}"/>
              </a:ext>
            </a:extLst>
          </p:cNvPr>
          <p:cNvSpPr/>
          <p:nvPr/>
        </p:nvSpPr>
        <p:spPr>
          <a:xfrm>
            <a:off x="1212154" y="535499"/>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8" name="Rectangle 17">
            <a:extLst>
              <a:ext uri="{FF2B5EF4-FFF2-40B4-BE49-F238E27FC236}">
                <a16:creationId xmlns:a16="http://schemas.microsoft.com/office/drawing/2014/main" id="{6ADE42B0-BB04-12B2-B1A4-510C656A9433}"/>
              </a:ext>
            </a:extLst>
          </p:cNvPr>
          <p:cNvSpPr/>
          <p:nvPr/>
        </p:nvSpPr>
        <p:spPr>
          <a:xfrm>
            <a:off x="1218559" y="1255367"/>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6AE117CC-E87C-2CF4-4218-F8429224BA27}"/>
              </a:ext>
            </a:extLst>
          </p:cNvPr>
          <p:cNvSpPr/>
          <p:nvPr/>
        </p:nvSpPr>
        <p:spPr>
          <a:xfrm>
            <a:off x="1485258" y="1519114"/>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7" name="Picture 16">
            <a:extLst>
              <a:ext uri="{FF2B5EF4-FFF2-40B4-BE49-F238E27FC236}">
                <a16:creationId xmlns:a16="http://schemas.microsoft.com/office/drawing/2014/main" id="{7736A657-3DED-0B2C-70C9-69DD4683AF5A}"/>
              </a:ext>
            </a:extLst>
          </p:cNvPr>
          <p:cNvPicPr>
            <a:picLocks noChangeAspect="1"/>
          </p:cNvPicPr>
          <p:nvPr/>
        </p:nvPicPr>
        <p:blipFill rotWithShape="1">
          <a:blip r:embed="rId3"/>
          <a:srcRect l="20711" t="37007" r="60779" b="50000"/>
          <a:stretch/>
        </p:blipFill>
        <p:spPr>
          <a:xfrm>
            <a:off x="1249213" y="750913"/>
            <a:ext cx="2572844" cy="233713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42802D-5169-EFFD-9148-F2CCE76ADA9E}"/>
                  </a:ext>
                </a:extLst>
              </p:cNvPr>
              <p:cNvSpPr txBox="1"/>
              <p:nvPr/>
            </p:nvSpPr>
            <p:spPr>
              <a:xfrm>
                <a:off x="3840559" y="1172867"/>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25" name="TextBox 24">
                <a:extLst>
                  <a:ext uri="{FF2B5EF4-FFF2-40B4-BE49-F238E27FC236}">
                    <a16:creationId xmlns:a16="http://schemas.microsoft.com/office/drawing/2014/main" id="{AB42802D-5169-EFFD-9148-F2CCE76ADA9E}"/>
                  </a:ext>
                </a:extLst>
              </p:cNvPr>
              <p:cNvSpPr txBox="1">
                <a:spLocks noRot="1" noChangeAspect="1" noMove="1" noResize="1" noEditPoints="1" noAdjustHandles="1" noChangeArrowheads="1" noChangeShapeType="1" noTextEdit="1"/>
              </p:cNvSpPr>
              <p:nvPr/>
            </p:nvSpPr>
            <p:spPr>
              <a:xfrm>
                <a:off x="3840559" y="1172867"/>
                <a:ext cx="406330" cy="346249"/>
              </a:xfrm>
              <a:prstGeom prst="rect">
                <a:avLst/>
              </a:prstGeom>
              <a:blipFill>
                <a:blip r:embed="rId4"/>
                <a:stretch>
                  <a:fillRect l="-12121" r="-3030"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4BCC9C1-8122-C924-FF51-DF78B84E20F1}"/>
                  </a:ext>
                </a:extLst>
              </p:cNvPr>
              <p:cNvSpPr txBox="1"/>
              <p:nvPr/>
            </p:nvSpPr>
            <p:spPr>
              <a:xfrm>
                <a:off x="3152198" y="257175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26" name="TextBox 25">
                <a:extLst>
                  <a:ext uri="{FF2B5EF4-FFF2-40B4-BE49-F238E27FC236}">
                    <a16:creationId xmlns:a16="http://schemas.microsoft.com/office/drawing/2014/main" id="{D4BCC9C1-8122-C924-FF51-DF78B84E20F1}"/>
                  </a:ext>
                </a:extLst>
              </p:cNvPr>
              <p:cNvSpPr txBox="1">
                <a:spLocks noRot="1" noChangeAspect="1" noMove="1" noResize="1" noEditPoints="1" noAdjustHandles="1" noChangeArrowheads="1" noChangeShapeType="1" noTextEdit="1"/>
              </p:cNvSpPr>
              <p:nvPr/>
            </p:nvSpPr>
            <p:spPr>
              <a:xfrm>
                <a:off x="3152198" y="2571754"/>
                <a:ext cx="406313" cy="346249"/>
              </a:xfrm>
              <a:prstGeom prst="rect">
                <a:avLst/>
              </a:prstGeom>
              <a:blipFill>
                <a:blip r:embed="rId5"/>
                <a:stretch>
                  <a:fillRect l="-15152" r="-3030" b="-1785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DB236732-0C5D-25EC-6945-33C8C39E28FE}"/>
              </a:ext>
            </a:extLst>
          </p:cNvPr>
          <p:cNvCxnSpPr>
            <a:cxnSpLocks/>
            <a:stCxn id="25" idx="3"/>
            <a:endCxn id="5" idx="1"/>
          </p:cNvCxnSpPr>
          <p:nvPr/>
        </p:nvCxnSpPr>
        <p:spPr>
          <a:xfrm flipV="1">
            <a:off x="4246889" y="919862"/>
            <a:ext cx="1068762" cy="42613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F43C3-4D80-E772-11EE-9161A2C3E8E9}"/>
                  </a:ext>
                </a:extLst>
              </p:cNvPr>
              <p:cNvSpPr txBox="1"/>
              <p:nvPr/>
            </p:nvSpPr>
            <p:spPr>
              <a:xfrm>
                <a:off x="5315651" y="666811"/>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5" name="TextBox 4">
                <a:extLst>
                  <a:ext uri="{FF2B5EF4-FFF2-40B4-BE49-F238E27FC236}">
                    <a16:creationId xmlns:a16="http://schemas.microsoft.com/office/drawing/2014/main" id="{C71F43C3-4D80-E772-11EE-9161A2C3E8E9}"/>
                  </a:ext>
                </a:extLst>
              </p:cNvPr>
              <p:cNvSpPr txBox="1">
                <a:spLocks noRot="1" noChangeAspect="1" noMove="1" noResize="1" noEditPoints="1" noAdjustHandles="1" noChangeArrowheads="1" noChangeShapeType="1" noTextEdit="1"/>
              </p:cNvSpPr>
              <p:nvPr/>
            </p:nvSpPr>
            <p:spPr>
              <a:xfrm>
                <a:off x="5315651" y="666811"/>
                <a:ext cx="2122248" cy="506101"/>
              </a:xfrm>
              <a:prstGeom prst="rect">
                <a:avLst/>
              </a:prstGeom>
              <a:blipFill>
                <a:blip r:embed="rId6"/>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72A7AA-0CEC-69BA-EC65-A094BD00A5AD}"/>
                  </a:ext>
                </a:extLst>
              </p:cNvPr>
              <p:cNvSpPr txBox="1"/>
              <p:nvPr/>
            </p:nvSpPr>
            <p:spPr>
              <a:xfrm rot="10800000" flipV="1">
                <a:off x="5219145" y="1283523"/>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8672A7AA-0CEC-69BA-EC65-A094BD00A5AD}"/>
                  </a:ext>
                </a:extLst>
              </p:cNvPr>
              <p:cNvSpPr txBox="1">
                <a:spLocks noRot="1" noChangeAspect="1" noMove="1" noResize="1" noEditPoints="1" noAdjustHandles="1" noChangeArrowheads="1" noChangeShapeType="1" noTextEdit="1"/>
              </p:cNvSpPr>
              <p:nvPr/>
            </p:nvSpPr>
            <p:spPr>
              <a:xfrm rot="10800000" flipV="1">
                <a:off x="5219145" y="1283523"/>
                <a:ext cx="2882794" cy="1538498"/>
              </a:xfrm>
              <a:prstGeom prst="rect">
                <a:avLst/>
              </a:prstGeom>
              <a:blipFill>
                <a:blip r:embed="rId7"/>
                <a:stretch>
                  <a:fillRect l="-83333" t="-235246" r="-20614" b="-33196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23A22FD6-457E-2AAA-342D-4CFF12383D3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C0BA4-CD8C-1A66-5723-50B896D2D676}"/>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37" name="TextBox 36">
                <a:extLst>
                  <a:ext uri="{FF2B5EF4-FFF2-40B4-BE49-F238E27FC236}">
                    <a16:creationId xmlns:a16="http://schemas.microsoft.com/office/drawing/2014/main" id="{A26C0BA4-CD8C-1A66-5723-50B896D2D676}"/>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8"/>
                <a:stretch>
                  <a:fillRect l="-2397" r="-685" b="-2580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65FFC5-2648-5590-33D9-CE7D3953151F}"/>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36219D-34F8-F405-D27D-48AE13A5FC79}"/>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6036219D-34F8-F405-D27D-48AE13A5FC79}"/>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BC31418-637E-BA87-5412-2FDA196302E3}"/>
                  </a:ext>
                </a:extLst>
              </p:cNvPr>
              <p:cNvSpPr txBox="1"/>
              <p:nvPr/>
            </p:nvSpPr>
            <p:spPr>
              <a:xfrm>
                <a:off x="1112290" y="137744"/>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BC31418-637E-BA87-5412-2FDA196302E3}"/>
                  </a:ext>
                </a:extLst>
              </p:cNvPr>
              <p:cNvSpPr txBox="1">
                <a:spLocks noRot="1" noChangeAspect="1" noMove="1" noResize="1" noEditPoints="1" noAdjustHandles="1" noChangeArrowheads="1" noChangeShapeType="1" noTextEdit="1"/>
              </p:cNvSpPr>
              <p:nvPr/>
            </p:nvSpPr>
            <p:spPr>
              <a:xfrm>
                <a:off x="1112290" y="137744"/>
                <a:ext cx="420050" cy="4385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92933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657A1-7AE1-F575-6BE1-414360A8918A}"/>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3B66C3-BE4F-4DE3-BD53-A0FFD83BF56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 name="TextBox 1">
                <a:extLst>
                  <a:ext uri="{FF2B5EF4-FFF2-40B4-BE49-F238E27FC236}">
                    <a16:creationId xmlns:a16="http://schemas.microsoft.com/office/drawing/2014/main" id="{EE3B66C3-BE4F-4DE3-BD53-A0FFD83BF56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07B4E67-4DF8-47F5-C64D-AB216C6D29AE}"/>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87768E67-E877-BB00-056A-8209EE0E8F8E}"/>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0" name="Rectangle 39">
            <a:extLst>
              <a:ext uri="{FF2B5EF4-FFF2-40B4-BE49-F238E27FC236}">
                <a16:creationId xmlns:a16="http://schemas.microsoft.com/office/drawing/2014/main" id="{32C6625E-2250-4C96-4D25-EF0ED167A408}"/>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A0BC1F4F-3687-210F-02AA-523AC007BF01}"/>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41">
            <a:extLst>
              <a:ext uri="{FF2B5EF4-FFF2-40B4-BE49-F238E27FC236}">
                <a16:creationId xmlns:a16="http://schemas.microsoft.com/office/drawing/2014/main" id="{5ED19757-2168-A1B8-3E5F-74E72FAE4FD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739157-F623-4270-285D-0F7C5C405C9D}"/>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3" name="TextBox 42">
                <a:extLst>
                  <a:ext uri="{FF2B5EF4-FFF2-40B4-BE49-F238E27FC236}">
                    <a16:creationId xmlns:a16="http://schemas.microsoft.com/office/drawing/2014/main" id="{A5739157-F623-4270-285D-0F7C5C405C9D}"/>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541FC4-A014-DD14-56F4-9D81014A3381}"/>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4" name="TextBox 43">
                <a:extLst>
                  <a:ext uri="{FF2B5EF4-FFF2-40B4-BE49-F238E27FC236}">
                    <a16:creationId xmlns:a16="http://schemas.microsoft.com/office/drawing/2014/main" id="{07541FC4-A014-DD14-56F4-9D81014A3381}"/>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790344-0076-4F4B-48D4-0D5AF737978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 name="TextBox 4">
                <a:extLst>
                  <a:ext uri="{FF2B5EF4-FFF2-40B4-BE49-F238E27FC236}">
                    <a16:creationId xmlns:a16="http://schemas.microsoft.com/office/drawing/2014/main" id="{FB790344-0076-4F4B-48D4-0D5AF737978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4A52F9-1950-2C0C-012C-137667AFD9F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0E780-ECDC-F3A9-F820-58EC00F61658}"/>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7" name="TextBox 6">
                <a:extLst>
                  <a:ext uri="{FF2B5EF4-FFF2-40B4-BE49-F238E27FC236}">
                    <a16:creationId xmlns:a16="http://schemas.microsoft.com/office/drawing/2014/main" id="{D740E780-ECDC-F3A9-F820-58EC00F61658}"/>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3A4740B-C5EC-F873-8591-0C7282F87D1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07E3D-EA67-3204-AA9A-52EBEB4E7D2D}"/>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ED07E3D-EA67-3204-AA9A-52EBEB4E7D2D}"/>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75640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AB897A-A223-AEDE-0DD9-E018C53B38B2}"/>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350577-3531-656B-0B26-1E108D9580F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solidFill>
                                <a:srgbClr val="FF0000"/>
                              </a:solidFill>
                              <a:latin typeface="Cambria Math" panose="02040503050406030204" pitchFamily="18" charset="0"/>
                              <a:ea typeface="Cambria Math" panose="02040503050406030204" pitchFamily="18" charset="0"/>
                            </a:rPr>
                            <m:t>𝛁</m:t>
                          </m:r>
                          <m:sSub>
                            <m:sSubPr>
                              <m:ctrlPr>
                                <a:rPr lang="en-US" sz="2700" b="1" i="1">
                                  <a:solidFill>
                                    <a:srgbClr val="FF0000"/>
                                  </a:solidFill>
                                  <a:latin typeface="Cambria Math" panose="02040503050406030204" pitchFamily="18" charset="0"/>
                                  <a:ea typeface="Cambria Math" panose="02040503050406030204" pitchFamily="18" charset="0"/>
                                </a:rPr>
                              </m:ctrlPr>
                            </m:sSubPr>
                            <m:e>
                              <m:r>
                                <a:rPr lang="en-US" sz="2700" b="1" i="1">
                                  <a:solidFill>
                                    <a:srgbClr val="FF0000"/>
                                  </a:solidFill>
                                  <a:latin typeface="Cambria Math" panose="02040503050406030204" pitchFamily="18" charset="0"/>
                                  <a:ea typeface="Cambria Math" panose="02040503050406030204" pitchFamily="18" charset="0"/>
                                </a:rPr>
                                <m:t>𝓒</m:t>
                              </m:r>
                            </m:e>
                            <m:sub>
                              <m:r>
                                <a:rPr lang="en-US" sz="2700" b="1" i="1">
                                  <a:solidFill>
                                    <a:srgbClr val="FF0000"/>
                                  </a:solidFill>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7" name="TextBox 26">
                <a:extLst>
                  <a:ext uri="{FF2B5EF4-FFF2-40B4-BE49-F238E27FC236}">
                    <a16:creationId xmlns:a16="http://schemas.microsoft.com/office/drawing/2014/main" id="{F2350577-3531-656B-0B26-1E108D9580F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48E5D69-CB6D-832C-EBC7-AA11F3C93712}"/>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29" name="Straight Arrow Connector 28">
            <a:extLst>
              <a:ext uri="{FF2B5EF4-FFF2-40B4-BE49-F238E27FC236}">
                <a16:creationId xmlns:a16="http://schemas.microsoft.com/office/drawing/2014/main" id="{E274792D-34B4-E30B-71EB-C285723EE737}"/>
              </a:ext>
            </a:extLst>
          </p:cNvPr>
          <p:cNvCxnSpPr>
            <a:cxnSpLocks/>
            <a:endCxn id="30"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4DB2EA-0FFE-DAC6-6769-4A9D3DF8239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30" name="TextBox 29">
                <a:extLst>
                  <a:ext uri="{FF2B5EF4-FFF2-40B4-BE49-F238E27FC236}">
                    <a16:creationId xmlns:a16="http://schemas.microsoft.com/office/drawing/2014/main" id="{804DB2EA-0FFE-DAC6-6769-4A9D3DF8239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2C8302-D827-29EC-3D0B-239B9CD17BFD}"/>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7E2C8302-D827-29EC-3D0B-239B9CD17BFD}"/>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34B784A-3780-B407-5B39-9239F8CE3C57}"/>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D569D58E-336D-9FD9-1541-87B6D3A0E1A7}"/>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Rectangle 36">
            <a:extLst>
              <a:ext uri="{FF2B5EF4-FFF2-40B4-BE49-F238E27FC236}">
                <a16:creationId xmlns:a16="http://schemas.microsoft.com/office/drawing/2014/main" id="{4C8B563B-933E-AA9D-F3E4-1AAB6B83BAAB}"/>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8" name="Picture 37">
            <a:extLst>
              <a:ext uri="{FF2B5EF4-FFF2-40B4-BE49-F238E27FC236}">
                <a16:creationId xmlns:a16="http://schemas.microsoft.com/office/drawing/2014/main" id="{06BF8A2A-0E7B-DF70-CA20-C2C0C7336062}"/>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65C2F16-C6EE-A33B-03E3-DB4801C92E4B}"/>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9" name="TextBox 38">
                <a:extLst>
                  <a:ext uri="{FF2B5EF4-FFF2-40B4-BE49-F238E27FC236}">
                    <a16:creationId xmlns:a16="http://schemas.microsoft.com/office/drawing/2014/main" id="{A65C2F16-C6EE-A33B-03E3-DB4801C92E4B}"/>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F604086-3996-B72E-F26F-C2BA7A8763DD}"/>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0" name="TextBox 39">
                <a:extLst>
                  <a:ext uri="{FF2B5EF4-FFF2-40B4-BE49-F238E27FC236}">
                    <a16:creationId xmlns:a16="http://schemas.microsoft.com/office/drawing/2014/main" id="{4F604086-3996-B72E-F26F-C2BA7A8763DD}"/>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1E19B3-D6BB-57C6-1734-1A6501B87AD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971E19B3-D6BB-57C6-1734-1A6501B87AD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E634FB-0BD7-4F36-475F-21EFE933B36E}"/>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2FB971-B1A4-34D8-9B10-DAA20064A831}"/>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5F2FB971-B1A4-34D8-9B10-DAA20064A831}"/>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8AB3ED-11DF-6525-AA6F-0595B22920E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13C6DE-F166-F8F3-8A4B-0C9587CB7F4C}"/>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C13C6DE-F166-F8F3-8A4B-0C9587CB7F4C}"/>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5613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112493" y="484864"/>
                <a:ext cx="2659254"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𝟐</m:t>
                          </m:r>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𝒃</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𝟐</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112493" y="484864"/>
                <a:ext cx="2659254" cy="506101"/>
              </a:xfrm>
              <a:prstGeom prst="rect">
                <a:avLst/>
              </a:prstGeom>
              <a:blipFill>
                <a:blip r:embed="rId3"/>
                <a:stretch>
                  <a:fillRect l="-2381" r="-4762"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15991" y="1101576"/>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15991" y="1101576"/>
                <a:ext cx="2882794" cy="1538498"/>
              </a:xfrm>
              <a:prstGeom prst="rect">
                <a:avLst/>
              </a:prstGeom>
              <a:blipFill>
                <a:blip r:embed="rId4"/>
                <a:stretch>
                  <a:fillRect l="-83772" t="-234426" r="-20614" b="-3319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AC872F3-973F-FD03-C96C-102B6C17E7BC}"/>
              </a:ext>
            </a:extLst>
          </p:cNvPr>
          <p:cNvSpPr/>
          <p:nvPr/>
        </p:nvSpPr>
        <p:spPr>
          <a:xfrm>
            <a:off x="3875381" y="3028894"/>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776712-0B0F-5DC5-A87D-73B356547778}"/>
                  </a:ext>
                </a:extLst>
              </p:cNvPr>
              <p:cNvSpPr txBox="1"/>
              <p:nvPr/>
            </p:nvSpPr>
            <p:spPr>
              <a:xfrm>
                <a:off x="3927454" y="3191147"/>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𝒃</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5" name="TextBox 4">
                <a:extLst>
                  <a:ext uri="{FF2B5EF4-FFF2-40B4-BE49-F238E27FC236}">
                    <a16:creationId xmlns:a16="http://schemas.microsoft.com/office/drawing/2014/main" id="{1C776712-0B0F-5DC5-A87D-73B356547778}"/>
                  </a:ext>
                </a:extLst>
              </p:cNvPr>
              <p:cNvSpPr txBox="1">
                <a:spLocks noRot="1" noChangeAspect="1" noMove="1" noResize="1" noEditPoints="1" noAdjustHandles="1" noChangeArrowheads="1" noChangeShapeType="1" noTextEdit="1"/>
              </p:cNvSpPr>
              <p:nvPr/>
            </p:nvSpPr>
            <p:spPr>
              <a:xfrm>
                <a:off x="3927454" y="3191147"/>
                <a:ext cx="4997960" cy="761747"/>
              </a:xfrm>
              <a:prstGeom prst="rect">
                <a:avLst/>
              </a:prstGeom>
              <a:blipFill>
                <a:blip r:embed="rId5"/>
                <a:stretch>
                  <a:fillRect l="-1523" t="-3279" r="-2538" b="-196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218640D-0407-FC30-220C-DE1E77DF5268}"/>
              </a:ext>
            </a:extLst>
          </p:cNvPr>
          <p:cNvSpPr txBox="1"/>
          <p:nvPr/>
        </p:nvSpPr>
        <p:spPr>
          <a:xfrm>
            <a:off x="3771309" y="2640099"/>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sp>
        <p:nvSpPr>
          <p:cNvPr id="37" name="Rectangle 36">
            <a:extLst>
              <a:ext uri="{FF2B5EF4-FFF2-40B4-BE49-F238E27FC236}">
                <a16:creationId xmlns:a16="http://schemas.microsoft.com/office/drawing/2014/main" id="{39FFBE58-C477-2EAA-3386-2B8D89AC986D}"/>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B5EF38EB-40F2-0A1A-EDC0-576861F9D0CB}"/>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Rectangle 38">
            <a:extLst>
              <a:ext uri="{FF2B5EF4-FFF2-40B4-BE49-F238E27FC236}">
                <a16:creationId xmlns:a16="http://schemas.microsoft.com/office/drawing/2014/main" id="{608BB440-2A6D-467C-F61E-C9CC418E4004}"/>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0" name="Picture 39">
            <a:extLst>
              <a:ext uri="{FF2B5EF4-FFF2-40B4-BE49-F238E27FC236}">
                <a16:creationId xmlns:a16="http://schemas.microsoft.com/office/drawing/2014/main" id="{0C7E5126-C80D-9EE5-E5DE-6F3A07C1DAC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02241D8-5B90-D951-5F73-B7FEF561BB20}"/>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1" name="TextBox 40">
                <a:extLst>
                  <a:ext uri="{FF2B5EF4-FFF2-40B4-BE49-F238E27FC236}">
                    <a16:creationId xmlns:a16="http://schemas.microsoft.com/office/drawing/2014/main" id="{202241D8-5B90-D951-5F73-B7FEF561BB20}"/>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C505B3F-7E2B-6A76-236E-BB2A1F32C828}"/>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2" name="TextBox 41">
                <a:extLst>
                  <a:ext uri="{FF2B5EF4-FFF2-40B4-BE49-F238E27FC236}">
                    <a16:creationId xmlns:a16="http://schemas.microsoft.com/office/drawing/2014/main" id="{6C505B3F-7E2B-6A76-236E-BB2A1F32C828}"/>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3301141" y="737915"/>
            <a:ext cx="1811352" cy="18338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02B483-C297-DD0F-601D-3D3B8EB4C40E}"/>
                  </a:ext>
                </a:extLst>
              </p:cNvPr>
              <p:cNvSpPr txBox="1"/>
              <p:nvPr/>
            </p:nvSpPr>
            <p:spPr>
              <a:xfrm>
                <a:off x="5794103" y="21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F902B483-C297-DD0F-601D-3D3B8EB4C40E}"/>
                  </a:ext>
                </a:extLst>
              </p:cNvPr>
              <p:cNvSpPr txBox="1">
                <a:spLocks noRot="1" noChangeAspect="1" noMove="1" noResize="1" noEditPoints="1" noAdjustHandles="1" noChangeArrowheads="1" noChangeShapeType="1" noTextEdit="1"/>
              </p:cNvSpPr>
              <p:nvPr/>
            </p:nvSpPr>
            <p:spPr>
              <a:xfrm>
                <a:off x="5794103" y="2137"/>
                <a:ext cx="3343864" cy="276999"/>
              </a:xfrm>
              <a:prstGeom prst="rect">
                <a:avLst/>
              </a:prstGeom>
              <a:blipFill>
                <a:blip r:embed="rId9"/>
                <a:stretch>
                  <a:fillRect l="-758"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39F9D3-2D39-9F5B-032F-8D9D36ADBCD6}"/>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2739F9D3-2D39-9F5B-032F-8D9D36ADBCD6}"/>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10"/>
                <a:stretch>
                  <a:fillRect l="-755" t="-13043" r="-1887" b="-3043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6206800-6BBA-0D33-57AF-D74C3D86ED14}"/>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88BCD-A853-DC80-AABA-42D294DE5017}"/>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10" name="TextBox 9">
                <a:extLst>
                  <a:ext uri="{FF2B5EF4-FFF2-40B4-BE49-F238E27FC236}">
                    <a16:creationId xmlns:a16="http://schemas.microsoft.com/office/drawing/2014/main" id="{11288BCD-A853-DC80-AABA-42D294DE5017}"/>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1"/>
                <a:stretch>
                  <a:fillRect l="-2397" r="-685" b="-258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37213D-0819-D11D-4A97-7C1D64AA673A}"/>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307DAA-8566-AF42-6B98-CE8FE0861EA9}"/>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6307DAA-8566-AF42-6B98-CE8FE0861EA9}"/>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244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63F0D5-1431-4851-4445-CB0189787489}"/>
              </a:ext>
            </a:extLst>
          </p:cNvPr>
          <p:cNvSpPr/>
          <p:nvPr/>
        </p:nvSpPr>
        <p:spPr>
          <a:xfrm>
            <a:off x="4880690" y="361798"/>
            <a:ext cx="4100241" cy="441630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F83CE9ED-2BF0-A2E4-6838-57A01C46A3D7}"/>
              </a:ext>
            </a:extLst>
          </p:cNvPr>
          <p:cNvSpPr/>
          <p:nvPr/>
        </p:nvSpPr>
        <p:spPr>
          <a:xfrm>
            <a:off x="530518" y="80619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 name="Picture 9">
            <a:extLst>
              <a:ext uri="{FF2B5EF4-FFF2-40B4-BE49-F238E27FC236}">
                <a16:creationId xmlns:a16="http://schemas.microsoft.com/office/drawing/2014/main" id="{8D93EE15-7563-7AD6-A0CB-E95C92DD53AD}"/>
              </a:ext>
            </a:extLst>
          </p:cNvPr>
          <p:cNvPicPr>
            <a:picLocks noChangeAspect="1"/>
          </p:cNvPicPr>
          <p:nvPr/>
        </p:nvPicPr>
        <p:blipFill rotWithShape="1">
          <a:blip r:embed="rId3"/>
          <a:srcRect l="18772" t="37007" r="59062" b="50000"/>
          <a:stretch/>
        </p:blipFill>
        <p:spPr>
          <a:xfrm>
            <a:off x="298132" y="1021612"/>
            <a:ext cx="3080966" cy="2337134"/>
          </a:xfrm>
          <a:prstGeom prst="rect">
            <a:avLst/>
          </a:prstGeom>
        </p:spPr>
      </p:pic>
      <p:cxnSp>
        <p:nvCxnSpPr>
          <p:cNvPr id="11" name="Straight Arrow Connector 10">
            <a:extLst>
              <a:ext uri="{FF2B5EF4-FFF2-40B4-BE49-F238E27FC236}">
                <a16:creationId xmlns:a16="http://schemas.microsoft.com/office/drawing/2014/main" id="{5B91010E-EFDC-BF7D-B919-88336FD4CF0F}"/>
              </a:ext>
            </a:extLst>
          </p:cNvPr>
          <p:cNvCxnSpPr>
            <a:cxnSpLocks/>
          </p:cNvCxnSpPr>
          <p:nvPr/>
        </p:nvCxnSpPr>
        <p:spPr>
          <a:xfrm>
            <a:off x="3142596" y="2190176"/>
            <a:ext cx="173193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A2C734C-CD2A-AB3C-7935-D787DE2E62D4}"/>
              </a:ext>
            </a:extLst>
          </p:cNvPr>
          <p:cNvSpPr txBox="1"/>
          <p:nvPr/>
        </p:nvSpPr>
        <p:spPr>
          <a:xfrm>
            <a:off x="3142284" y="2238031"/>
            <a:ext cx="1794089" cy="923330"/>
          </a:xfrm>
          <a:prstGeom prst="rect">
            <a:avLst/>
          </a:prstGeom>
          <a:noFill/>
        </p:spPr>
        <p:txBody>
          <a:bodyPr wrap="square" rtlCol="0">
            <a:spAutoFit/>
          </a:bodyPr>
          <a:lstStyle/>
          <a:p>
            <a:r>
              <a:rPr lang="en-US" sz="1800" b="1" dirty="0">
                <a:latin typeface="Avenir Black" panose="02000503020000020003" pitchFamily="2" charset="0"/>
              </a:rPr>
              <a:t>Apply REINFORCE</a:t>
            </a:r>
          </a:p>
          <a:p>
            <a:r>
              <a:rPr lang="en-US" sz="1800" b="1" dirty="0">
                <a:latin typeface="Avenir Black" panose="02000503020000020003" pitchFamily="2" charset="0"/>
              </a:rPr>
              <a:t>strategy twice</a:t>
            </a:r>
          </a:p>
        </p:txBody>
      </p:sp>
      <p:pic>
        <p:nvPicPr>
          <p:cNvPr id="26" name="Picture 25">
            <a:extLst>
              <a:ext uri="{FF2B5EF4-FFF2-40B4-BE49-F238E27FC236}">
                <a16:creationId xmlns:a16="http://schemas.microsoft.com/office/drawing/2014/main" id="{E1E06E29-C6DF-883B-363B-3984D5450548}"/>
              </a:ext>
            </a:extLst>
          </p:cNvPr>
          <p:cNvPicPr>
            <a:picLocks noChangeAspect="1"/>
          </p:cNvPicPr>
          <p:nvPr/>
        </p:nvPicPr>
        <p:blipFill rotWithShape="1">
          <a:blip r:embed="rId4"/>
          <a:srcRect l="21432" t="51699" r="45784" b="21076"/>
          <a:stretch/>
        </p:blipFill>
        <p:spPr>
          <a:xfrm>
            <a:off x="4957787" y="449096"/>
            <a:ext cx="3928509" cy="422184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7FB1A0-9270-2D05-30F2-E0D831ADDBFA}"/>
                  </a:ext>
                </a:extLst>
              </p:cNvPr>
              <p:cNvSpPr txBox="1"/>
              <p:nvPr/>
            </p:nvSpPr>
            <p:spPr>
              <a:xfrm>
                <a:off x="4823282" y="-5370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57FB1A0-9270-2D05-30F2-E0D831ADDBFA}"/>
                  </a:ext>
                </a:extLst>
              </p:cNvPr>
              <p:cNvSpPr txBox="1">
                <a:spLocks noRot="1" noChangeAspect="1" noMove="1" noResize="1" noEditPoints="1" noAdjustHandles="1" noChangeArrowheads="1" noChangeShapeType="1" noTextEdit="1"/>
              </p:cNvSpPr>
              <p:nvPr/>
            </p:nvSpPr>
            <p:spPr>
              <a:xfrm>
                <a:off x="4823282" y="-53705"/>
                <a:ext cx="420050" cy="438582"/>
              </a:xfrm>
              <a:prstGeom prst="rect">
                <a:avLst/>
              </a:prstGeom>
              <a:blipFill>
                <a:blip r:embed="rId5"/>
                <a:stretch>
                  <a:fillRect l="-2941" r="-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E97630-0326-D94C-82D1-651BA726396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D2E97630-0326-D94C-82D1-651BA726396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6"/>
                <a:stretch>
                  <a:fillRect l="-755" t="-13043" r="-1887" b="-304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1B7DC3F-AF25-3C04-EE00-EA2E7A377BC2}"/>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C1530E-3878-AD49-AE96-D0C2A80C5323}"/>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41C1530E-3878-AD49-AE96-D0C2A80C5323}"/>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7"/>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89E732A-E816-6A20-BDDC-EB4B7C66B3D4}"/>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53B991-8381-425B-7386-81BAEF7D6A3F}"/>
                  </a:ext>
                </a:extLst>
              </p:cNvPr>
              <p:cNvSpPr txBox="1"/>
              <p:nvPr/>
            </p:nvSpPr>
            <p:spPr>
              <a:xfrm>
                <a:off x="459178" y="43161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353B991-8381-425B-7386-81BAEF7D6A3F}"/>
                  </a:ext>
                </a:extLst>
              </p:cNvPr>
              <p:cNvSpPr txBox="1">
                <a:spLocks noRot="1" noChangeAspect="1" noMove="1" noResize="1" noEditPoints="1" noAdjustHandles="1" noChangeArrowheads="1" noChangeShapeType="1" noTextEdit="1"/>
              </p:cNvSpPr>
              <p:nvPr/>
            </p:nvSpPr>
            <p:spPr>
              <a:xfrm>
                <a:off x="459178" y="431615"/>
                <a:ext cx="420050" cy="43858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621682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9802CE6-3837-7259-45ED-A5D1D84E6C33}"/>
              </a:ext>
            </a:extLst>
          </p:cNvPr>
          <p:cNvSpPr/>
          <p:nvPr/>
        </p:nvSpPr>
        <p:spPr>
          <a:xfrm>
            <a:off x="879229" y="792200"/>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7B4E4D5E-B828-F1FB-53A2-4B819972BB41}"/>
              </a:ext>
            </a:extLst>
          </p:cNvPr>
          <p:cNvPicPr>
            <a:picLocks noChangeAspect="1"/>
          </p:cNvPicPr>
          <p:nvPr/>
        </p:nvPicPr>
        <p:blipFill rotWithShape="1">
          <a:blip r:embed="rId3"/>
          <a:srcRect l="18772" t="37007" r="59062" b="50000"/>
          <a:stretch/>
        </p:blipFill>
        <p:spPr>
          <a:xfrm>
            <a:off x="646846" y="1007614"/>
            <a:ext cx="3080966" cy="2337134"/>
          </a:xfrm>
          <a:prstGeom prst="rect">
            <a:avLst/>
          </a:prstGeom>
        </p:spPr>
      </p:pic>
      <p:sp>
        <p:nvSpPr>
          <p:cNvPr id="7" name="Rectangle 6">
            <a:extLst>
              <a:ext uri="{FF2B5EF4-FFF2-40B4-BE49-F238E27FC236}">
                <a16:creationId xmlns:a16="http://schemas.microsoft.com/office/drawing/2014/main" id="{BAAC8FAD-8A1C-0C5A-4C44-2014BD69FE0C}"/>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6D36710-635C-FD4D-3085-814E4048DD60}"/>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8" name="TextBox 7">
                <a:extLst>
                  <a:ext uri="{FF2B5EF4-FFF2-40B4-BE49-F238E27FC236}">
                    <a16:creationId xmlns:a16="http://schemas.microsoft.com/office/drawing/2014/main" id="{F6D36710-635C-FD4D-3085-814E4048DD60}"/>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4"/>
                <a:stretch>
                  <a:fillRect l="-2397" r="-685" b="-258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2026788-E6A2-D31E-78D5-9250BE99DD53}"/>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p:sp>
        <p:nvSpPr>
          <p:cNvPr id="10" name="TextBox 9">
            <a:extLst>
              <a:ext uri="{FF2B5EF4-FFF2-40B4-BE49-F238E27FC236}">
                <a16:creationId xmlns:a16="http://schemas.microsoft.com/office/drawing/2014/main" id="{71F8C9F6-EF7B-108D-2B53-991AE38A538F}"/>
              </a:ext>
            </a:extLst>
          </p:cNvPr>
          <p:cNvSpPr txBox="1"/>
          <p:nvPr/>
        </p:nvSpPr>
        <p:spPr>
          <a:xfrm>
            <a:off x="795251" y="379097"/>
            <a:ext cx="1523685" cy="438582"/>
          </a:xfrm>
          <a:prstGeom prst="rect">
            <a:avLst/>
          </a:prstGeom>
          <a:noFill/>
        </p:spPr>
        <p:txBody>
          <a:bodyPr wrap="square" rtlCol="0">
            <a:spAutoFit/>
          </a:bodyPr>
          <a:lstStyle/>
          <a:p>
            <a:r>
              <a:rPr lang="en-US" sz="2250" b="1" dirty="0">
                <a:latin typeface="Cambria Math" panose="02040503050406030204" pitchFamily="18" charset="0"/>
                <a:ea typeface="Cambria Math" panose="02040503050406030204" pitchFamily="18" charset="0"/>
              </a:rPr>
              <a:t>ELBO</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7E18EDA-6F2B-5E42-CE4E-4C10C4B10AE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A7E18EDA-6F2B-5E42-CE4E-4C10C4B10AE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5"/>
                <a:stretch>
                  <a:fillRect l="-755" t="-13043" r="-1887" b="-30435"/>
                </a:stretch>
              </a:blipFill>
            </p:spPr>
            <p:txBody>
              <a:bodyPr/>
              <a:lstStyle/>
              <a:p>
                <a:r>
                  <a:rPr lang="en-US">
                    <a:noFill/>
                  </a:rPr>
                  <a:t> </a:t>
                </a:r>
              </a:p>
            </p:txBody>
          </p:sp>
        </mc:Fallback>
      </mc:AlternateContent>
    </p:spTree>
    <p:extLst>
      <p:ext uri="{BB962C8B-B14F-4D97-AF65-F5344CB8AC3E}">
        <p14:creationId xmlns:p14="http://schemas.microsoft.com/office/powerpoint/2010/main" val="4034112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D80E6BF-AFA0-4D38-4C50-9819B6098285}"/>
              </a:ext>
            </a:extLst>
          </p:cNvPr>
          <p:cNvSpPr/>
          <p:nvPr/>
        </p:nvSpPr>
        <p:spPr>
          <a:xfrm>
            <a:off x="1212154" y="535499"/>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18" name="Rectangle 17">
            <a:extLst>
              <a:ext uri="{FF2B5EF4-FFF2-40B4-BE49-F238E27FC236}">
                <a16:creationId xmlns:a16="http://schemas.microsoft.com/office/drawing/2014/main" id="{6ADE42B0-BB04-12B2-B1A4-510C656A9433}"/>
              </a:ext>
            </a:extLst>
          </p:cNvPr>
          <p:cNvSpPr/>
          <p:nvPr/>
        </p:nvSpPr>
        <p:spPr>
          <a:xfrm>
            <a:off x="1218559" y="1255367"/>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Rectangle 18">
            <a:extLst>
              <a:ext uri="{FF2B5EF4-FFF2-40B4-BE49-F238E27FC236}">
                <a16:creationId xmlns:a16="http://schemas.microsoft.com/office/drawing/2014/main" id="{6AE117CC-E87C-2CF4-4218-F8429224BA27}"/>
              </a:ext>
            </a:extLst>
          </p:cNvPr>
          <p:cNvSpPr/>
          <p:nvPr/>
        </p:nvSpPr>
        <p:spPr>
          <a:xfrm>
            <a:off x="1485258" y="1519114"/>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7" name="Picture 16">
            <a:extLst>
              <a:ext uri="{FF2B5EF4-FFF2-40B4-BE49-F238E27FC236}">
                <a16:creationId xmlns:a16="http://schemas.microsoft.com/office/drawing/2014/main" id="{7736A657-3DED-0B2C-70C9-69DD4683AF5A}"/>
              </a:ext>
            </a:extLst>
          </p:cNvPr>
          <p:cNvPicPr>
            <a:picLocks noChangeAspect="1"/>
          </p:cNvPicPr>
          <p:nvPr/>
        </p:nvPicPr>
        <p:blipFill rotWithShape="1">
          <a:blip r:embed="rId3"/>
          <a:srcRect l="20711" t="37007" r="60779" b="50000"/>
          <a:stretch/>
        </p:blipFill>
        <p:spPr>
          <a:xfrm>
            <a:off x="1249213" y="750913"/>
            <a:ext cx="2572844" cy="2337134"/>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42802D-5169-EFFD-9148-F2CCE76ADA9E}"/>
                  </a:ext>
                </a:extLst>
              </p:cNvPr>
              <p:cNvSpPr txBox="1"/>
              <p:nvPr/>
            </p:nvSpPr>
            <p:spPr>
              <a:xfrm>
                <a:off x="3840559" y="1172867"/>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25" name="TextBox 24">
                <a:extLst>
                  <a:ext uri="{FF2B5EF4-FFF2-40B4-BE49-F238E27FC236}">
                    <a16:creationId xmlns:a16="http://schemas.microsoft.com/office/drawing/2014/main" id="{AB42802D-5169-EFFD-9148-F2CCE76ADA9E}"/>
                  </a:ext>
                </a:extLst>
              </p:cNvPr>
              <p:cNvSpPr txBox="1">
                <a:spLocks noRot="1" noChangeAspect="1" noMove="1" noResize="1" noEditPoints="1" noAdjustHandles="1" noChangeArrowheads="1" noChangeShapeType="1" noTextEdit="1"/>
              </p:cNvSpPr>
              <p:nvPr/>
            </p:nvSpPr>
            <p:spPr>
              <a:xfrm>
                <a:off x="3840559" y="1172867"/>
                <a:ext cx="406330" cy="346249"/>
              </a:xfrm>
              <a:prstGeom prst="rect">
                <a:avLst/>
              </a:prstGeom>
              <a:blipFill>
                <a:blip r:embed="rId4"/>
                <a:stretch>
                  <a:fillRect l="-12121" r="-3030"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4BCC9C1-8122-C924-FF51-DF78B84E20F1}"/>
                  </a:ext>
                </a:extLst>
              </p:cNvPr>
              <p:cNvSpPr txBox="1"/>
              <p:nvPr/>
            </p:nvSpPr>
            <p:spPr>
              <a:xfrm>
                <a:off x="3152198" y="257175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26" name="TextBox 25">
                <a:extLst>
                  <a:ext uri="{FF2B5EF4-FFF2-40B4-BE49-F238E27FC236}">
                    <a16:creationId xmlns:a16="http://schemas.microsoft.com/office/drawing/2014/main" id="{D4BCC9C1-8122-C924-FF51-DF78B84E20F1}"/>
                  </a:ext>
                </a:extLst>
              </p:cNvPr>
              <p:cNvSpPr txBox="1">
                <a:spLocks noRot="1" noChangeAspect="1" noMove="1" noResize="1" noEditPoints="1" noAdjustHandles="1" noChangeArrowheads="1" noChangeShapeType="1" noTextEdit="1"/>
              </p:cNvSpPr>
              <p:nvPr/>
            </p:nvSpPr>
            <p:spPr>
              <a:xfrm>
                <a:off x="3152198" y="2571754"/>
                <a:ext cx="406313" cy="346249"/>
              </a:xfrm>
              <a:prstGeom prst="rect">
                <a:avLst/>
              </a:prstGeom>
              <a:blipFill>
                <a:blip r:embed="rId5"/>
                <a:stretch>
                  <a:fillRect l="-15152" r="-3030" b="-1785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DB236732-0C5D-25EC-6945-33C8C39E28FE}"/>
              </a:ext>
            </a:extLst>
          </p:cNvPr>
          <p:cNvCxnSpPr>
            <a:cxnSpLocks/>
            <a:stCxn id="25" idx="3"/>
            <a:endCxn id="5" idx="1"/>
          </p:cNvCxnSpPr>
          <p:nvPr/>
        </p:nvCxnSpPr>
        <p:spPr>
          <a:xfrm flipV="1">
            <a:off x="4246889" y="919862"/>
            <a:ext cx="1068762" cy="42613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1F43C3-4D80-E772-11EE-9161A2C3E8E9}"/>
                  </a:ext>
                </a:extLst>
              </p:cNvPr>
              <p:cNvSpPr txBox="1"/>
              <p:nvPr/>
            </p:nvSpPr>
            <p:spPr>
              <a:xfrm>
                <a:off x="5315651" y="666811"/>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5" name="TextBox 4">
                <a:extLst>
                  <a:ext uri="{FF2B5EF4-FFF2-40B4-BE49-F238E27FC236}">
                    <a16:creationId xmlns:a16="http://schemas.microsoft.com/office/drawing/2014/main" id="{C71F43C3-4D80-E772-11EE-9161A2C3E8E9}"/>
                  </a:ext>
                </a:extLst>
              </p:cNvPr>
              <p:cNvSpPr txBox="1">
                <a:spLocks noRot="1" noChangeAspect="1" noMove="1" noResize="1" noEditPoints="1" noAdjustHandles="1" noChangeArrowheads="1" noChangeShapeType="1" noTextEdit="1"/>
              </p:cNvSpPr>
              <p:nvPr/>
            </p:nvSpPr>
            <p:spPr>
              <a:xfrm>
                <a:off x="5315651" y="666811"/>
                <a:ext cx="2122248" cy="506101"/>
              </a:xfrm>
              <a:prstGeom prst="rect">
                <a:avLst/>
              </a:prstGeom>
              <a:blipFill>
                <a:blip r:embed="rId6"/>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672A7AA-0CEC-69BA-EC65-A094BD00A5AD}"/>
                  </a:ext>
                </a:extLst>
              </p:cNvPr>
              <p:cNvSpPr txBox="1"/>
              <p:nvPr/>
            </p:nvSpPr>
            <p:spPr>
              <a:xfrm rot="10800000" flipV="1">
                <a:off x="5219145" y="1283523"/>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8" name="TextBox 7">
                <a:extLst>
                  <a:ext uri="{FF2B5EF4-FFF2-40B4-BE49-F238E27FC236}">
                    <a16:creationId xmlns:a16="http://schemas.microsoft.com/office/drawing/2014/main" id="{8672A7AA-0CEC-69BA-EC65-A094BD00A5AD}"/>
                  </a:ext>
                </a:extLst>
              </p:cNvPr>
              <p:cNvSpPr txBox="1">
                <a:spLocks noRot="1" noChangeAspect="1" noMove="1" noResize="1" noEditPoints="1" noAdjustHandles="1" noChangeArrowheads="1" noChangeShapeType="1" noTextEdit="1"/>
              </p:cNvSpPr>
              <p:nvPr/>
            </p:nvSpPr>
            <p:spPr>
              <a:xfrm rot="10800000" flipV="1">
                <a:off x="5219145" y="1283523"/>
                <a:ext cx="2882794" cy="1538498"/>
              </a:xfrm>
              <a:prstGeom prst="rect">
                <a:avLst/>
              </a:prstGeom>
              <a:blipFill>
                <a:blip r:embed="rId7"/>
                <a:stretch>
                  <a:fillRect l="-83333" t="-235246" r="-20614" b="-331967"/>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23A22FD6-457E-2AAA-342D-4CFF12383D3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6C0BA4-CD8C-1A66-5723-50B896D2D676}"/>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37" name="TextBox 36">
                <a:extLst>
                  <a:ext uri="{FF2B5EF4-FFF2-40B4-BE49-F238E27FC236}">
                    <a16:creationId xmlns:a16="http://schemas.microsoft.com/office/drawing/2014/main" id="{A26C0BA4-CD8C-1A66-5723-50B896D2D676}"/>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8"/>
                <a:stretch>
                  <a:fillRect l="-2397" r="-685" b="-25806"/>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5C65FFC5-2648-5590-33D9-CE7D3953151F}"/>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36219D-34F8-F405-D27D-48AE13A5FC79}"/>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6036219D-34F8-F405-D27D-48AE13A5FC79}"/>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BC31418-637E-BA87-5412-2FDA196302E3}"/>
                  </a:ext>
                </a:extLst>
              </p:cNvPr>
              <p:cNvSpPr txBox="1"/>
              <p:nvPr/>
            </p:nvSpPr>
            <p:spPr>
              <a:xfrm>
                <a:off x="1112290" y="137744"/>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2" name="TextBox 1">
                <a:extLst>
                  <a:ext uri="{FF2B5EF4-FFF2-40B4-BE49-F238E27FC236}">
                    <a16:creationId xmlns:a16="http://schemas.microsoft.com/office/drawing/2014/main" id="{1BC31418-637E-BA87-5412-2FDA196302E3}"/>
                  </a:ext>
                </a:extLst>
              </p:cNvPr>
              <p:cNvSpPr txBox="1">
                <a:spLocks noRot="1" noChangeAspect="1" noMove="1" noResize="1" noEditPoints="1" noAdjustHandles="1" noChangeArrowheads="1" noChangeShapeType="1" noTextEdit="1"/>
              </p:cNvSpPr>
              <p:nvPr/>
            </p:nvSpPr>
            <p:spPr>
              <a:xfrm>
                <a:off x="1112290" y="137744"/>
                <a:ext cx="420050" cy="4385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2576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4657A1-7AE1-F575-6BE1-414360A8918A}"/>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3B66C3-BE4F-4DE3-BD53-A0FFD83BF56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 name="TextBox 1">
                <a:extLst>
                  <a:ext uri="{FF2B5EF4-FFF2-40B4-BE49-F238E27FC236}">
                    <a16:creationId xmlns:a16="http://schemas.microsoft.com/office/drawing/2014/main" id="{EE3B66C3-BE4F-4DE3-BD53-A0FFD83BF56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07B4E67-4DF8-47F5-C64D-AB216C6D29AE}"/>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87768E67-E877-BB00-056A-8209EE0E8F8E}"/>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0" name="Rectangle 39">
            <a:extLst>
              <a:ext uri="{FF2B5EF4-FFF2-40B4-BE49-F238E27FC236}">
                <a16:creationId xmlns:a16="http://schemas.microsoft.com/office/drawing/2014/main" id="{32C6625E-2250-4C96-4D25-EF0ED167A408}"/>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Rectangle 40">
            <a:extLst>
              <a:ext uri="{FF2B5EF4-FFF2-40B4-BE49-F238E27FC236}">
                <a16:creationId xmlns:a16="http://schemas.microsoft.com/office/drawing/2014/main" id="{A0BC1F4F-3687-210F-02AA-523AC007BF01}"/>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2" name="Picture 41">
            <a:extLst>
              <a:ext uri="{FF2B5EF4-FFF2-40B4-BE49-F238E27FC236}">
                <a16:creationId xmlns:a16="http://schemas.microsoft.com/office/drawing/2014/main" id="{5ED19757-2168-A1B8-3E5F-74E72FAE4FD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A5739157-F623-4270-285D-0F7C5C405C9D}"/>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3" name="TextBox 42">
                <a:extLst>
                  <a:ext uri="{FF2B5EF4-FFF2-40B4-BE49-F238E27FC236}">
                    <a16:creationId xmlns:a16="http://schemas.microsoft.com/office/drawing/2014/main" id="{A5739157-F623-4270-285D-0F7C5C405C9D}"/>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7541FC4-A014-DD14-56F4-9D81014A3381}"/>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4" name="TextBox 43">
                <a:extLst>
                  <a:ext uri="{FF2B5EF4-FFF2-40B4-BE49-F238E27FC236}">
                    <a16:creationId xmlns:a16="http://schemas.microsoft.com/office/drawing/2014/main" id="{07541FC4-A014-DD14-56F4-9D81014A3381}"/>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790344-0076-4F4B-48D4-0D5AF737978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 name="TextBox 4">
                <a:extLst>
                  <a:ext uri="{FF2B5EF4-FFF2-40B4-BE49-F238E27FC236}">
                    <a16:creationId xmlns:a16="http://schemas.microsoft.com/office/drawing/2014/main" id="{FB790344-0076-4F4B-48D4-0D5AF737978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E4A52F9-1950-2C0C-012C-137667AFD9F5}"/>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40E780-ECDC-F3A9-F820-58EC00F61658}"/>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7" name="TextBox 6">
                <a:extLst>
                  <a:ext uri="{FF2B5EF4-FFF2-40B4-BE49-F238E27FC236}">
                    <a16:creationId xmlns:a16="http://schemas.microsoft.com/office/drawing/2014/main" id="{D740E780-ECDC-F3A9-F820-58EC00F61658}"/>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3A4740B-C5EC-F873-8591-0C7282F87D1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ED07E3D-EA67-3204-AA9A-52EBEB4E7D2D}"/>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ED07E3D-EA67-3204-AA9A-52EBEB4E7D2D}"/>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7969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95695B3F-A4C8-C2AC-67A4-7BF599621994}"/>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076FF81B-A72B-EFF9-5FB4-04649251E05D}"/>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latin typeface="Cambria Math" panose="02040503050406030204" pitchFamily="18" charset="0"/>
                    <a:ea typeface="Cambria Math" panose="02040503050406030204" pitchFamily="18" charset="0"/>
                  </a:rPr>
                  <a:t> 	 </a:t>
                </a:r>
                <a:r>
                  <a:rPr lang="en-US" dirty="0">
                    <a:solidFill>
                      <a:schemeClr val="tx1">
                        <a:lumMod val="65000"/>
                        <a:lumOff val="35000"/>
                      </a:schemeClr>
                    </a:solidFill>
                    <a:latin typeface="Cambria Math" panose="02040503050406030204" pitchFamily="18" charset="0"/>
                    <a:ea typeface="Cambria Math" panose="02040503050406030204" pitchFamily="18" charset="0"/>
                  </a:rPr>
                  <a:t># z</a:t>
                </a: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20F957C-A270-AFBE-F680-3793FD18A456}"/>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0" name="ReferencePosterior">
            <a:hlinkClick r:id="" action="ppaction://media"/>
            <a:extLst>
              <a:ext uri="{FF2B5EF4-FFF2-40B4-BE49-F238E27FC236}">
                <a16:creationId xmlns:a16="http://schemas.microsoft.com/office/drawing/2014/main" id="{165EF0A7-D4C9-BB02-1F8E-544CD8FB6EF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184941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AB897A-A223-AEDE-0DD9-E018C53B38B2}"/>
              </a:ext>
            </a:extLst>
          </p:cNvPr>
          <p:cNvSpPr/>
          <p:nvPr/>
        </p:nvSpPr>
        <p:spPr>
          <a:xfrm>
            <a:off x="3861386" y="3054391"/>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2350577-3531-656B-0B26-1E108D9580F1}"/>
                  </a:ext>
                </a:extLst>
              </p:cNvPr>
              <p:cNvSpPr txBox="1"/>
              <p:nvPr/>
            </p:nvSpPr>
            <p:spPr>
              <a:xfrm>
                <a:off x="3913459" y="3216645"/>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solidFill>
                                <a:srgbClr val="FF0000"/>
                              </a:solidFill>
                              <a:latin typeface="Cambria Math" panose="02040503050406030204" pitchFamily="18" charset="0"/>
                              <a:ea typeface="Cambria Math" panose="02040503050406030204" pitchFamily="18" charset="0"/>
                            </a:rPr>
                            <m:t>𝛁</m:t>
                          </m:r>
                          <m:sSub>
                            <m:sSubPr>
                              <m:ctrlPr>
                                <a:rPr lang="en-US" sz="2700" b="1" i="1">
                                  <a:solidFill>
                                    <a:srgbClr val="FF0000"/>
                                  </a:solidFill>
                                  <a:latin typeface="Cambria Math" panose="02040503050406030204" pitchFamily="18" charset="0"/>
                                  <a:ea typeface="Cambria Math" panose="02040503050406030204" pitchFamily="18" charset="0"/>
                                </a:rPr>
                              </m:ctrlPr>
                            </m:sSubPr>
                            <m:e>
                              <m:r>
                                <a:rPr lang="en-US" sz="2700" b="1" i="1">
                                  <a:solidFill>
                                    <a:srgbClr val="FF0000"/>
                                  </a:solidFill>
                                  <a:latin typeface="Cambria Math" panose="02040503050406030204" pitchFamily="18" charset="0"/>
                                  <a:ea typeface="Cambria Math" panose="02040503050406030204" pitchFamily="18" charset="0"/>
                                </a:rPr>
                                <m:t>𝓒</m:t>
                              </m:r>
                            </m:e>
                            <m:sub>
                              <m:r>
                                <a:rPr lang="en-US" sz="2700" b="1" i="1">
                                  <a:solidFill>
                                    <a:srgbClr val="FF0000"/>
                                  </a:solidFill>
                                  <a:latin typeface="Cambria Math" panose="02040503050406030204" pitchFamily="18" charset="0"/>
                                  <a:ea typeface="Cambria Math" panose="02040503050406030204" pitchFamily="18" charset="0"/>
                                </a:rPr>
                                <m:t>𝟏</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𝟏</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27" name="TextBox 26">
                <a:extLst>
                  <a:ext uri="{FF2B5EF4-FFF2-40B4-BE49-F238E27FC236}">
                    <a16:creationId xmlns:a16="http://schemas.microsoft.com/office/drawing/2014/main" id="{F2350577-3531-656B-0B26-1E108D9580F1}"/>
                  </a:ext>
                </a:extLst>
              </p:cNvPr>
              <p:cNvSpPr txBox="1">
                <a:spLocks noRot="1" noChangeAspect="1" noMove="1" noResize="1" noEditPoints="1" noAdjustHandles="1" noChangeArrowheads="1" noChangeShapeType="1" noTextEdit="1"/>
              </p:cNvSpPr>
              <p:nvPr/>
            </p:nvSpPr>
            <p:spPr>
              <a:xfrm>
                <a:off x="3913459" y="3216645"/>
                <a:ext cx="4997960" cy="761747"/>
              </a:xfrm>
              <a:prstGeom prst="rect">
                <a:avLst/>
              </a:prstGeom>
              <a:blipFill>
                <a:blip r:embed="rId3"/>
                <a:stretch>
                  <a:fillRect l="-1523" t="-3279" r="-2538" b="-1967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B48E5D69-CB6D-832C-EBC7-AA11F3C93712}"/>
              </a:ext>
            </a:extLst>
          </p:cNvPr>
          <p:cNvSpPr txBox="1"/>
          <p:nvPr/>
        </p:nvSpPr>
        <p:spPr>
          <a:xfrm>
            <a:off x="3757313" y="2665597"/>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cxnSp>
        <p:nvCxnSpPr>
          <p:cNvPr id="29" name="Straight Arrow Connector 28">
            <a:extLst>
              <a:ext uri="{FF2B5EF4-FFF2-40B4-BE49-F238E27FC236}">
                <a16:creationId xmlns:a16="http://schemas.microsoft.com/office/drawing/2014/main" id="{E274792D-34B4-E30B-71EB-C285723EE737}"/>
              </a:ext>
            </a:extLst>
          </p:cNvPr>
          <p:cNvCxnSpPr>
            <a:cxnSpLocks/>
            <a:endCxn id="30" idx="1"/>
          </p:cNvCxnSpPr>
          <p:nvPr/>
        </p:nvCxnSpPr>
        <p:spPr>
          <a:xfrm flipV="1">
            <a:off x="4029722" y="763414"/>
            <a:ext cx="1068779" cy="4261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04DB2EA-0FFE-DAC6-6769-4A9D3DF82390}"/>
                  </a:ext>
                </a:extLst>
              </p:cNvPr>
              <p:cNvSpPr txBox="1"/>
              <p:nvPr/>
            </p:nvSpPr>
            <p:spPr>
              <a:xfrm>
                <a:off x="5098501" y="510363"/>
                <a:ext cx="2122248"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𝟏</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30" name="TextBox 29">
                <a:extLst>
                  <a:ext uri="{FF2B5EF4-FFF2-40B4-BE49-F238E27FC236}">
                    <a16:creationId xmlns:a16="http://schemas.microsoft.com/office/drawing/2014/main" id="{804DB2EA-0FFE-DAC6-6769-4A9D3DF82390}"/>
                  </a:ext>
                </a:extLst>
              </p:cNvPr>
              <p:cNvSpPr txBox="1">
                <a:spLocks noRot="1" noChangeAspect="1" noMove="1" noResize="1" noEditPoints="1" noAdjustHandles="1" noChangeArrowheads="1" noChangeShapeType="1" noTextEdit="1"/>
              </p:cNvSpPr>
              <p:nvPr/>
            </p:nvSpPr>
            <p:spPr>
              <a:xfrm>
                <a:off x="5098501" y="510363"/>
                <a:ext cx="2122248" cy="506101"/>
              </a:xfrm>
              <a:prstGeom prst="rect">
                <a:avLst/>
              </a:prstGeom>
              <a:blipFill>
                <a:blip r:embed="rId4"/>
                <a:stretch>
                  <a:fillRect l="-2976" r="-5357"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E2C8302-D827-29EC-3D0B-239B9CD17BFD}"/>
                  </a:ext>
                </a:extLst>
              </p:cNvPr>
              <p:cNvSpPr txBox="1"/>
              <p:nvPr/>
            </p:nvSpPr>
            <p:spPr>
              <a:xfrm rot="10800000" flipV="1">
                <a:off x="5001996" y="1127074"/>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31" name="TextBox 30">
                <a:extLst>
                  <a:ext uri="{FF2B5EF4-FFF2-40B4-BE49-F238E27FC236}">
                    <a16:creationId xmlns:a16="http://schemas.microsoft.com/office/drawing/2014/main" id="{7E2C8302-D827-29EC-3D0B-239B9CD17BFD}"/>
                  </a:ext>
                </a:extLst>
              </p:cNvPr>
              <p:cNvSpPr txBox="1">
                <a:spLocks noRot="1" noChangeAspect="1" noMove="1" noResize="1" noEditPoints="1" noAdjustHandles="1" noChangeArrowheads="1" noChangeShapeType="1" noTextEdit="1"/>
              </p:cNvSpPr>
              <p:nvPr/>
            </p:nvSpPr>
            <p:spPr>
              <a:xfrm rot="10800000" flipV="1">
                <a:off x="5001996" y="1127074"/>
                <a:ext cx="2882794" cy="1538498"/>
              </a:xfrm>
              <a:prstGeom prst="rect">
                <a:avLst/>
              </a:prstGeom>
              <a:blipFill>
                <a:blip r:embed="rId5"/>
                <a:stretch>
                  <a:fillRect l="-84141" t="-234426" r="-20705" b="-331967"/>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134B784A-3780-B407-5B39-9239F8CE3C57}"/>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6" name="Rectangle 35">
            <a:extLst>
              <a:ext uri="{FF2B5EF4-FFF2-40B4-BE49-F238E27FC236}">
                <a16:creationId xmlns:a16="http://schemas.microsoft.com/office/drawing/2014/main" id="{D569D58E-336D-9FD9-1541-87B6D3A0E1A7}"/>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Rectangle 36">
            <a:extLst>
              <a:ext uri="{FF2B5EF4-FFF2-40B4-BE49-F238E27FC236}">
                <a16:creationId xmlns:a16="http://schemas.microsoft.com/office/drawing/2014/main" id="{4C8B563B-933E-AA9D-F3E4-1AAB6B83BAAB}"/>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8" name="Picture 37">
            <a:extLst>
              <a:ext uri="{FF2B5EF4-FFF2-40B4-BE49-F238E27FC236}">
                <a16:creationId xmlns:a16="http://schemas.microsoft.com/office/drawing/2014/main" id="{06BF8A2A-0E7B-DF70-CA20-C2C0C7336062}"/>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65C2F16-C6EE-A33B-03E3-DB4801C92E4B}"/>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39" name="TextBox 38">
                <a:extLst>
                  <a:ext uri="{FF2B5EF4-FFF2-40B4-BE49-F238E27FC236}">
                    <a16:creationId xmlns:a16="http://schemas.microsoft.com/office/drawing/2014/main" id="{A65C2F16-C6EE-A33B-03E3-DB4801C92E4B}"/>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F604086-3996-B72E-F26F-C2BA7A8763DD}"/>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0" name="TextBox 39">
                <a:extLst>
                  <a:ext uri="{FF2B5EF4-FFF2-40B4-BE49-F238E27FC236}">
                    <a16:creationId xmlns:a16="http://schemas.microsoft.com/office/drawing/2014/main" id="{4F604086-3996-B72E-F26F-C2BA7A8763DD}"/>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71E19B3-D6BB-57C6-1734-1A6501B87ADB}"/>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971E19B3-D6BB-57C6-1734-1A6501B87ADB}"/>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9"/>
                <a:stretch>
                  <a:fillRect l="-755" t="-13043" r="-1887" b="-304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CE634FB-0BD7-4F36-475F-21EFE933B36E}"/>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2FB971-B1A4-34D8-9B10-DAA20064A831}"/>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5F2FB971-B1A4-34D8-9B10-DAA20064A831}"/>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0"/>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38AB3ED-11DF-6525-AA6F-0595B22920E5}"/>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13C6DE-F166-F8F3-8A4B-0C9587CB7F4C}"/>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0C13C6DE-F166-F8F3-8A4B-0C9587CB7F4C}"/>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066205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BBBAE47-2802-230E-64F9-3FD4B6486940}"/>
                  </a:ext>
                </a:extLst>
              </p:cNvPr>
              <p:cNvSpPr txBox="1"/>
              <p:nvPr/>
            </p:nvSpPr>
            <p:spPr>
              <a:xfrm>
                <a:off x="5112493" y="484864"/>
                <a:ext cx="2659254" cy="506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𝔼</m:t>
                          </m:r>
                        </m:e>
                        <m:sub>
                          <m:r>
                            <a:rPr lang="en-US" sz="3000" b="1">
                              <a:latin typeface="Cambria Math" panose="02040503050406030204" pitchFamily="18" charset="0"/>
                              <a:ea typeface="Cambria Math" panose="02040503050406030204" pitchFamily="18" charset="0"/>
                            </a:rPr>
                            <m:t>𝐟𝐥𝐢𝐩</m:t>
                          </m:r>
                          <m:r>
                            <a:rPr lang="en-US" sz="3000" b="1" i="1">
                              <a:latin typeface="Cambria Math" panose="02040503050406030204" pitchFamily="18" charset="0"/>
                              <a:ea typeface="Cambria Math" panose="02040503050406030204" pitchFamily="18" charset="0"/>
                            </a:rPr>
                            <m:t>(</m:t>
                          </m:r>
                          <m:r>
                            <a:rPr lang="en-US" sz="3000" b="1" i="1">
                              <a:latin typeface="Cambria Math" panose="02040503050406030204" pitchFamily="18" charset="0"/>
                              <a:ea typeface="Cambria Math" panose="02040503050406030204" pitchFamily="18" charset="0"/>
                            </a:rPr>
                            <m:t>𝒑</m:t>
                          </m:r>
                          <m:r>
                            <a:rPr lang="en-US" sz="3000" b="1" i="1">
                              <a:latin typeface="Cambria Math" panose="02040503050406030204" pitchFamily="18" charset="0"/>
                              <a:ea typeface="Cambria Math" panose="02040503050406030204" pitchFamily="18" charset="0"/>
                            </a:rPr>
                            <m:t>𝟐</m:t>
                          </m:r>
                          <m:r>
                            <a:rPr lang="en-US" sz="3000" b="1" i="1">
                              <a:latin typeface="Cambria Math" panose="02040503050406030204" pitchFamily="18" charset="0"/>
                              <a:ea typeface="Cambria Math" panose="02040503050406030204" pitchFamily="18" charset="0"/>
                            </a:rPr>
                            <m:t> ∗</m:t>
                          </m:r>
                          <m:r>
                            <a:rPr lang="en-US" sz="3000" b="1" i="1">
                              <a:latin typeface="Cambria Math" panose="02040503050406030204" pitchFamily="18" charset="0"/>
                              <a:ea typeface="Cambria Math" panose="02040503050406030204" pitchFamily="18" charset="0"/>
                            </a:rPr>
                            <m:t>𝒃</m:t>
                          </m:r>
                          <m:r>
                            <a:rPr lang="en-US" sz="3000" b="1" i="1">
                              <a:latin typeface="Cambria Math" panose="02040503050406030204" pitchFamily="18" charset="0"/>
                              <a:ea typeface="Cambria Math" panose="02040503050406030204" pitchFamily="18" charset="0"/>
                            </a:rPr>
                            <m:t>𝟏</m:t>
                          </m:r>
                          <m:r>
                            <a:rPr lang="en-US" sz="3000" b="1" i="1">
                              <a:latin typeface="Cambria Math" panose="02040503050406030204" pitchFamily="18" charset="0"/>
                              <a:ea typeface="Cambria Math" panose="02040503050406030204" pitchFamily="18" charset="0"/>
                            </a:rPr>
                            <m:t>)</m:t>
                          </m:r>
                        </m:sub>
                      </m:sSub>
                      <m:r>
                        <a:rPr lang="en-US" sz="3000" b="1" i="1">
                          <a:latin typeface="Cambria Math" panose="02040503050406030204" pitchFamily="18" charset="0"/>
                          <a:ea typeface="Cambria Math" panose="02040503050406030204" pitchFamily="18" charset="0"/>
                        </a:rPr>
                        <m:t>[</m:t>
                      </m:r>
                      <m:sSub>
                        <m:sSubPr>
                          <m:ctrlPr>
                            <a:rPr lang="en-US" sz="3000" b="1" i="1">
                              <a:latin typeface="Cambria Math" panose="02040503050406030204" pitchFamily="18" charset="0"/>
                              <a:ea typeface="Cambria Math" panose="02040503050406030204" pitchFamily="18" charset="0"/>
                            </a:rPr>
                          </m:ctrlPr>
                        </m:sSubPr>
                        <m:e>
                          <m:r>
                            <a:rPr lang="en-US" sz="3000" b="1" i="1">
                              <a:latin typeface="Cambria Math" panose="02040503050406030204" pitchFamily="18" charset="0"/>
                              <a:ea typeface="Cambria Math" panose="02040503050406030204" pitchFamily="18" charset="0"/>
                            </a:rPr>
                            <m:t>𝓒</m:t>
                          </m:r>
                        </m:e>
                        <m:sub>
                          <m:r>
                            <a:rPr lang="en-US" sz="3000" b="1" i="1">
                              <a:latin typeface="Cambria Math" panose="02040503050406030204" pitchFamily="18" charset="0"/>
                              <a:ea typeface="Cambria Math" panose="02040503050406030204" pitchFamily="18" charset="0"/>
                            </a:rPr>
                            <m:t>𝟐</m:t>
                          </m:r>
                        </m:sub>
                      </m:sSub>
                      <m:r>
                        <a:rPr lang="en-US" sz="3000" b="1" i="1">
                          <a:latin typeface="Cambria Math" panose="02040503050406030204" pitchFamily="18" charset="0"/>
                          <a:ea typeface="Cambria Math" panose="02040503050406030204" pitchFamily="18" charset="0"/>
                        </a:rPr>
                        <m:t>]</m:t>
                      </m:r>
                    </m:oMath>
                  </m:oMathPara>
                </a14:m>
                <a:endParaRPr lang="en-US" sz="3000" b="1" dirty="0"/>
              </a:p>
            </p:txBody>
          </p:sp>
        </mc:Choice>
        <mc:Fallback xmlns="">
          <p:sp>
            <p:nvSpPr>
              <p:cNvPr id="9" name="TextBox 8">
                <a:extLst>
                  <a:ext uri="{FF2B5EF4-FFF2-40B4-BE49-F238E27FC236}">
                    <a16:creationId xmlns:a16="http://schemas.microsoft.com/office/drawing/2014/main" id="{FBBBAE47-2802-230E-64F9-3FD4B6486940}"/>
                  </a:ext>
                </a:extLst>
              </p:cNvPr>
              <p:cNvSpPr txBox="1">
                <a:spLocks noRot="1" noChangeAspect="1" noMove="1" noResize="1" noEditPoints="1" noAdjustHandles="1" noChangeArrowheads="1" noChangeShapeType="1" noTextEdit="1"/>
              </p:cNvSpPr>
              <p:nvPr/>
            </p:nvSpPr>
            <p:spPr>
              <a:xfrm>
                <a:off x="5112493" y="484864"/>
                <a:ext cx="2659254" cy="506101"/>
              </a:xfrm>
              <a:prstGeom prst="rect">
                <a:avLst/>
              </a:prstGeom>
              <a:blipFill>
                <a:blip r:embed="rId3"/>
                <a:stretch>
                  <a:fillRect l="-2381" r="-4762"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23B88A1-5373-2239-F321-995A053CE8E1}"/>
                  </a:ext>
                </a:extLst>
              </p:cNvPr>
              <p:cNvSpPr txBox="1"/>
              <p:nvPr/>
            </p:nvSpPr>
            <p:spPr>
              <a:xfrm rot="10800000" flipV="1">
                <a:off x="5015991" y="1101576"/>
                <a:ext cx="2882794" cy="1538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m:t>
                      </m:r>
                      <m:d>
                        <m:dPr>
                          <m:begChr m:val="{"/>
                          <m:endChr m:val=""/>
                          <m:ctrlPr>
                            <a:rPr lang="en-US" sz="2700" b="1" i="1">
                              <a:latin typeface="Cambria Math" panose="02040503050406030204" pitchFamily="18" charset="0"/>
                              <a:ea typeface="Cambria Math" panose="02040503050406030204" pitchFamily="18" charset="0"/>
                            </a:rPr>
                          </m:ctrlPr>
                        </m:dPr>
                        <m:e>
                          <m:eqArr>
                            <m:eqArrPr>
                              <m:ctrlPr>
                                <a:rPr lang="en-US" sz="2700" b="1" i="1">
                                  <a:latin typeface="Cambria Math" panose="02040503050406030204" pitchFamily="18" charset="0"/>
                                  <a:ea typeface="Cambria Math" panose="02040503050406030204" pitchFamily="18" charset="0"/>
                                </a:rPr>
                              </m:ctrlPr>
                            </m:eqArrPr>
                            <m:e>
                              <m:r>
                                <a:rPr lang="en-US" sz="2700" b="1">
                                  <a:solidFill>
                                    <a:srgbClr val="00B050"/>
                                  </a:solidFill>
                                  <a:latin typeface="Cambria Math" panose="02040503050406030204" pitchFamily="18" charset="0"/>
                                  <a:ea typeface="Cambria Math" panose="02040503050406030204" pitchFamily="18" charset="0"/>
                                </a:rPr>
                                <m:t>𝐟𝐥𝐢</m:t>
                              </m:r>
                              <m:sSub>
                                <m:sSubPr>
                                  <m:ctrlPr>
                                    <a:rPr lang="en-US" sz="2700" b="1" i="1">
                                      <a:solidFill>
                                        <a:srgbClr val="00B050"/>
                                      </a:solidFill>
                                      <a:latin typeface="Cambria Math" panose="02040503050406030204" pitchFamily="18" charset="0"/>
                                      <a:ea typeface="Cambria Math" panose="02040503050406030204" pitchFamily="18" charset="0"/>
                                    </a:rPr>
                                  </m:ctrlPr>
                                </m:sSubPr>
                                <m:e>
                                  <m:r>
                                    <a:rPr lang="en-US" sz="2700" b="1">
                                      <a:solidFill>
                                        <a:srgbClr val="00B050"/>
                                      </a:solidFill>
                                      <a:latin typeface="Cambria Math" panose="02040503050406030204" pitchFamily="18" charset="0"/>
                                      <a:ea typeface="Cambria Math" panose="02040503050406030204" pitchFamily="18" charset="0"/>
                                    </a:rPr>
                                    <m:t>𝐩</m:t>
                                  </m:r>
                                </m:e>
                                <m:sub>
                                  <m:r>
                                    <a:rPr lang="en-US" sz="2700" b="1">
                                      <a:solidFill>
                                        <a:srgbClr val="00B050"/>
                                      </a:solidFill>
                                      <a:latin typeface="Cambria Math" panose="02040503050406030204" pitchFamily="18" charset="0"/>
                                      <a:ea typeface="Cambria Math" panose="02040503050406030204" pitchFamily="18" charset="0"/>
                                    </a:rPr>
                                    <m:t>𝐑𝐄𝐈𝐍𝐅𝐎𝐑𝐂𝐄</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𝐌𝐕𝐃</m:t>
                                  </m:r>
                                </m:sub>
                              </m:sSub>
                            </m:e>
                            <m:e>
                              <m:r>
                                <a:rPr lang="en-US" sz="2700" b="1">
                                  <a:latin typeface="Cambria Math" panose="02040503050406030204" pitchFamily="18" charset="0"/>
                                  <a:ea typeface="Cambria Math" panose="02040503050406030204" pitchFamily="18" charset="0"/>
                                </a:rPr>
                                <m:t>𝐟𝐥𝐢</m:t>
                              </m:r>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𝐩</m:t>
                                  </m:r>
                                </m:e>
                                <m:sub>
                                  <m:r>
                                    <a:rPr lang="en-US" sz="2700" b="1">
                                      <a:latin typeface="Cambria Math" panose="02040503050406030204" pitchFamily="18" charset="0"/>
                                      <a:ea typeface="Cambria Math" panose="02040503050406030204" pitchFamily="18" charset="0"/>
                                    </a:rPr>
                                    <m:t>𝐄𝐍𝐔𝐌</m:t>
                                  </m:r>
                                </m:sub>
                              </m:sSub>
                            </m:e>
                          </m:eqArr>
                        </m:e>
                      </m:d>
                    </m:oMath>
                  </m:oMathPara>
                </a14:m>
                <a:endParaRPr lang="en-US" sz="2700" b="1" dirty="0">
                  <a:latin typeface="Avenir Black" panose="02000503020000020003" pitchFamily="2" charset="0"/>
                </a:endParaRPr>
              </a:p>
            </p:txBody>
          </p:sp>
        </mc:Choice>
        <mc:Fallback xmlns="">
          <p:sp>
            <p:nvSpPr>
              <p:cNvPr id="11" name="TextBox 10">
                <a:extLst>
                  <a:ext uri="{FF2B5EF4-FFF2-40B4-BE49-F238E27FC236}">
                    <a16:creationId xmlns:a16="http://schemas.microsoft.com/office/drawing/2014/main" id="{123B88A1-5373-2239-F321-995A053CE8E1}"/>
                  </a:ext>
                </a:extLst>
              </p:cNvPr>
              <p:cNvSpPr txBox="1">
                <a:spLocks noRot="1" noChangeAspect="1" noMove="1" noResize="1" noEditPoints="1" noAdjustHandles="1" noChangeArrowheads="1" noChangeShapeType="1" noTextEdit="1"/>
              </p:cNvSpPr>
              <p:nvPr/>
            </p:nvSpPr>
            <p:spPr>
              <a:xfrm rot="10800000" flipV="1">
                <a:off x="5015991" y="1101576"/>
                <a:ext cx="2882794" cy="1538498"/>
              </a:xfrm>
              <a:prstGeom prst="rect">
                <a:avLst/>
              </a:prstGeom>
              <a:blipFill>
                <a:blip r:embed="rId4"/>
                <a:stretch>
                  <a:fillRect l="-83772" t="-234426" r="-20614" b="-331967"/>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AC872F3-973F-FD03-C96C-102B6C17E7BC}"/>
              </a:ext>
            </a:extLst>
          </p:cNvPr>
          <p:cNvSpPr/>
          <p:nvPr/>
        </p:nvSpPr>
        <p:spPr>
          <a:xfrm>
            <a:off x="3875381" y="3028894"/>
            <a:ext cx="5050037" cy="108725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C776712-0B0F-5DC5-A87D-73B356547778}"/>
                  </a:ext>
                </a:extLst>
              </p:cNvPr>
              <p:cNvSpPr txBox="1"/>
              <p:nvPr/>
            </p:nvSpPr>
            <p:spPr>
              <a:xfrm>
                <a:off x="3927454" y="3191147"/>
                <a:ext cx="4997960" cy="7617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𝑷</m:t>
                          </m:r>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𝓒</m:t>
                              </m:r>
                            </m:e>
                            <m:sub>
                              <m:r>
                                <a:rPr lang="en-US" sz="2700" b="1" i="1">
                                  <a:latin typeface="Cambria Math" panose="02040503050406030204" pitchFamily="18" charset="0"/>
                                  <a:ea typeface="Cambria Math" panose="02040503050406030204" pitchFamily="18" charset="0"/>
                                </a:rPr>
                                <m:t>𝟐</m:t>
                              </m:r>
                            </m:sub>
                          </m:sSub>
                          <m:r>
                            <a:rPr lang="en-US" sz="2700" b="1">
                              <a:latin typeface="Cambria Math" panose="02040503050406030204" pitchFamily="18" charset="0"/>
                              <a:ea typeface="Cambria Math" panose="02040503050406030204" pitchFamily="18" charset="0"/>
                            </a:rPr>
                            <m:t>𝛁</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𝐥𝐨𝐠</m:t>
                          </m:r>
                          <m:r>
                            <a:rPr lang="en-US" sz="2700" b="1">
                              <a:latin typeface="Cambria Math" panose="02040503050406030204" pitchFamily="18" charset="0"/>
                              <a:ea typeface="Cambria Math" panose="02040503050406030204" pitchFamily="18" charset="0"/>
                            </a:rPr>
                            <m:t> </m:t>
                          </m:r>
                          <m:r>
                            <a:rPr lang="en-US" sz="2700" b="1">
                              <a:latin typeface="Cambria Math" panose="02040503050406030204" pitchFamily="18" charset="0"/>
                              <a:ea typeface="Cambria Math" panose="02040503050406030204" pitchFamily="18" charset="0"/>
                            </a:rPr>
                            <m:t>𝐏</m:t>
                          </m:r>
                        </m:e>
                      </m:d>
                      <m:r>
                        <a:rPr lang="en-US" sz="2700" b="1">
                          <a:latin typeface="Cambria Math" panose="02040503050406030204" pitchFamily="18" charset="0"/>
                          <a:ea typeface="Cambria Math" panose="02040503050406030204" pitchFamily="18" charset="0"/>
                        </a:rPr>
                        <m:t> </m:t>
                      </m:r>
                    </m:oMath>
                  </m:oMathPara>
                </a14:m>
                <a:endParaRPr lang="en-US" sz="2700" b="1" dirty="0"/>
              </a:p>
              <a:p>
                <a:pPr algn="ctr"/>
                <a:r>
                  <a:rPr lang="en-US" sz="2250" b="1" dirty="0"/>
                  <a:t>with </a:t>
                </a:r>
                <a14:m>
                  <m:oMath xmlns:m="http://schemas.openxmlformats.org/officeDocument/2006/math">
                    <m:r>
                      <a:rPr lang="en-US" sz="2250" b="1" i="1">
                        <a:latin typeface="Cambria Math" panose="02040503050406030204" pitchFamily="18" charset="0"/>
                      </a:rPr>
                      <m:t>𝑷</m:t>
                    </m:r>
                    <m:r>
                      <a:rPr lang="en-US" sz="2250" b="1" i="1">
                        <a:latin typeface="Cambria Math" panose="02040503050406030204" pitchFamily="18" charset="0"/>
                      </a:rPr>
                      <m:t>=</m:t>
                    </m:r>
                    <m:r>
                      <a:rPr lang="en-US" sz="2250" b="1">
                        <a:latin typeface="Cambria Math" panose="02040503050406030204" pitchFamily="18" charset="0"/>
                      </a:rPr>
                      <m:t>𝐟𝐥𝐢𝐩</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𝒃</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5" name="TextBox 4">
                <a:extLst>
                  <a:ext uri="{FF2B5EF4-FFF2-40B4-BE49-F238E27FC236}">
                    <a16:creationId xmlns:a16="http://schemas.microsoft.com/office/drawing/2014/main" id="{1C776712-0B0F-5DC5-A87D-73B356547778}"/>
                  </a:ext>
                </a:extLst>
              </p:cNvPr>
              <p:cNvSpPr txBox="1">
                <a:spLocks noRot="1" noChangeAspect="1" noMove="1" noResize="1" noEditPoints="1" noAdjustHandles="1" noChangeArrowheads="1" noChangeShapeType="1" noTextEdit="1"/>
              </p:cNvSpPr>
              <p:nvPr/>
            </p:nvSpPr>
            <p:spPr>
              <a:xfrm>
                <a:off x="3927454" y="3191147"/>
                <a:ext cx="4997960" cy="761747"/>
              </a:xfrm>
              <a:prstGeom prst="rect">
                <a:avLst/>
              </a:prstGeom>
              <a:blipFill>
                <a:blip r:embed="rId5"/>
                <a:stretch>
                  <a:fillRect l="-1523" t="-3279" r="-2538" b="-196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218640D-0407-FC30-220C-DE1E77DF5268}"/>
              </a:ext>
            </a:extLst>
          </p:cNvPr>
          <p:cNvSpPr txBox="1"/>
          <p:nvPr/>
        </p:nvSpPr>
        <p:spPr>
          <a:xfrm>
            <a:off x="3771309" y="2640099"/>
            <a:ext cx="3182587" cy="507831"/>
          </a:xfrm>
          <a:prstGeom prst="rect">
            <a:avLst/>
          </a:prstGeom>
          <a:noFill/>
        </p:spPr>
        <p:txBody>
          <a:bodyPr wrap="square" rtlCol="0">
            <a:spAutoFit/>
          </a:bodyPr>
          <a:lstStyle/>
          <a:p>
            <a:r>
              <a:rPr lang="en-US" sz="2700" b="1" dirty="0">
                <a:latin typeface="Avenir Black" panose="02000503020000020003" pitchFamily="2" charset="0"/>
              </a:rPr>
              <a:t>REINFORCE</a:t>
            </a:r>
          </a:p>
        </p:txBody>
      </p:sp>
      <p:sp>
        <p:nvSpPr>
          <p:cNvPr id="37" name="Rectangle 36">
            <a:extLst>
              <a:ext uri="{FF2B5EF4-FFF2-40B4-BE49-F238E27FC236}">
                <a16:creationId xmlns:a16="http://schemas.microsoft.com/office/drawing/2014/main" id="{39FFBE58-C477-2EAA-3386-2B8D89AC986D}"/>
              </a:ext>
            </a:extLst>
          </p:cNvPr>
          <p:cNvSpPr/>
          <p:nvPr/>
        </p:nvSpPr>
        <p:spPr>
          <a:xfrm>
            <a:off x="1060963" y="44867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8" name="Rectangle 37">
            <a:extLst>
              <a:ext uri="{FF2B5EF4-FFF2-40B4-BE49-F238E27FC236}">
                <a16:creationId xmlns:a16="http://schemas.microsoft.com/office/drawing/2014/main" id="{B5EF38EB-40F2-0A1A-EDC0-576861F9D0CB}"/>
              </a:ext>
            </a:extLst>
          </p:cNvPr>
          <p:cNvSpPr/>
          <p:nvPr/>
        </p:nvSpPr>
        <p:spPr>
          <a:xfrm>
            <a:off x="1067368" y="1168544"/>
            <a:ext cx="2603498" cy="204809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Rectangle 38">
            <a:extLst>
              <a:ext uri="{FF2B5EF4-FFF2-40B4-BE49-F238E27FC236}">
                <a16:creationId xmlns:a16="http://schemas.microsoft.com/office/drawing/2014/main" id="{608BB440-2A6D-467C-F61E-C9CC418E4004}"/>
              </a:ext>
            </a:extLst>
          </p:cNvPr>
          <p:cNvSpPr/>
          <p:nvPr/>
        </p:nvSpPr>
        <p:spPr>
          <a:xfrm>
            <a:off x="1334067" y="1432291"/>
            <a:ext cx="2070100" cy="16308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0" name="Picture 39">
            <a:extLst>
              <a:ext uri="{FF2B5EF4-FFF2-40B4-BE49-F238E27FC236}">
                <a16:creationId xmlns:a16="http://schemas.microsoft.com/office/drawing/2014/main" id="{0C7E5126-C80D-9EE5-E5DE-6F3A07C1DAC3}"/>
              </a:ext>
            </a:extLst>
          </p:cNvPr>
          <p:cNvPicPr>
            <a:picLocks noChangeAspect="1"/>
          </p:cNvPicPr>
          <p:nvPr/>
        </p:nvPicPr>
        <p:blipFill rotWithShape="1">
          <a:blip r:embed="rId6"/>
          <a:srcRect l="20711" t="37007" r="60779" b="50000"/>
          <a:stretch/>
        </p:blipFill>
        <p:spPr>
          <a:xfrm>
            <a:off x="1098022" y="664090"/>
            <a:ext cx="2572844" cy="2337134"/>
          </a:xfrm>
          <a:prstGeom prst="rect">
            <a:avLst/>
          </a:prstGeom>
        </p:spPr>
      </p:pic>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02241D8-5B90-D951-5F73-B7FEF561BB20}"/>
                  </a:ext>
                </a:extLst>
              </p:cNvPr>
              <p:cNvSpPr txBox="1"/>
              <p:nvPr/>
            </p:nvSpPr>
            <p:spPr>
              <a:xfrm>
                <a:off x="3689368" y="1086046"/>
                <a:ext cx="406330"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𝟏</m:t>
                          </m:r>
                        </m:sub>
                      </m:sSub>
                    </m:oMath>
                  </m:oMathPara>
                </a14:m>
                <a:endParaRPr lang="en-US" sz="2250" b="1" dirty="0"/>
              </a:p>
            </p:txBody>
          </p:sp>
        </mc:Choice>
        <mc:Fallback xmlns="">
          <p:sp>
            <p:nvSpPr>
              <p:cNvPr id="41" name="TextBox 40">
                <a:extLst>
                  <a:ext uri="{FF2B5EF4-FFF2-40B4-BE49-F238E27FC236}">
                    <a16:creationId xmlns:a16="http://schemas.microsoft.com/office/drawing/2014/main" id="{202241D8-5B90-D951-5F73-B7FEF561BB20}"/>
                  </a:ext>
                </a:extLst>
              </p:cNvPr>
              <p:cNvSpPr txBox="1">
                <a:spLocks noRot="1" noChangeAspect="1" noMove="1" noResize="1" noEditPoints="1" noAdjustHandles="1" noChangeArrowheads="1" noChangeShapeType="1" noTextEdit="1"/>
              </p:cNvSpPr>
              <p:nvPr/>
            </p:nvSpPr>
            <p:spPr>
              <a:xfrm>
                <a:off x="3689368" y="1086046"/>
                <a:ext cx="406330" cy="346249"/>
              </a:xfrm>
              <a:prstGeom prst="rect">
                <a:avLst/>
              </a:prstGeom>
              <a:blipFill>
                <a:blip r:embed="rId7"/>
                <a:stretch>
                  <a:fillRect l="-12121" r="-303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C505B3F-7E2B-6A76-236E-BB2A1F32C828}"/>
                  </a:ext>
                </a:extLst>
              </p:cNvPr>
              <p:cNvSpPr txBox="1"/>
              <p:nvPr/>
            </p:nvSpPr>
            <p:spPr>
              <a:xfrm>
                <a:off x="3001007" y="2484934"/>
                <a:ext cx="406313" cy="3462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𝓒</m:t>
                          </m:r>
                        </m:e>
                        <m:sub>
                          <m:r>
                            <a:rPr lang="en-US" sz="2250" b="1" i="1">
                              <a:latin typeface="Cambria Math" panose="02040503050406030204" pitchFamily="18" charset="0"/>
                              <a:ea typeface="Cambria Math" panose="02040503050406030204" pitchFamily="18" charset="0"/>
                            </a:rPr>
                            <m:t>𝟐</m:t>
                          </m:r>
                        </m:sub>
                      </m:sSub>
                    </m:oMath>
                  </m:oMathPara>
                </a14:m>
                <a:endParaRPr lang="en-US" sz="2250" b="1" dirty="0"/>
              </a:p>
            </p:txBody>
          </p:sp>
        </mc:Choice>
        <mc:Fallback xmlns="">
          <p:sp>
            <p:nvSpPr>
              <p:cNvPr id="42" name="TextBox 41">
                <a:extLst>
                  <a:ext uri="{FF2B5EF4-FFF2-40B4-BE49-F238E27FC236}">
                    <a16:creationId xmlns:a16="http://schemas.microsoft.com/office/drawing/2014/main" id="{6C505B3F-7E2B-6A76-236E-BB2A1F32C828}"/>
                  </a:ext>
                </a:extLst>
              </p:cNvPr>
              <p:cNvSpPr txBox="1">
                <a:spLocks noRot="1" noChangeAspect="1" noMove="1" noResize="1" noEditPoints="1" noAdjustHandles="1" noChangeArrowheads="1" noChangeShapeType="1" noTextEdit="1"/>
              </p:cNvSpPr>
              <p:nvPr/>
            </p:nvSpPr>
            <p:spPr>
              <a:xfrm>
                <a:off x="3001007" y="2484934"/>
                <a:ext cx="406313" cy="346249"/>
              </a:xfrm>
              <a:prstGeom prst="rect">
                <a:avLst/>
              </a:prstGeom>
              <a:blipFill>
                <a:blip r:embed="rId8"/>
                <a:stretch>
                  <a:fillRect l="-15152" r="-3030" b="-21429"/>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7ECC128-2CB2-B8E5-C7B0-A4118784F80B}"/>
              </a:ext>
            </a:extLst>
          </p:cNvPr>
          <p:cNvCxnSpPr>
            <a:cxnSpLocks/>
            <a:endCxn id="9" idx="1"/>
          </p:cNvCxnSpPr>
          <p:nvPr/>
        </p:nvCxnSpPr>
        <p:spPr>
          <a:xfrm flipV="1">
            <a:off x="3301141" y="737915"/>
            <a:ext cx="1811352" cy="183383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02B483-C297-DD0F-601D-3D3B8EB4C40E}"/>
                  </a:ext>
                </a:extLst>
              </p:cNvPr>
              <p:cNvSpPr txBox="1"/>
              <p:nvPr/>
            </p:nvSpPr>
            <p:spPr>
              <a:xfrm>
                <a:off x="5794103" y="2137"/>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 name="TextBox 1">
                <a:extLst>
                  <a:ext uri="{FF2B5EF4-FFF2-40B4-BE49-F238E27FC236}">
                    <a16:creationId xmlns:a16="http://schemas.microsoft.com/office/drawing/2014/main" id="{F902B483-C297-DD0F-601D-3D3B8EB4C40E}"/>
                  </a:ext>
                </a:extLst>
              </p:cNvPr>
              <p:cNvSpPr txBox="1">
                <a:spLocks noRot="1" noChangeAspect="1" noMove="1" noResize="1" noEditPoints="1" noAdjustHandles="1" noChangeArrowheads="1" noChangeShapeType="1" noTextEdit="1"/>
              </p:cNvSpPr>
              <p:nvPr/>
            </p:nvSpPr>
            <p:spPr>
              <a:xfrm>
                <a:off x="5794103" y="2137"/>
                <a:ext cx="3343864" cy="276999"/>
              </a:xfrm>
              <a:prstGeom prst="rect">
                <a:avLst/>
              </a:prstGeom>
              <a:blipFill>
                <a:blip r:embed="rId9"/>
                <a:stretch>
                  <a:fillRect l="-758"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39F9D3-2D39-9F5B-032F-8D9D36ADBCD6}"/>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4" name="TextBox 3">
                <a:extLst>
                  <a:ext uri="{FF2B5EF4-FFF2-40B4-BE49-F238E27FC236}">
                    <a16:creationId xmlns:a16="http://schemas.microsoft.com/office/drawing/2014/main" id="{2739F9D3-2D39-9F5B-032F-8D9D36ADBCD6}"/>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10"/>
                <a:stretch>
                  <a:fillRect l="-755" t="-13043" r="-1887" b="-3043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F6206800-6BBA-0D33-57AF-D74C3D86ED14}"/>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288BCD-A853-DC80-AABA-42D294DE5017}"/>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10" name="TextBox 9">
                <a:extLst>
                  <a:ext uri="{FF2B5EF4-FFF2-40B4-BE49-F238E27FC236}">
                    <a16:creationId xmlns:a16="http://schemas.microsoft.com/office/drawing/2014/main" id="{11288BCD-A853-DC80-AABA-42D294DE5017}"/>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11"/>
                <a:stretch>
                  <a:fillRect l="-2397" r="-685" b="-2580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B37213D-0819-D11D-4A97-7C1D64AA673A}"/>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307DAA-8566-AF42-6B98-CE8FE0861EA9}"/>
                  </a:ext>
                </a:extLst>
              </p:cNvPr>
              <p:cNvSpPr txBox="1"/>
              <p:nvPr/>
            </p:nvSpPr>
            <p:spPr>
              <a:xfrm>
                <a:off x="966820" y="75307"/>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D6307DAA-8566-AF42-6B98-CE8FE0861EA9}"/>
                  </a:ext>
                </a:extLst>
              </p:cNvPr>
              <p:cNvSpPr txBox="1">
                <a:spLocks noRot="1" noChangeAspect="1" noMove="1" noResize="1" noEditPoints="1" noAdjustHandles="1" noChangeArrowheads="1" noChangeShapeType="1" noTextEdit="1"/>
              </p:cNvSpPr>
              <p:nvPr/>
            </p:nvSpPr>
            <p:spPr>
              <a:xfrm>
                <a:off x="966820" y="75307"/>
                <a:ext cx="420050" cy="43858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96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763F0D5-1431-4851-4445-CB0189787489}"/>
              </a:ext>
            </a:extLst>
          </p:cNvPr>
          <p:cNvSpPr/>
          <p:nvPr/>
        </p:nvSpPr>
        <p:spPr>
          <a:xfrm>
            <a:off x="4880690" y="361798"/>
            <a:ext cx="4100241" cy="441630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F83CE9ED-2BF0-A2E4-6838-57A01C46A3D7}"/>
              </a:ext>
            </a:extLst>
          </p:cNvPr>
          <p:cNvSpPr/>
          <p:nvPr/>
        </p:nvSpPr>
        <p:spPr>
          <a:xfrm>
            <a:off x="530518" y="806196"/>
            <a:ext cx="2616200" cy="2767967"/>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0" name="Picture 9">
            <a:extLst>
              <a:ext uri="{FF2B5EF4-FFF2-40B4-BE49-F238E27FC236}">
                <a16:creationId xmlns:a16="http://schemas.microsoft.com/office/drawing/2014/main" id="{8D93EE15-7563-7AD6-A0CB-E95C92DD53AD}"/>
              </a:ext>
            </a:extLst>
          </p:cNvPr>
          <p:cNvPicPr>
            <a:picLocks noChangeAspect="1"/>
          </p:cNvPicPr>
          <p:nvPr/>
        </p:nvPicPr>
        <p:blipFill rotWithShape="1">
          <a:blip r:embed="rId3"/>
          <a:srcRect l="18772" t="37007" r="59062" b="50000"/>
          <a:stretch/>
        </p:blipFill>
        <p:spPr>
          <a:xfrm>
            <a:off x="298132" y="1021612"/>
            <a:ext cx="3080966" cy="2337134"/>
          </a:xfrm>
          <a:prstGeom prst="rect">
            <a:avLst/>
          </a:prstGeom>
        </p:spPr>
      </p:pic>
      <p:cxnSp>
        <p:nvCxnSpPr>
          <p:cNvPr id="11" name="Straight Arrow Connector 10">
            <a:extLst>
              <a:ext uri="{FF2B5EF4-FFF2-40B4-BE49-F238E27FC236}">
                <a16:creationId xmlns:a16="http://schemas.microsoft.com/office/drawing/2014/main" id="{5B91010E-EFDC-BF7D-B919-88336FD4CF0F}"/>
              </a:ext>
            </a:extLst>
          </p:cNvPr>
          <p:cNvCxnSpPr>
            <a:cxnSpLocks/>
          </p:cNvCxnSpPr>
          <p:nvPr/>
        </p:nvCxnSpPr>
        <p:spPr>
          <a:xfrm>
            <a:off x="3142596" y="2190176"/>
            <a:ext cx="1731935"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A2C734C-CD2A-AB3C-7935-D787DE2E62D4}"/>
              </a:ext>
            </a:extLst>
          </p:cNvPr>
          <p:cNvSpPr txBox="1"/>
          <p:nvPr/>
        </p:nvSpPr>
        <p:spPr>
          <a:xfrm>
            <a:off x="3142284" y="2238031"/>
            <a:ext cx="1794089" cy="923330"/>
          </a:xfrm>
          <a:prstGeom prst="rect">
            <a:avLst/>
          </a:prstGeom>
          <a:noFill/>
        </p:spPr>
        <p:txBody>
          <a:bodyPr wrap="square" rtlCol="0">
            <a:spAutoFit/>
          </a:bodyPr>
          <a:lstStyle/>
          <a:p>
            <a:r>
              <a:rPr lang="en-US" sz="1800" b="1" dirty="0">
                <a:latin typeface="Avenir Black" panose="02000503020000020003" pitchFamily="2" charset="0"/>
              </a:rPr>
              <a:t>Apply REINFORCE</a:t>
            </a:r>
          </a:p>
          <a:p>
            <a:r>
              <a:rPr lang="en-US" sz="1800" b="1" dirty="0">
                <a:latin typeface="Avenir Black" panose="02000503020000020003" pitchFamily="2" charset="0"/>
              </a:rPr>
              <a:t>strategy twice</a:t>
            </a:r>
          </a:p>
        </p:txBody>
      </p:sp>
      <p:pic>
        <p:nvPicPr>
          <p:cNvPr id="26" name="Picture 25">
            <a:extLst>
              <a:ext uri="{FF2B5EF4-FFF2-40B4-BE49-F238E27FC236}">
                <a16:creationId xmlns:a16="http://schemas.microsoft.com/office/drawing/2014/main" id="{E1E06E29-C6DF-883B-363B-3984D5450548}"/>
              </a:ext>
            </a:extLst>
          </p:cNvPr>
          <p:cNvPicPr>
            <a:picLocks noChangeAspect="1"/>
          </p:cNvPicPr>
          <p:nvPr/>
        </p:nvPicPr>
        <p:blipFill rotWithShape="1">
          <a:blip r:embed="rId4"/>
          <a:srcRect l="21432" t="51699" r="45784" b="21076"/>
          <a:stretch/>
        </p:blipFill>
        <p:spPr>
          <a:xfrm>
            <a:off x="4957787" y="449096"/>
            <a:ext cx="3928509" cy="4221846"/>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7FB1A0-9270-2D05-30F2-E0D831ADDBFA}"/>
                  </a:ext>
                </a:extLst>
              </p:cNvPr>
              <p:cNvSpPr txBox="1"/>
              <p:nvPr/>
            </p:nvSpPr>
            <p:spPr>
              <a:xfrm>
                <a:off x="4823282" y="-5370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40" name="TextBox 39">
                <a:extLst>
                  <a:ext uri="{FF2B5EF4-FFF2-40B4-BE49-F238E27FC236}">
                    <a16:creationId xmlns:a16="http://schemas.microsoft.com/office/drawing/2014/main" id="{A57FB1A0-9270-2D05-30F2-E0D831ADDBFA}"/>
                  </a:ext>
                </a:extLst>
              </p:cNvPr>
              <p:cNvSpPr txBox="1">
                <a:spLocks noRot="1" noChangeAspect="1" noMove="1" noResize="1" noEditPoints="1" noAdjustHandles="1" noChangeArrowheads="1" noChangeShapeType="1" noTextEdit="1"/>
              </p:cNvSpPr>
              <p:nvPr/>
            </p:nvSpPr>
            <p:spPr>
              <a:xfrm>
                <a:off x="4823282" y="-53705"/>
                <a:ext cx="420050" cy="438582"/>
              </a:xfrm>
              <a:prstGeom prst="rect">
                <a:avLst/>
              </a:prstGeom>
              <a:blipFill>
                <a:blip r:embed="rId5"/>
                <a:stretch>
                  <a:fillRect l="-2941" r="-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E97630-0326-D94C-82D1-651BA726396E}"/>
                  </a:ext>
                </a:extLst>
              </p:cNvPr>
              <p:cNvSpPr txBox="1"/>
              <p:nvPr/>
            </p:nvSpPr>
            <p:spPr>
              <a:xfrm>
                <a:off x="5816588" y="4866502"/>
                <a:ext cx="33438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m:t>
                      </m:r>
                      <m:r>
                        <a:rPr lang="en-US" sz="1800" b="1">
                          <a:latin typeface="Cambria Math" panose="02040503050406030204" pitchFamily="18" charset="0"/>
                        </a:rPr>
                        <m:t>𝛁</m:t>
                      </m:r>
                      <m:r>
                        <a:rPr lang="en-US" sz="1800" b="1">
                          <a:latin typeface="Cambria Math" panose="02040503050406030204" pitchFamily="18" charset="0"/>
                          <a:ea typeface="Cambria Math" panose="02040503050406030204" pitchFamily="18" charset="0"/>
                        </a:rPr>
                        <m:t>𝔼</m:t>
                      </m:r>
                      <m:r>
                        <a:rPr lang="en-US" sz="1800" b="1">
                          <a:latin typeface="Cambria Math" panose="02040503050406030204" pitchFamily="18" charset="0"/>
                          <a:ea typeface="Cambria Math" panose="02040503050406030204" pitchFamily="18" charset="0"/>
                        </a:rPr>
                        <m:t>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3" name="TextBox 2">
                <a:extLst>
                  <a:ext uri="{FF2B5EF4-FFF2-40B4-BE49-F238E27FC236}">
                    <a16:creationId xmlns:a16="http://schemas.microsoft.com/office/drawing/2014/main" id="{D2E97630-0326-D94C-82D1-651BA726396E}"/>
                  </a:ext>
                </a:extLst>
              </p:cNvPr>
              <p:cNvSpPr txBox="1">
                <a:spLocks noRot="1" noChangeAspect="1" noMove="1" noResize="1" noEditPoints="1" noAdjustHandles="1" noChangeArrowheads="1" noChangeShapeType="1" noTextEdit="1"/>
              </p:cNvSpPr>
              <p:nvPr/>
            </p:nvSpPr>
            <p:spPr>
              <a:xfrm>
                <a:off x="5816588" y="4866502"/>
                <a:ext cx="3343864" cy="276999"/>
              </a:xfrm>
              <a:prstGeom prst="rect">
                <a:avLst/>
              </a:prstGeom>
              <a:blipFill>
                <a:blip r:embed="rId6"/>
                <a:stretch>
                  <a:fillRect l="-755" t="-13043" r="-1887" b="-3043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91B7DC3F-AF25-3C04-EE00-EA2E7A377BC2}"/>
              </a:ext>
            </a:extLst>
          </p:cNvPr>
          <p:cNvSpPr/>
          <p:nvPr/>
        </p:nvSpPr>
        <p:spPr>
          <a:xfrm>
            <a:off x="1" y="4451889"/>
            <a:ext cx="4800600" cy="691612"/>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C1530E-3878-AD49-AE96-D0C2A80C5323}"/>
                  </a:ext>
                </a:extLst>
              </p:cNvPr>
              <p:cNvSpPr txBox="1"/>
              <p:nvPr/>
            </p:nvSpPr>
            <p:spPr>
              <a:xfrm>
                <a:off x="1117963" y="4583015"/>
                <a:ext cx="3682638" cy="370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m:t>
                          </m:r>
                        </m:e>
                        <m:sub>
                          <m:r>
                            <a:rPr lang="en-US" sz="2250" b="1" i="1">
                              <a:latin typeface="Cambria Math" panose="02040503050406030204" pitchFamily="18" charset="0"/>
                              <a:ea typeface="Cambria Math" panose="02040503050406030204" pitchFamily="18" charset="0"/>
                            </a:rPr>
                            <m:t>𝜽</m:t>
                          </m:r>
                        </m:sub>
                      </m:sSub>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e>
                          </m:d>
                          <m:d>
                            <m:dPr>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𝜽</m:t>
                              </m:r>
                            </m:e>
                          </m:d>
                        </m:sub>
                      </m:sSub>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𝒙</m:t>
                          </m:r>
                        </m:e>
                      </m:d>
                      <m:r>
                        <a:rPr lang="en-US" sz="2250" b="1" i="1">
                          <a:latin typeface="Cambria Math" panose="02040503050406030204" pitchFamily="18" charset="0"/>
                          <a:ea typeface="Cambria Math" panose="02040503050406030204" pitchFamily="18" charset="0"/>
                        </a:rPr>
                        <m:t>=</m:t>
                      </m:r>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𝔼</m:t>
                          </m:r>
                        </m:e>
                        <m:sub>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 ~ </m:t>
                          </m:r>
                          <m:d>
                            <m:dPr>
                              <m:begChr m:val="⟦"/>
                              <m:endChr m:val="⟧"/>
                              <m:ctrlPr>
                                <a:rPr lang="en-US" sz="2250" b="1" i="1">
                                  <a:latin typeface="Cambria Math" panose="02040503050406030204" pitchFamily="18" charset="0"/>
                                  <a:ea typeface="Cambria Math" panose="02040503050406030204" pitchFamily="18" charset="0"/>
                                </a:rPr>
                              </m:ctrlPr>
                            </m:dPr>
                            <m:e>
                              <m:r>
                                <a:rPr lang="en-US" sz="2250" b="1" i="1">
                                  <a:latin typeface="Cambria Math" panose="02040503050406030204" pitchFamily="18" charset="0"/>
                                  <a:ea typeface="Cambria Math" panose="02040503050406030204" pitchFamily="18" charset="0"/>
                                </a:rPr>
                                <m:t>𝑷</m:t>
                              </m:r>
                              <m:r>
                                <a:rPr lang="en-US" sz="2250" b="1" i="1">
                                  <a:latin typeface="Cambria Math" panose="02040503050406030204" pitchFamily="18" charset="0"/>
                                  <a:ea typeface="Cambria Math" panose="02040503050406030204" pitchFamily="18" charset="0"/>
                                </a:rPr>
                                <m:t>′</m:t>
                              </m:r>
                            </m:e>
                          </m:d>
                        </m:sub>
                      </m:sSub>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𝒙</m:t>
                      </m:r>
                      <m:r>
                        <a:rPr lang="en-US" sz="2250" b="1" i="1">
                          <a:latin typeface="Cambria Math" panose="02040503050406030204" pitchFamily="18" charset="0"/>
                          <a:ea typeface="Cambria Math" panose="02040503050406030204" pitchFamily="18" charset="0"/>
                        </a:rPr>
                        <m:t>]</m:t>
                      </m:r>
                    </m:oMath>
                  </m:oMathPara>
                </a14:m>
                <a:endParaRPr lang="en-US" sz="2250" b="1" dirty="0"/>
              </a:p>
            </p:txBody>
          </p:sp>
        </mc:Choice>
        <mc:Fallback xmlns="">
          <p:sp>
            <p:nvSpPr>
              <p:cNvPr id="4" name="TextBox 3">
                <a:extLst>
                  <a:ext uri="{FF2B5EF4-FFF2-40B4-BE49-F238E27FC236}">
                    <a16:creationId xmlns:a16="http://schemas.microsoft.com/office/drawing/2014/main" id="{41C1530E-3878-AD49-AE96-D0C2A80C5323}"/>
                  </a:ext>
                </a:extLst>
              </p:cNvPr>
              <p:cNvSpPr txBox="1">
                <a:spLocks noRot="1" noChangeAspect="1" noMove="1" noResize="1" noEditPoints="1" noAdjustHandles="1" noChangeArrowheads="1" noChangeShapeType="1" noTextEdit="1"/>
              </p:cNvSpPr>
              <p:nvPr/>
            </p:nvSpPr>
            <p:spPr>
              <a:xfrm>
                <a:off x="1117963" y="4583015"/>
                <a:ext cx="3682638" cy="370551"/>
              </a:xfrm>
              <a:prstGeom prst="rect">
                <a:avLst/>
              </a:prstGeom>
              <a:blipFill>
                <a:blip r:embed="rId7"/>
                <a:stretch>
                  <a:fillRect l="-2397" r="-685" b="-258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89E732A-E816-6A20-BDDC-EB4B7C66B3D4}"/>
              </a:ext>
            </a:extLst>
          </p:cNvPr>
          <p:cNvSpPr txBox="1"/>
          <p:nvPr/>
        </p:nvSpPr>
        <p:spPr>
          <a:xfrm>
            <a:off x="117386" y="4561171"/>
            <a:ext cx="1523685" cy="438582"/>
          </a:xfrm>
          <a:prstGeom prst="rect">
            <a:avLst/>
          </a:prstGeom>
          <a:noFill/>
        </p:spPr>
        <p:txBody>
          <a:bodyPr wrap="square" rtlCol="0">
            <a:spAutoFit/>
          </a:bodyPr>
          <a:lstStyle/>
          <a:p>
            <a:r>
              <a:rPr lang="en-US" sz="2250" b="1" dirty="0">
                <a:latin typeface="Avenir Black" panose="02000503020000020003" pitchFamily="2" charset="0"/>
              </a:rPr>
              <a:t>Want: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53B991-8381-425B-7386-81BAEF7D6A3F}"/>
                  </a:ext>
                </a:extLst>
              </p:cNvPr>
              <p:cNvSpPr txBox="1"/>
              <p:nvPr/>
            </p:nvSpPr>
            <p:spPr>
              <a:xfrm>
                <a:off x="459178" y="431615"/>
                <a:ext cx="420050" cy="438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ea typeface="Cambria Math" panose="02040503050406030204" pitchFamily="18" charset="0"/>
                        </a:rPr>
                        <m:t>𝑷</m:t>
                      </m:r>
                    </m:oMath>
                  </m:oMathPara>
                </a14:m>
                <a:endParaRPr lang="en-US" sz="2250" b="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2353B991-8381-425B-7386-81BAEF7D6A3F}"/>
                  </a:ext>
                </a:extLst>
              </p:cNvPr>
              <p:cNvSpPr txBox="1">
                <a:spLocks noRot="1" noChangeAspect="1" noMove="1" noResize="1" noEditPoints="1" noAdjustHandles="1" noChangeArrowheads="1" noChangeShapeType="1" noTextEdit="1"/>
              </p:cNvSpPr>
              <p:nvPr/>
            </p:nvSpPr>
            <p:spPr>
              <a:xfrm>
                <a:off x="459178" y="431615"/>
                <a:ext cx="420050" cy="43858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85758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F6517B1-0860-53C3-3D8D-B2C3C2975532}"/>
              </a:ext>
            </a:extLst>
          </p:cNvPr>
          <p:cNvSpPr txBox="1"/>
          <p:nvPr/>
        </p:nvSpPr>
        <p:spPr>
          <a:xfrm>
            <a:off x="1037939" y="1193444"/>
            <a:ext cx="7309052" cy="461665"/>
          </a:xfrm>
          <a:prstGeom prst="rect">
            <a:avLst/>
          </a:prstGeom>
          <a:noFill/>
        </p:spPr>
        <p:txBody>
          <a:bodyPr wrap="none" lIns="0" tIns="0" rIns="0" bIns="0" rtlCol="0">
            <a:spAutoFit/>
          </a:bodyPr>
          <a:lstStyle/>
          <a:p>
            <a:r>
              <a:rPr lang="en-US" sz="3000" b="1" i="1" dirty="0">
                <a:latin typeface="Avenir Black" panose="02000503020000020003" pitchFamily="2" charset="0"/>
              </a:rPr>
              <a:t>Attend, infer, repeat (</a:t>
            </a:r>
            <a:r>
              <a:rPr lang="en-US" sz="3000" b="1" i="1" dirty="0" err="1">
                <a:latin typeface="Avenir Black" panose="02000503020000020003" pitchFamily="2" charset="0"/>
              </a:rPr>
              <a:t>Eslami</a:t>
            </a:r>
            <a:r>
              <a:rPr lang="en-US" sz="3000" b="1" i="1" dirty="0">
                <a:latin typeface="Avenir Black" panose="02000503020000020003" pitchFamily="2" charset="0"/>
              </a:rPr>
              <a:t> et al, 2016)</a:t>
            </a:r>
          </a:p>
        </p:txBody>
      </p:sp>
      <p:pic>
        <p:nvPicPr>
          <p:cNvPr id="19" name="Picture 18">
            <a:extLst>
              <a:ext uri="{FF2B5EF4-FFF2-40B4-BE49-F238E27FC236}">
                <a16:creationId xmlns:a16="http://schemas.microsoft.com/office/drawing/2014/main" id="{B38DA9F4-2CCE-590F-475A-A9484D1E0DCF}"/>
              </a:ext>
            </a:extLst>
          </p:cNvPr>
          <p:cNvPicPr>
            <a:picLocks noChangeAspect="1"/>
          </p:cNvPicPr>
          <p:nvPr/>
        </p:nvPicPr>
        <p:blipFill>
          <a:blip r:embed="rId3"/>
          <a:stretch>
            <a:fillRect/>
          </a:stretch>
        </p:blipFill>
        <p:spPr>
          <a:xfrm>
            <a:off x="110941" y="1783519"/>
            <a:ext cx="8922122" cy="2401262"/>
          </a:xfrm>
          <a:prstGeom prst="rect">
            <a:avLst/>
          </a:prstGeom>
        </p:spPr>
      </p:pic>
    </p:spTree>
    <p:extLst>
      <p:ext uri="{BB962C8B-B14F-4D97-AF65-F5344CB8AC3E}">
        <p14:creationId xmlns:p14="http://schemas.microsoft.com/office/powerpoint/2010/main" val="457332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C7E9590-CBE0-6EB9-263C-AE2DC19EEF55}"/>
                  </a:ext>
                </a:extLst>
              </p:cNvPr>
              <p:cNvSpPr txBox="1"/>
              <p:nvPr/>
            </p:nvSpPr>
            <p:spPr>
              <a:xfrm>
                <a:off x="323365" y="198554"/>
                <a:ext cx="8407943" cy="415498"/>
              </a:xfrm>
              <a:prstGeom prst="rect">
                <a:avLst/>
              </a:prstGeom>
              <a:noFill/>
            </p:spPr>
            <p:txBody>
              <a:bodyPr wrap="none" lIns="0" tIns="0" rIns="0" bIns="0" rtlCol="0">
                <a:spAutoFit/>
              </a:bodyPr>
              <a:lstStyle/>
              <a:p>
                <a14:m>
                  <m:oMath xmlns:m="http://schemas.openxmlformats.org/officeDocument/2006/math">
                    <m:r>
                      <a:rPr lang="en-US" sz="2700" b="1" u="sng">
                        <a:latin typeface="Cambria Math" panose="02040503050406030204" pitchFamily="18" charset="0"/>
                      </a:rPr>
                      <m:t>𝐀</m:t>
                    </m:r>
                    <m:r>
                      <a:rPr lang="en-US" sz="2700" b="1" u="sng">
                        <a:latin typeface="Cambria Math" panose="02040503050406030204" pitchFamily="18" charset="0"/>
                      </a:rPr>
                      <m:t>𝛁</m:t>
                    </m:r>
                    <m:r>
                      <a:rPr lang="en-US" sz="2700" b="1" u="sng">
                        <a:latin typeface="Cambria Math" panose="02040503050406030204" pitchFamily="18" charset="0"/>
                        <a:ea typeface="Cambria Math" panose="02040503050406030204" pitchFamily="18" charset="0"/>
                      </a:rPr>
                      <m:t>𝔼</m:t>
                    </m:r>
                    <m:r>
                      <a:rPr lang="en-US" sz="2700" b="1" u="sng">
                        <a:latin typeface="Cambria Math" panose="02040503050406030204" pitchFamily="18" charset="0"/>
                        <a:ea typeface="Cambria Math" panose="02040503050406030204" pitchFamily="18" charset="0"/>
                      </a:rPr>
                      <m:t>𝐕</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𝐋𝐞𝐰</m:t>
                    </m:r>
                    <m:r>
                      <a:rPr lang="en-US" sz="2700" b="1" u="sng">
                        <a:latin typeface="Cambria Math" panose="02040503050406030204" pitchFamily="18" charset="0"/>
                        <a:ea typeface="Cambria Math" panose="02040503050406030204" pitchFamily="18" charset="0"/>
                      </a:rPr>
                      <m:t> &amp; </m:t>
                    </m:r>
                    <m:r>
                      <a:rPr lang="en-US" sz="2700" b="1" u="sng">
                        <a:latin typeface="Cambria Math" panose="02040503050406030204" pitchFamily="18" charset="0"/>
                        <a:ea typeface="Cambria Math" panose="02040503050406030204" pitchFamily="18" charset="0"/>
                      </a:rPr>
                      <m:t>𝐇𝐮𝐨𝐭</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𝐞𝐭</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𝐚𝐥</m:t>
                    </m:r>
                    <m:r>
                      <a:rPr lang="en-US" sz="2700" b="1" u="sng">
                        <a:latin typeface="Cambria Math" panose="02040503050406030204" pitchFamily="18" charset="0"/>
                        <a:ea typeface="Cambria Math" panose="02040503050406030204" pitchFamily="18" charset="0"/>
                      </a:rPr>
                      <m:t>, </m:t>
                    </m:r>
                    <m:r>
                      <a:rPr lang="en-US" sz="2700" b="1" u="sng">
                        <a:latin typeface="Cambria Math" panose="02040503050406030204" pitchFamily="18" charset="0"/>
                        <a:ea typeface="Cambria Math" panose="02040503050406030204" pitchFamily="18" charset="0"/>
                      </a:rPr>
                      <m:t>𝟐𝟎𝟐𝟑</m:t>
                    </m:r>
                    <m:r>
                      <a:rPr lang="en-US" sz="2700" b="1" u="sng">
                        <a:latin typeface="Cambria Math" panose="02040503050406030204" pitchFamily="18" charset="0"/>
                        <a:ea typeface="Cambria Math" panose="02040503050406030204" pitchFamily="18" charset="0"/>
                      </a:rPr>
                      <m:t>)</m:t>
                    </m:r>
                  </m:oMath>
                </a14:m>
                <a:r>
                  <a:rPr lang="en-US" sz="2700" b="1" u="sng" dirty="0">
                    <a:latin typeface="Avenir Black" panose="02000503020000020003" pitchFamily="2" charset="0"/>
                  </a:rPr>
                  <a:t> provides automation</a:t>
                </a:r>
              </a:p>
            </p:txBody>
          </p:sp>
        </mc:Choice>
        <mc:Fallback xmlns="">
          <p:sp>
            <p:nvSpPr>
              <p:cNvPr id="13" name="TextBox 12">
                <a:extLst>
                  <a:ext uri="{FF2B5EF4-FFF2-40B4-BE49-F238E27FC236}">
                    <a16:creationId xmlns:a16="http://schemas.microsoft.com/office/drawing/2014/main" id="{2C7E9590-CBE0-6EB9-263C-AE2DC19EEF55}"/>
                  </a:ext>
                </a:extLst>
              </p:cNvPr>
              <p:cNvSpPr txBox="1">
                <a:spLocks noRot="1" noChangeAspect="1" noMove="1" noResize="1" noEditPoints="1" noAdjustHandles="1" noChangeArrowheads="1" noChangeShapeType="1" noTextEdit="1"/>
              </p:cNvSpPr>
              <p:nvPr/>
            </p:nvSpPr>
            <p:spPr>
              <a:xfrm>
                <a:off x="323365" y="198554"/>
                <a:ext cx="8407943" cy="415498"/>
              </a:xfrm>
              <a:prstGeom prst="rect">
                <a:avLst/>
              </a:prstGeom>
              <a:blipFill>
                <a:blip r:embed="rId3"/>
                <a:stretch>
                  <a:fillRect l="-1357" t="-23529" r="-1508" b="-470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4BCD9B8-782C-B67F-072B-31CD90F59445}"/>
                  </a:ext>
                </a:extLst>
              </p:cNvPr>
              <p:cNvSpPr txBox="1"/>
              <p:nvPr/>
            </p:nvSpPr>
            <p:spPr>
              <a:xfrm>
                <a:off x="628650" y="948593"/>
                <a:ext cx="7886700" cy="3661836"/>
              </a:xfrm>
              <a:prstGeom prst="rect">
                <a:avLst/>
              </a:prstGeom>
              <a:noFill/>
            </p:spPr>
            <p:txBody>
              <a:bodyPr wrap="square" rtlCol="0">
                <a:spAutoFit/>
              </a:bodyPr>
              <a:lstStyle/>
              <a:p>
                <a:pPr marL="428583" indent="-428583">
                  <a:buFont typeface="Arial" panose="020B0604020202020204" pitchFamily="34" charset="0"/>
                  <a:buChar char="•"/>
                </a:pPr>
                <a:r>
                  <a:rPr lang="en-US" sz="2550" b="1" dirty="0">
                    <a:latin typeface="Avenir Black" panose="02000503020000020003" pitchFamily="2" charset="0"/>
                  </a:rPr>
                  <a:t>PPL to express </a:t>
                </a:r>
                <a14:m>
                  <m:oMath xmlns:m="http://schemas.openxmlformats.org/officeDocument/2006/math">
                    <m:sSub>
                      <m:sSubPr>
                        <m:ctrlPr>
                          <a:rPr lang="en-US" sz="2550" b="1" i="1">
                            <a:latin typeface="Cambria Math" panose="02040503050406030204" pitchFamily="18" charset="0"/>
                            <a:ea typeface="Cambria Math" panose="02040503050406030204" pitchFamily="18" charset="0"/>
                          </a:rPr>
                        </m:ctrlPr>
                      </m:sSubPr>
                      <m:e>
                        <m:r>
                          <a:rPr lang="en-US" sz="2550" b="1">
                            <a:latin typeface="Cambria Math" panose="02040503050406030204" pitchFamily="18" charset="0"/>
                            <a:ea typeface="Cambria Math" panose="02040503050406030204" pitchFamily="18" charset="0"/>
                          </a:rPr>
                          <m:t>𝔼</m:t>
                        </m:r>
                      </m:e>
                      <m:sub>
                        <m:d>
                          <m:dPr>
                            <m:begChr m:val="⟦"/>
                            <m:endChr m:val="⟧"/>
                            <m:ctrlPr>
                              <a:rPr lang="en-US" sz="2550" b="1" i="1">
                                <a:latin typeface="Cambria Math" panose="02040503050406030204" pitchFamily="18" charset="0"/>
                                <a:ea typeface="Cambria Math" panose="02040503050406030204" pitchFamily="18" charset="0"/>
                              </a:rPr>
                            </m:ctrlPr>
                          </m:dPr>
                          <m:e>
                            <m:r>
                              <a:rPr lang="en-US" sz="2550" b="1" i="1">
                                <a:latin typeface="Cambria Math" panose="02040503050406030204" pitchFamily="18" charset="0"/>
                                <a:ea typeface="Cambria Math" panose="02040503050406030204" pitchFamily="18" charset="0"/>
                              </a:rPr>
                              <m:t>𝑸</m:t>
                            </m:r>
                          </m:e>
                        </m:d>
                        <m:r>
                          <a:rPr lang="en-US" sz="2550" b="1" i="1">
                            <a:latin typeface="Cambria Math" panose="02040503050406030204" pitchFamily="18" charset="0"/>
                            <a:ea typeface="Cambria Math" panose="02040503050406030204" pitchFamily="18" charset="0"/>
                          </a:rPr>
                          <m:t>(</m:t>
                        </m:r>
                        <m:r>
                          <a:rPr lang="en-US" sz="2550" b="1" i="1">
                            <a:latin typeface="Cambria Math" panose="02040503050406030204" pitchFamily="18" charset="0"/>
                            <a:ea typeface="Cambria Math" panose="02040503050406030204" pitchFamily="18" charset="0"/>
                          </a:rPr>
                          <m:t>𝜽</m:t>
                        </m:r>
                        <m:r>
                          <a:rPr lang="en-US" sz="2550" b="1" i="1">
                            <a:latin typeface="Cambria Math" panose="02040503050406030204" pitchFamily="18" charset="0"/>
                            <a:ea typeface="Cambria Math" panose="02040503050406030204" pitchFamily="18" charset="0"/>
                          </a:rPr>
                          <m:t>)</m:t>
                        </m:r>
                      </m:sub>
                    </m:sSub>
                    <m:d>
                      <m:dPr>
                        <m:begChr m:val="["/>
                        <m:endChr m:val="]"/>
                        <m:ctrlPr>
                          <a:rPr lang="en-US" sz="2550" b="1" i="1">
                            <a:latin typeface="Cambria Math" panose="02040503050406030204" pitchFamily="18" charset="0"/>
                            <a:ea typeface="Cambria Math" panose="02040503050406030204" pitchFamily="18" charset="0"/>
                          </a:rPr>
                        </m:ctrlPr>
                      </m:dPr>
                      <m:e>
                        <m:r>
                          <a:rPr lang="en-US" sz="2550" b="1">
                            <a:latin typeface="Cambria Math" panose="02040503050406030204" pitchFamily="18" charset="0"/>
                            <a:ea typeface="Cambria Math" panose="02040503050406030204" pitchFamily="18" charset="0"/>
                          </a:rPr>
                          <m:t>…</m:t>
                        </m:r>
                      </m:e>
                    </m:d>
                  </m:oMath>
                </a14:m>
                <a:r>
                  <a:rPr lang="en-US" sz="2550" b="1" dirty="0">
                    <a:latin typeface="Avenir Black" panose="02000503020000020003" pitchFamily="2" charset="0"/>
                  </a:rPr>
                  <a:t> losses</a:t>
                </a:r>
              </a:p>
              <a:p>
                <a:pPr marL="428583" indent="-428583">
                  <a:buFont typeface="Arial" panose="020B0604020202020204" pitchFamily="34" charset="0"/>
                  <a:buChar char="•"/>
                </a:pPr>
                <a:endParaRPr lang="en-US" sz="2550" b="1" dirty="0">
                  <a:latin typeface="Avenir Black" panose="02000503020000020003" pitchFamily="2" charset="0"/>
                </a:endParaRPr>
              </a:p>
              <a:p>
                <a:pPr marL="428583" indent="-428583">
                  <a:buFont typeface="Arial" panose="020B0604020202020204" pitchFamily="34" charset="0"/>
                  <a:buChar char="•"/>
                </a:pPr>
                <a:r>
                  <a:rPr lang="en-US" sz="2550" b="1"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2550" b="1" dirty="0">
                  <a:latin typeface="Avenir Black" panose="02000503020000020003" pitchFamily="2" charset="0"/>
                </a:endParaRPr>
              </a:p>
              <a:p>
                <a:pPr marL="428583" indent="-428583">
                  <a:buFont typeface="Arial" panose="020B0604020202020204" pitchFamily="34" charset="0"/>
                  <a:buChar char="•"/>
                </a:pPr>
                <a14:m>
                  <m:oMath xmlns:m="http://schemas.openxmlformats.org/officeDocument/2006/math">
                    <m:r>
                      <a:rPr lang="en-US" sz="2550" b="1">
                        <a:latin typeface="Cambria Math" panose="02040503050406030204" pitchFamily="18" charset="0"/>
                        <a:ea typeface="Cambria Math" panose="02040503050406030204" pitchFamily="18" charset="0"/>
                      </a:rPr>
                      <m:t>𝕯</m:t>
                    </m:r>
                    <m:r>
                      <a:rPr lang="en-US" sz="2550" b="1">
                        <a:latin typeface="Cambria Math" panose="02040503050406030204" pitchFamily="18" charset="0"/>
                        <a:ea typeface="Cambria Math" panose="02040503050406030204" pitchFamily="18" charset="0"/>
                      </a:rPr>
                      <m:t>{ }</m:t>
                    </m:r>
                  </m:oMath>
                </a14:m>
                <a:r>
                  <a:rPr lang="en-US" sz="2550" b="1" dirty="0">
                    <a:latin typeface="Avenir Black" panose="02000503020000020003" pitchFamily="2" charset="0"/>
                  </a:rPr>
                  <a:t> transformation which automates the construction of unbiased gradient estimators using a modular extension to forward mode AD</a:t>
                </a:r>
              </a:p>
            </p:txBody>
          </p:sp>
        </mc:Choice>
        <mc:Fallback xmlns="">
          <p:sp>
            <p:nvSpPr>
              <p:cNvPr id="2" name="TextBox 1">
                <a:extLst>
                  <a:ext uri="{FF2B5EF4-FFF2-40B4-BE49-F238E27FC236}">
                    <a16:creationId xmlns:a16="http://schemas.microsoft.com/office/drawing/2014/main" id="{44BCD9B8-782C-B67F-072B-31CD90F59445}"/>
                  </a:ext>
                </a:extLst>
              </p:cNvPr>
              <p:cNvSpPr txBox="1">
                <a:spLocks noRot="1" noChangeAspect="1" noMove="1" noResize="1" noEditPoints="1" noAdjustHandles="1" noChangeArrowheads="1" noChangeShapeType="1" noTextEdit="1"/>
              </p:cNvSpPr>
              <p:nvPr/>
            </p:nvSpPr>
            <p:spPr>
              <a:xfrm>
                <a:off x="628650" y="948593"/>
                <a:ext cx="7886700" cy="3661836"/>
              </a:xfrm>
              <a:prstGeom prst="rect">
                <a:avLst/>
              </a:prstGeom>
              <a:blipFill>
                <a:blip r:embed="rId4"/>
                <a:stretch>
                  <a:fillRect l="-1125" t="-692" b="-3114"/>
                </a:stretch>
              </a:blipFill>
            </p:spPr>
            <p:txBody>
              <a:bodyPr/>
              <a:lstStyle/>
              <a:p>
                <a:r>
                  <a:rPr lang="en-US">
                    <a:noFill/>
                  </a:rPr>
                  <a:t> </a:t>
                </a:r>
              </a:p>
            </p:txBody>
          </p:sp>
        </mc:Fallback>
      </mc:AlternateContent>
    </p:spTree>
    <p:extLst>
      <p:ext uri="{BB962C8B-B14F-4D97-AF65-F5344CB8AC3E}">
        <p14:creationId xmlns:p14="http://schemas.microsoft.com/office/powerpoint/2010/main" val="26517865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94843-0683-1418-070A-008FB51E7763}"/>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5"/>
                <a:stretch>
                  <a:fillRect b="-444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6"/>
                <a:stretch>
                  <a:fillRect l="-198"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sp>
        <p:nvSpPr>
          <p:cNvPr id="13" name="TextBox 12">
            <a:extLst>
              <a:ext uri="{FF2B5EF4-FFF2-40B4-BE49-F238E27FC236}">
                <a16:creationId xmlns:a16="http://schemas.microsoft.com/office/drawing/2014/main" id="{D19C7DB6-8E6B-0892-A941-5D36676DAEE6}"/>
              </a:ext>
            </a:extLst>
          </p:cNvPr>
          <p:cNvSpPr txBox="1"/>
          <p:nvPr/>
        </p:nvSpPr>
        <p:spPr>
          <a:xfrm>
            <a:off x="1230517" y="1279477"/>
            <a:ext cx="6896827" cy="415498"/>
          </a:xfrm>
          <a:prstGeom prst="rect">
            <a:avLst/>
          </a:prstGeom>
          <a:noFill/>
        </p:spPr>
        <p:txBody>
          <a:bodyPr wrap="square" rtlCol="0">
            <a:spAutoFit/>
          </a:bodyPr>
          <a:lstStyle/>
          <a:p>
            <a:pPr algn="ctr"/>
            <a:r>
              <a:rPr lang="en-US" sz="2100" dirty="0">
                <a:latin typeface="Avenir Black" panose="02000503020000020003" pitchFamily="2" charset="0"/>
              </a:rPr>
              <a:t>So, we just write this in code, and use AD … right?</a:t>
            </a:r>
          </a:p>
        </p:txBody>
      </p:sp>
      <p:sp>
        <p:nvSpPr>
          <p:cNvPr id="2" name="TextBox 1">
            <a:extLst>
              <a:ext uri="{FF2B5EF4-FFF2-40B4-BE49-F238E27FC236}">
                <a16:creationId xmlns:a16="http://schemas.microsoft.com/office/drawing/2014/main" id="{B966A4F3-5BD9-4ED0-F081-2F3F3503B5A7}"/>
              </a:ext>
            </a:extLst>
          </p:cNvPr>
          <p:cNvSpPr txBox="1"/>
          <p:nvPr/>
        </p:nvSpPr>
        <p:spPr>
          <a:xfrm>
            <a:off x="3529275" y="2604014"/>
            <a:ext cx="136817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Yes:</a:t>
            </a:r>
          </a:p>
        </p:txBody>
      </p:sp>
    </p:spTree>
    <p:extLst>
      <p:ext uri="{BB962C8B-B14F-4D97-AF65-F5344CB8AC3E}">
        <p14:creationId xmlns:p14="http://schemas.microsoft.com/office/powerpoint/2010/main" val="3720568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r>
                        <a:rPr lang="en-US" sz="1500" b="1">
                          <a:solidFill>
                            <a:srgbClr val="00B050"/>
                          </a:solidFill>
                          <a:latin typeface="Cambria Math" panose="02040503050406030204" pitchFamily="18" charset="0"/>
                          <a:ea typeface="Cambria Math" panose="02040503050406030204" pitchFamily="18" charset="0"/>
                        </a:rPr>
                        <m:t> </m:t>
                      </m:r>
                    </m:oMath>
                  </m:oMathPara>
                </a14:m>
                <a:endParaRPr lang="en-US" sz="1500" b="1" dirty="0">
                  <a:solidFill>
                    <a:srgbClr val="00B05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solidFill>
                            <a:srgbClr val="00B050"/>
                          </a:solidFill>
                          <a:latin typeface="Cambria Math" panose="02040503050406030204" pitchFamily="18" charset="0"/>
                          <a:ea typeface="Cambria Math" panose="02040503050406030204" pitchFamily="18" charset="0"/>
                        </a:rPr>
                        <m:t>(</m:t>
                      </m:r>
                      <m:r>
                        <a:rPr lang="en-US" sz="1500" b="1">
                          <a:solidFill>
                            <a:srgbClr val="00B050"/>
                          </a:solidFill>
                          <a:latin typeface="Cambria Math" panose="02040503050406030204" pitchFamily="18" charset="0"/>
                          <a:ea typeface="Cambria Math" panose="02040503050406030204" pitchFamily="18" charset="0"/>
                        </a:rPr>
                        <m:t>𝐁𝐞𝐜𝐤𝐞𝐫</m:t>
                      </m:r>
                      <m:r>
                        <a:rPr lang="en-US" sz="1500" b="1">
                          <a:solidFill>
                            <a:srgbClr val="00B050"/>
                          </a:solidFill>
                          <a:latin typeface="Cambria Math" panose="02040503050406030204" pitchFamily="18" charset="0"/>
                          <a:ea typeface="Cambria Math" panose="02040503050406030204" pitchFamily="18" charset="0"/>
                        </a:rPr>
                        <m:t> &amp; </m:t>
                      </m:r>
                      <m:r>
                        <a:rPr lang="en-US" sz="1500" b="1">
                          <a:solidFill>
                            <a:srgbClr val="00B050"/>
                          </a:solidFill>
                          <a:latin typeface="Cambria Math" panose="02040503050406030204" pitchFamily="18" charset="0"/>
                          <a:ea typeface="Cambria Math" panose="02040503050406030204" pitchFamily="18" charset="0"/>
                        </a:rPr>
                        <m:t>𝐇𝐮𝐨𝐭</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𝐞𝐭</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𝐚𝐥</m:t>
                      </m:r>
                      <m:r>
                        <a:rPr lang="en-US" sz="1500" b="1">
                          <a:solidFill>
                            <a:srgbClr val="00B050"/>
                          </a:solidFill>
                          <a:latin typeface="Cambria Math" panose="02040503050406030204" pitchFamily="18" charset="0"/>
                          <a:ea typeface="Cambria Math" panose="02040503050406030204" pitchFamily="18" charset="0"/>
                        </a:rPr>
                        <m:t>, </m:t>
                      </m:r>
                      <m:r>
                        <a:rPr lang="en-US" sz="1500" b="1">
                          <a:solidFill>
                            <a:srgbClr val="00B050"/>
                          </a:solidFill>
                          <a:latin typeface="Cambria Math" panose="02040503050406030204" pitchFamily="18" charset="0"/>
                          <a:ea typeface="Cambria Math" panose="02040503050406030204" pitchFamily="18" charset="0"/>
                        </a:rPr>
                        <m:t>𝟐𝟎𝟐𝟒</m:t>
                      </m:r>
                      <m:r>
                        <a:rPr lang="en-US" sz="1500" b="1">
                          <a:solidFill>
                            <a:srgbClr val="00B050"/>
                          </a:solidFill>
                          <a:latin typeface="Cambria Math" panose="02040503050406030204" pitchFamily="18" charset="0"/>
                          <a:ea typeface="Cambria Math" panose="02040503050406030204" pitchFamily="18" charset="0"/>
                        </a:rPr>
                        <m:t>)</m:t>
                      </m:r>
                    </m:oMath>
                  </m:oMathPara>
                </a14:m>
                <a:endParaRPr lang="en-US" sz="1500" b="1" dirty="0">
                  <a:solidFill>
                    <a:srgbClr val="00B050"/>
                  </a:solidFill>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5"/>
                <a:stretch>
                  <a:fillRect b="-444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𝑧</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6"/>
                <a:stretch>
                  <a:fillRect l="-198"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sp>
        <p:nvSpPr>
          <p:cNvPr id="13" name="TextBox 12">
            <a:extLst>
              <a:ext uri="{FF2B5EF4-FFF2-40B4-BE49-F238E27FC236}">
                <a16:creationId xmlns:a16="http://schemas.microsoft.com/office/drawing/2014/main" id="{D19C7DB6-8E6B-0892-A941-5D36676DAEE6}"/>
              </a:ext>
            </a:extLst>
          </p:cNvPr>
          <p:cNvSpPr txBox="1"/>
          <p:nvPr/>
        </p:nvSpPr>
        <p:spPr>
          <a:xfrm>
            <a:off x="1230517" y="1279477"/>
            <a:ext cx="6896827" cy="415498"/>
          </a:xfrm>
          <a:prstGeom prst="rect">
            <a:avLst/>
          </a:prstGeom>
          <a:noFill/>
        </p:spPr>
        <p:txBody>
          <a:bodyPr wrap="square" rtlCol="0">
            <a:spAutoFit/>
          </a:bodyPr>
          <a:lstStyle/>
          <a:p>
            <a:pPr algn="ctr"/>
            <a:r>
              <a:rPr lang="en-US" sz="2100" dirty="0">
                <a:latin typeface="Avenir Black" panose="02000503020000020003" pitchFamily="2" charset="0"/>
              </a:rPr>
              <a:t>So, we just write this in code, and use AD … right?</a:t>
            </a:r>
          </a:p>
        </p:txBody>
      </p:sp>
      <p:sp>
        <p:nvSpPr>
          <p:cNvPr id="2" name="TextBox 1">
            <a:extLst>
              <a:ext uri="{FF2B5EF4-FFF2-40B4-BE49-F238E27FC236}">
                <a16:creationId xmlns:a16="http://schemas.microsoft.com/office/drawing/2014/main" id="{B966A4F3-5BD9-4ED0-F081-2F3F3503B5A7}"/>
              </a:ext>
            </a:extLst>
          </p:cNvPr>
          <p:cNvSpPr txBox="1"/>
          <p:nvPr/>
        </p:nvSpPr>
        <p:spPr>
          <a:xfrm>
            <a:off x="3529275" y="2606977"/>
            <a:ext cx="136817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Yes:</a:t>
            </a:r>
          </a:p>
        </p:txBody>
      </p:sp>
    </p:spTree>
    <p:extLst>
      <p:ext uri="{BB962C8B-B14F-4D97-AF65-F5344CB8AC3E}">
        <p14:creationId xmlns:p14="http://schemas.microsoft.com/office/powerpoint/2010/main" val="3508750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836620-D9F0-C4EE-309C-502E0FB38455}"/>
              </a:ext>
            </a:extLst>
          </p:cNvPr>
          <p:cNvSpPr/>
          <p:nvPr/>
        </p:nvSpPr>
        <p:spPr>
          <a:xfrm>
            <a:off x="2078710" y="1051078"/>
            <a:ext cx="4800600" cy="89471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14D26A5-AA08-AADC-79EF-6D0B36DEFEDF}"/>
                  </a:ext>
                </a:extLst>
              </p:cNvPr>
              <p:cNvSpPr txBox="1"/>
              <p:nvPr/>
            </p:nvSpPr>
            <p:spPr>
              <a:xfrm>
                <a:off x="2212163" y="2227253"/>
                <a:ext cx="5331588" cy="951351"/>
              </a:xfrm>
              <a:prstGeom prst="rect">
                <a:avLst/>
              </a:prstGeom>
              <a:noFill/>
            </p:spPr>
            <p:txBody>
              <a:bodyPr wrap="none" lIns="0" tIns="0" rIns="0" bIns="0" rtlCol="0">
                <a:spAutoFit/>
              </a:bodyPr>
              <a:lstStyle/>
              <a:p>
                <a:r>
                  <a:rPr lang="en-US" sz="2250" b="1" dirty="0"/>
                  <a:t> </a:t>
                </a:r>
                <a14:m>
                  <m:oMath xmlns:m="http://schemas.openxmlformats.org/officeDocument/2006/math">
                    <m:acc>
                      <m:accPr>
                        <m:chr m:val="̂"/>
                        <m:ctrlPr>
                          <a:rPr lang="en-US" sz="2250" b="1" i="1">
                            <a:latin typeface="Cambria Math" panose="02040503050406030204" pitchFamily="18" charset="0"/>
                          </a:rPr>
                        </m:ctrlPr>
                      </m:accPr>
                      <m:e>
                        <m:f>
                          <m:fPr>
                            <m:ctrlPr>
                              <a:rPr lang="en-US" sz="2250" b="1" i="1">
                                <a:latin typeface="Cambria Math" panose="02040503050406030204" pitchFamily="18" charset="0"/>
                              </a:rPr>
                            </m:ctrlPr>
                          </m:fPr>
                          <m:num>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𝒇</m:t>
                            </m:r>
                          </m:num>
                          <m:den>
                            <m:r>
                              <a:rPr lang="en-US" sz="2250" b="1" i="1">
                                <a:latin typeface="Cambria Math" panose="02040503050406030204" pitchFamily="18" charset="0"/>
                              </a:rPr>
                              <m:t>𝒅</m:t>
                            </m:r>
                            <m:sSub>
                              <m:sSubPr>
                                <m:ctrlPr>
                                  <a:rPr lang="en-US" sz="2250" b="1" i="1">
                                    <a:latin typeface="Cambria Math" panose="02040503050406030204" pitchFamily="18" charset="0"/>
                                  </a:rPr>
                                </m:ctrlPr>
                              </m:sSubPr>
                              <m:e>
                                <m:r>
                                  <a:rPr lang="en-US" sz="2250" b="1" i="1">
                                    <a:latin typeface="Cambria Math" panose="02040503050406030204" pitchFamily="18" charset="0"/>
                                  </a:rPr>
                                  <m:t>𝒑</m:t>
                                </m:r>
                              </m:e>
                              <m:sub>
                                <m:r>
                                  <a:rPr lang="en-US" sz="2250" b="1" i="1">
                                    <a:latin typeface="Cambria Math" panose="02040503050406030204" pitchFamily="18" charset="0"/>
                                  </a:rPr>
                                  <m:t>𝟏</m:t>
                                </m:r>
                              </m:sub>
                            </m:sSub>
                          </m:den>
                        </m:f>
                      </m:e>
                    </m:acc>
                    <m:d>
                      <m:dPr>
                        <m:ctrlPr>
                          <a:rPr lang="en-US" sz="2250" b="1" i="1">
                            <a:latin typeface="Cambria Math" panose="02040503050406030204" pitchFamily="18" charset="0"/>
                          </a:rPr>
                        </m:ctrlPr>
                      </m:dPr>
                      <m:e>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e>
                    </m:d>
                    <m:r>
                      <a:rPr lang="en-US" sz="2250" b="1" i="1">
                        <a:latin typeface="Cambria Math" panose="02040503050406030204" pitchFamily="18" charset="0"/>
                      </a:rPr>
                      <m:t>=</m:t>
                    </m:r>
                  </m:oMath>
                </a14:m>
                <a:endParaRPr lang="en-US" sz="2250" b="1" i="1" dirty="0">
                  <a:latin typeface="Cambria Math" panose="02040503050406030204" pitchFamily="18" charset="0"/>
                </a:endParaRPr>
              </a:p>
              <a:p>
                <a:r>
                  <a:rPr lang="en-US" sz="2250" b="1" dirty="0"/>
                  <a:t> 		</a:t>
                </a:r>
                <a14:m>
                  <m:oMath xmlns:m="http://schemas.openxmlformats.org/officeDocument/2006/math">
                    <m:r>
                      <a:rPr lang="en-US" sz="2250" b="1">
                        <a:solidFill>
                          <a:srgbClr val="0070C0"/>
                        </a:solidFill>
                        <a:latin typeface="Cambria Math" panose="02040503050406030204" pitchFamily="18" charset="0"/>
                      </a:rPr>
                      <m:t>𝐟𝐰𝐝</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𝐦𝐨𝐝𝐞</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𝐟</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𝐫𝐞𝐢𝐧𝐟𝐨𝐫𝐜𝐞</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𝟎</m:t>
                    </m:r>
                    <m:r>
                      <a:rPr lang="en-US" sz="2250" b="1" i="1">
                        <a:latin typeface="Cambria Math" panose="02040503050406030204" pitchFamily="18" charset="0"/>
                      </a:rPr>
                      <m:t>)</m:t>
                    </m:r>
                  </m:oMath>
                </a14:m>
                <a:endParaRPr lang="en-US" sz="2250" b="1" dirty="0"/>
              </a:p>
            </p:txBody>
          </p:sp>
        </mc:Choice>
        <mc:Fallback xmlns="">
          <p:sp>
            <p:nvSpPr>
              <p:cNvPr id="12" name="TextBox 11">
                <a:extLst>
                  <a:ext uri="{FF2B5EF4-FFF2-40B4-BE49-F238E27FC236}">
                    <a16:creationId xmlns:a16="http://schemas.microsoft.com/office/drawing/2014/main" id="{614D26A5-AA08-AADC-79EF-6D0B36DEFEDF}"/>
                  </a:ext>
                </a:extLst>
              </p:cNvPr>
              <p:cNvSpPr txBox="1">
                <a:spLocks noRot="1" noChangeAspect="1" noMove="1" noResize="1" noEditPoints="1" noAdjustHandles="1" noChangeArrowheads="1" noChangeShapeType="1" noTextEdit="1"/>
              </p:cNvSpPr>
              <p:nvPr/>
            </p:nvSpPr>
            <p:spPr>
              <a:xfrm>
                <a:off x="2212163" y="2227253"/>
                <a:ext cx="5331588" cy="951351"/>
              </a:xfrm>
              <a:prstGeom prst="rect">
                <a:avLst/>
              </a:prstGeom>
              <a:blipFill>
                <a:blip r:embed="rId3"/>
                <a:stretch>
                  <a:fillRect t="-5263" r="-166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B39991-6AEA-C30A-71D4-5334C6F361A2}"/>
                  </a:ext>
                </a:extLst>
              </p:cNvPr>
              <p:cNvSpPr txBox="1"/>
              <p:nvPr/>
            </p:nvSpPr>
            <p:spPr>
              <a:xfrm>
                <a:off x="2212162" y="3355426"/>
                <a:ext cx="5331588" cy="951351"/>
              </a:xfrm>
              <a:prstGeom prst="rect">
                <a:avLst/>
              </a:prstGeom>
              <a:noFill/>
            </p:spPr>
            <p:txBody>
              <a:bodyPr wrap="none" lIns="0" tIns="0" rIns="0" bIns="0" rtlCol="0">
                <a:spAutoFit/>
              </a:bodyPr>
              <a:lstStyle/>
              <a:p>
                <a:r>
                  <a:rPr lang="en-US" sz="2250" b="1" dirty="0"/>
                  <a:t> </a:t>
                </a:r>
                <a14:m>
                  <m:oMath xmlns:m="http://schemas.openxmlformats.org/officeDocument/2006/math">
                    <m:acc>
                      <m:accPr>
                        <m:chr m:val="̂"/>
                        <m:ctrlPr>
                          <a:rPr lang="en-US" sz="2250" b="1" i="1">
                            <a:latin typeface="Cambria Math" panose="02040503050406030204" pitchFamily="18" charset="0"/>
                          </a:rPr>
                        </m:ctrlPr>
                      </m:accPr>
                      <m:e>
                        <m:f>
                          <m:fPr>
                            <m:ctrlPr>
                              <a:rPr lang="en-US" sz="2250" b="1" i="1">
                                <a:latin typeface="Cambria Math" panose="02040503050406030204" pitchFamily="18" charset="0"/>
                              </a:rPr>
                            </m:ctrlPr>
                          </m:fPr>
                          <m:num>
                            <m:r>
                              <a:rPr lang="en-US" sz="2250" b="1" i="1">
                                <a:latin typeface="Cambria Math" panose="02040503050406030204" pitchFamily="18" charset="0"/>
                                <a:ea typeface="Cambria Math" panose="02040503050406030204" pitchFamily="18" charset="0"/>
                              </a:rPr>
                              <m:t>𝝏</m:t>
                            </m:r>
                            <m:r>
                              <a:rPr lang="en-US" sz="2250" b="1" i="1">
                                <a:latin typeface="Cambria Math" panose="02040503050406030204" pitchFamily="18" charset="0"/>
                                <a:ea typeface="Cambria Math" panose="02040503050406030204" pitchFamily="18" charset="0"/>
                              </a:rPr>
                              <m:t>𝒇</m:t>
                            </m:r>
                          </m:num>
                          <m:den>
                            <m:r>
                              <a:rPr lang="en-US" sz="2250" b="1" i="1">
                                <a:latin typeface="Cambria Math" panose="02040503050406030204" pitchFamily="18" charset="0"/>
                              </a:rPr>
                              <m:t>𝒅</m:t>
                            </m:r>
                            <m:sSub>
                              <m:sSubPr>
                                <m:ctrlPr>
                                  <a:rPr lang="en-US" sz="2250" b="1" i="1">
                                    <a:latin typeface="Cambria Math" panose="02040503050406030204" pitchFamily="18" charset="0"/>
                                  </a:rPr>
                                </m:ctrlPr>
                              </m:sSubPr>
                              <m:e>
                                <m:r>
                                  <a:rPr lang="en-US" sz="2250" b="1" i="1">
                                    <a:latin typeface="Cambria Math" panose="02040503050406030204" pitchFamily="18" charset="0"/>
                                  </a:rPr>
                                  <m:t>𝒑</m:t>
                                </m:r>
                              </m:e>
                              <m:sub>
                                <m:r>
                                  <a:rPr lang="en-US" sz="2250" b="1" i="1">
                                    <a:latin typeface="Cambria Math" panose="02040503050406030204" pitchFamily="18" charset="0"/>
                                  </a:rPr>
                                  <m:t>𝟐</m:t>
                                </m:r>
                              </m:sub>
                            </m:sSub>
                          </m:den>
                        </m:f>
                      </m:e>
                    </m:acc>
                    <m:d>
                      <m:dPr>
                        <m:ctrlPr>
                          <a:rPr lang="en-US" sz="2250" b="1" i="1">
                            <a:latin typeface="Cambria Math" panose="02040503050406030204" pitchFamily="18" charset="0"/>
                          </a:rPr>
                        </m:ctrlPr>
                      </m:dPr>
                      <m:e>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e>
                    </m:d>
                    <m:r>
                      <a:rPr lang="en-US" sz="2250" b="1" i="1">
                        <a:latin typeface="Cambria Math" panose="02040503050406030204" pitchFamily="18" charset="0"/>
                      </a:rPr>
                      <m:t>=</m:t>
                    </m:r>
                  </m:oMath>
                </a14:m>
                <a:endParaRPr lang="en-US" sz="2250" b="1" i="1" dirty="0">
                  <a:latin typeface="Cambria Math" panose="02040503050406030204" pitchFamily="18" charset="0"/>
                </a:endParaRPr>
              </a:p>
              <a:p>
                <a:r>
                  <a:rPr lang="en-US" sz="2250" b="1" dirty="0"/>
                  <a:t> 		</a:t>
                </a:r>
                <a14:m>
                  <m:oMath xmlns:m="http://schemas.openxmlformats.org/officeDocument/2006/math">
                    <m:r>
                      <a:rPr lang="en-US" sz="2250" b="1">
                        <a:solidFill>
                          <a:srgbClr val="0070C0"/>
                        </a:solidFill>
                        <a:latin typeface="Cambria Math" panose="02040503050406030204" pitchFamily="18" charset="0"/>
                      </a:rPr>
                      <m:t>𝐟𝐰𝐝</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𝐦𝐨𝐝𝐞</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𝐟</m:t>
                    </m:r>
                    <m:r>
                      <a:rPr lang="en-US" sz="2250" b="1">
                        <a:solidFill>
                          <a:srgbClr val="0070C0"/>
                        </a:solidFill>
                        <a:latin typeface="Cambria Math" panose="02040503050406030204" pitchFamily="18" charset="0"/>
                      </a:rPr>
                      <m:t>_</m:t>
                    </m:r>
                    <m:r>
                      <a:rPr lang="en-US" sz="2250" b="1">
                        <a:solidFill>
                          <a:srgbClr val="0070C0"/>
                        </a:solidFill>
                        <a:latin typeface="Cambria Math" panose="02040503050406030204" pitchFamily="18" charset="0"/>
                      </a:rPr>
                      <m:t>𝐫𝐞𝐢𝐧𝐟𝐨𝐫𝐜𝐞</m:t>
                    </m:r>
                    <m:r>
                      <a:rPr lang="en-US" sz="2250" b="1" i="1">
                        <a:latin typeface="Cambria Math" panose="02040503050406030204" pitchFamily="18" charset="0"/>
                      </a:rPr>
                      <m:t>(</m:t>
                    </m:r>
                    <m:r>
                      <a:rPr lang="en-US" sz="2250" b="1" i="1">
                        <a:latin typeface="Cambria Math" panose="02040503050406030204" pitchFamily="18" charset="0"/>
                      </a:rPr>
                      <m:t>𝒑</m:t>
                    </m:r>
                    <m:r>
                      <a:rPr lang="en-US" sz="2250" b="1" i="1">
                        <a:latin typeface="Cambria Math" panose="02040503050406030204" pitchFamily="18" charset="0"/>
                      </a:rPr>
                      <m:t>𝟏</m:t>
                    </m:r>
                    <m:r>
                      <a:rPr lang="en-US" sz="2250" b="1" i="1">
                        <a:latin typeface="Cambria Math" panose="02040503050406030204" pitchFamily="18" charset="0"/>
                      </a:rPr>
                      <m:t>, </m:t>
                    </m:r>
                    <m:r>
                      <a:rPr lang="en-US" sz="2250" b="1" i="1">
                        <a:latin typeface="Cambria Math" panose="02040503050406030204" pitchFamily="18" charset="0"/>
                      </a:rPr>
                      <m:t>𝒑</m:t>
                    </m:r>
                    <m:r>
                      <a:rPr lang="en-US" sz="2250" b="1" i="1">
                        <a:latin typeface="Cambria Math" panose="02040503050406030204" pitchFamily="18" charset="0"/>
                      </a:rPr>
                      <m:t>𝟐</m:t>
                    </m:r>
                    <m:r>
                      <a:rPr lang="en-US" sz="2250" b="1" i="1">
                        <a:latin typeface="Cambria Math" panose="02040503050406030204" pitchFamily="18" charset="0"/>
                      </a:rPr>
                      <m:t>, </m:t>
                    </m:r>
                    <m:r>
                      <a:rPr lang="en-US" sz="2250" b="1" i="1">
                        <a:latin typeface="Cambria Math" panose="02040503050406030204" pitchFamily="18" charset="0"/>
                      </a:rPr>
                      <m:t>𝟎</m:t>
                    </m:r>
                    <m:r>
                      <a:rPr lang="en-US" sz="2250" b="1" i="1">
                        <a:latin typeface="Cambria Math" panose="02040503050406030204" pitchFamily="18" charset="0"/>
                      </a:rPr>
                      <m:t>, </m:t>
                    </m:r>
                    <m:r>
                      <a:rPr lang="en-US" sz="2250" b="1" i="1">
                        <a:latin typeface="Cambria Math" panose="02040503050406030204" pitchFamily="18" charset="0"/>
                      </a:rPr>
                      <m:t>𝟏</m:t>
                    </m:r>
                    <m:r>
                      <a:rPr lang="en-US" sz="2250" b="1" i="1">
                        <a:latin typeface="Cambria Math" panose="02040503050406030204" pitchFamily="18" charset="0"/>
                      </a:rPr>
                      <m:t>)</m:t>
                    </m:r>
                  </m:oMath>
                </a14:m>
                <a:endParaRPr lang="en-US" sz="2250" b="1" dirty="0"/>
              </a:p>
            </p:txBody>
          </p:sp>
        </mc:Choice>
        <mc:Fallback xmlns="">
          <p:sp>
            <p:nvSpPr>
              <p:cNvPr id="13" name="TextBox 12">
                <a:extLst>
                  <a:ext uri="{FF2B5EF4-FFF2-40B4-BE49-F238E27FC236}">
                    <a16:creationId xmlns:a16="http://schemas.microsoft.com/office/drawing/2014/main" id="{35B39991-6AEA-C30A-71D4-5334C6F361A2}"/>
                  </a:ext>
                </a:extLst>
              </p:cNvPr>
              <p:cNvSpPr txBox="1">
                <a:spLocks noRot="1" noChangeAspect="1" noMove="1" noResize="1" noEditPoints="1" noAdjustHandles="1" noChangeArrowheads="1" noChangeShapeType="1" noTextEdit="1"/>
              </p:cNvSpPr>
              <p:nvPr/>
            </p:nvSpPr>
            <p:spPr>
              <a:xfrm>
                <a:off x="2212162" y="3355426"/>
                <a:ext cx="5331588" cy="951351"/>
              </a:xfrm>
              <a:prstGeom prst="rect">
                <a:avLst/>
              </a:prstGeom>
              <a:blipFill>
                <a:blip r:embed="rId4"/>
                <a:stretch>
                  <a:fillRect t="-5333" r="-1667"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1CC89B2-488F-C49B-159E-3D027CA484B5}"/>
              </a:ext>
            </a:extLst>
          </p:cNvPr>
          <p:cNvSpPr txBox="1"/>
          <p:nvPr/>
        </p:nvSpPr>
        <p:spPr>
          <a:xfrm>
            <a:off x="2298929" y="1152186"/>
            <a:ext cx="4360168" cy="692497"/>
          </a:xfrm>
          <a:prstGeom prst="rect">
            <a:avLst/>
          </a:prstGeom>
          <a:noFill/>
        </p:spPr>
        <p:txBody>
          <a:bodyPr wrap="none" lIns="0" tIns="0" rIns="0" bIns="0" rtlCol="0">
            <a:spAutoFit/>
          </a:bodyPr>
          <a:lstStyle/>
          <a:p>
            <a:pPr algn="ctr"/>
            <a:r>
              <a:rPr lang="en-US" sz="2250" b="1" i="1" dirty="0">
                <a:latin typeface="Avenir Black" panose="02000503020000020003" pitchFamily="2" charset="0"/>
              </a:rPr>
              <a:t>Full gradient computation goes </a:t>
            </a:r>
          </a:p>
          <a:p>
            <a:pPr algn="ctr"/>
            <a:r>
              <a:rPr lang="en-US" sz="2250" b="1" i="1" dirty="0">
                <a:latin typeface="Avenir Black" panose="02000503020000020003" pitchFamily="2" charset="0"/>
              </a:rPr>
              <a:t>like O(N) for N input dims</a:t>
            </a:r>
          </a:p>
        </p:txBody>
      </p:sp>
      <p:sp>
        <p:nvSpPr>
          <p:cNvPr id="2" name="TextBox 1">
            <a:extLst>
              <a:ext uri="{FF2B5EF4-FFF2-40B4-BE49-F238E27FC236}">
                <a16:creationId xmlns:a16="http://schemas.microsoft.com/office/drawing/2014/main" id="{8C28F878-ED01-DDFC-8C83-E79C46ED2621}"/>
              </a:ext>
            </a:extLst>
          </p:cNvPr>
          <p:cNvSpPr txBox="1"/>
          <p:nvPr/>
        </p:nvSpPr>
        <p:spPr>
          <a:xfrm>
            <a:off x="1" y="0"/>
            <a:ext cx="4700456" cy="553998"/>
          </a:xfrm>
          <a:prstGeom prst="rect">
            <a:avLst/>
          </a:prstGeom>
          <a:noFill/>
        </p:spPr>
        <p:txBody>
          <a:bodyPr wrap="square">
            <a:spAutoFit/>
          </a:bodyPr>
          <a:lstStyle/>
          <a:p>
            <a:r>
              <a:rPr lang="en-US" sz="3000" b="1" u="sng" dirty="0">
                <a:solidFill>
                  <a:srgbClr val="FF0000"/>
                </a:solidFill>
                <a:latin typeface="Avenir Black" panose="02000503020000020003" pitchFamily="2" charset="0"/>
              </a:rPr>
              <a:t>forward mode estimator</a:t>
            </a:r>
            <a:endParaRPr lang="en-US" sz="3000" dirty="0"/>
          </a:p>
        </p:txBody>
      </p:sp>
    </p:spTree>
    <p:extLst>
      <p:ext uri="{BB962C8B-B14F-4D97-AF65-F5344CB8AC3E}">
        <p14:creationId xmlns:p14="http://schemas.microsoft.com/office/powerpoint/2010/main" val="986057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C54C99-8F4F-8861-A2D6-9B1A203EF3CF}"/>
              </a:ext>
            </a:extLst>
          </p:cNvPr>
          <p:cNvSpPr/>
          <p:nvPr/>
        </p:nvSpPr>
        <p:spPr>
          <a:xfrm>
            <a:off x="5562315"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2" name="Rectangle 11">
            <a:extLst>
              <a:ext uri="{FF2B5EF4-FFF2-40B4-BE49-F238E27FC236}">
                <a16:creationId xmlns:a16="http://schemas.microsoft.com/office/drawing/2014/main" id="{749E58DF-03D6-DF3F-55F9-DD82F5306207}"/>
              </a:ext>
            </a:extLst>
          </p:cNvPr>
          <p:cNvSpPr/>
          <p:nvPr/>
        </p:nvSpPr>
        <p:spPr>
          <a:xfrm>
            <a:off x="4173045" y="627106"/>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10" name="TextBox 9">
            <a:extLst>
              <a:ext uri="{FF2B5EF4-FFF2-40B4-BE49-F238E27FC236}">
                <a16:creationId xmlns:a16="http://schemas.microsoft.com/office/drawing/2014/main" id="{F95C5B32-B4D0-045F-6069-E2E4428ECD11}"/>
              </a:ext>
            </a:extLst>
          </p:cNvPr>
          <p:cNvSpPr txBox="1"/>
          <p:nvPr/>
        </p:nvSpPr>
        <p:spPr>
          <a:xfrm>
            <a:off x="4173045" y="632872"/>
            <a:ext cx="1543066" cy="438582"/>
          </a:xfrm>
          <a:prstGeom prst="rect">
            <a:avLst/>
          </a:prstGeom>
          <a:noFill/>
        </p:spPr>
        <p:txBody>
          <a:bodyPr wrap="square">
            <a:spAutoFit/>
          </a:bodyPr>
          <a:lstStyle/>
          <a:p>
            <a:r>
              <a:rPr lang="en-US" sz="2250" b="1" i="1" dirty="0">
                <a:latin typeface="Avenir Black" panose="02000503020000020003" pitchFamily="2" charset="0"/>
              </a:rPr>
              <a:t>Nonlinear</a:t>
            </a:r>
            <a:endParaRPr lang="en-US" sz="225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5D4A24E-E3A5-1CEC-C86B-D81FCF2D78A6}"/>
                  </a:ext>
                </a:extLst>
              </p:cNvPr>
              <p:cNvSpPr txBox="1"/>
              <p:nvPr/>
            </p:nvSpPr>
            <p:spPr>
              <a:xfrm>
                <a:off x="5562315" y="2262297"/>
                <a:ext cx="1543066" cy="461665"/>
              </a:xfrm>
              <a:prstGeom prst="rect">
                <a:avLst/>
              </a:prstGeom>
              <a:noFill/>
            </p:spPr>
            <p:txBody>
              <a:bodyPr wrap="square">
                <a:spAutoFit/>
              </a:bodyPr>
              <a:lstStyle/>
              <a:p>
                <a14:m>
                  <m:oMath xmlns:m="http://schemas.openxmlformats.org/officeDocument/2006/math">
                    <m:r>
                      <a:rPr lang="en-US" sz="2400" b="1">
                        <a:latin typeface="Cambria Math" panose="02040503050406030204" pitchFamily="18" charset="0"/>
                        <a:ea typeface="Cambria Math" panose="02040503050406030204" pitchFamily="18" charset="0"/>
                      </a:rPr>
                      <m:t>𝓣</m:t>
                    </m:r>
                  </m:oMath>
                </a14:m>
                <a:r>
                  <a:rPr lang="en-US" sz="2400" b="1" dirty="0">
                    <a:latin typeface="Avenir Black" panose="02000503020000020003" pitchFamily="2" charset="0"/>
                  </a:rPr>
                  <a:t>(Linear)</a:t>
                </a:r>
              </a:p>
            </p:txBody>
          </p:sp>
        </mc:Choice>
        <mc:Fallback xmlns="">
          <p:sp>
            <p:nvSpPr>
              <p:cNvPr id="23" name="TextBox 22">
                <a:extLst>
                  <a:ext uri="{FF2B5EF4-FFF2-40B4-BE49-F238E27FC236}">
                    <a16:creationId xmlns:a16="http://schemas.microsoft.com/office/drawing/2014/main" id="{75D4A24E-E3A5-1CEC-C86B-D81FCF2D78A6}"/>
                  </a:ext>
                </a:extLst>
              </p:cNvPr>
              <p:cNvSpPr txBox="1">
                <a:spLocks noRot="1" noChangeAspect="1" noMove="1" noResize="1" noEditPoints="1" noAdjustHandles="1" noChangeArrowheads="1" noChangeShapeType="1" noTextEdit="1"/>
              </p:cNvSpPr>
              <p:nvPr/>
            </p:nvSpPr>
            <p:spPr>
              <a:xfrm>
                <a:off x="5562315" y="2262297"/>
                <a:ext cx="1543066" cy="461665"/>
              </a:xfrm>
              <a:prstGeom prst="rect">
                <a:avLst/>
              </a:prstGeom>
              <a:blipFill>
                <a:blip r:embed="rId3"/>
                <a:stretch>
                  <a:fillRect l="-813" t="-8108" r="-1626" b="-32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53622B8-D703-235F-6A6D-76DC5EBC03F6}"/>
                  </a:ext>
                </a:extLst>
              </p:cNvPr>
              <p:cNvSpPr txBox="1"/>
              <p:nvPr/>
            </p:nvSpPr>
            <p:spPr>
              <a:xfrm>
                <a:off x="8644583" y="1366403"/>
                <a:ext cx="320601" cy="4267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700" b="1" i="1">
                              <a:latin typeface="Cambria Math" panose="02040503050406030204" pitchFamily="18" charset="0"/>
                            </a:rPr>
                          </m:ctrlPr>
                        </m:accPr>
                        <m:e>
                          <m:r>
                            <a:rPr lang="en-US" sz="2700" b="1">
                              <a:latin typeface="Cambria Math" panose="02040503050406030204" pitchFamily="18" charset="0"/>
                            </a:rPr>
                            <m:t>𝛁</m:t>
                          </m:r>
                        </m:e>
                      </m:acc>
                    </m:oMath>
                  </m:oMathPara>
                </a14:m>
                <a:endParaRPr lang="en-US" sz="2700" b="1" dirty="0"/>
              </a:p>
            </p:txBody>
          </p:sp>
        </mc:Choice>
        <mc:Fallback xmlns="">
          <p:sp>
            <p:nvSpPr>
              <p:cNvPr id="17" name="TextBox 16">
                <a:extLst>
                  <a:ext uri="{FF2B5EF4-FFF2-40B4-BE49-F238E27FC236}">
                    <a16:creationId xmlns:a16="http://schemas.microsoft.com/office/drawing/2014/main" id="{953622B8-D703-235F-6A6D-76DC5EBC03F6}"/>
                  </a:ext>
                </a:extLst>
              </p:cNvPr>
              <p:cNvSpPr txBox="1">
                <a:spLocks noRot="1" noChangeAspect="1" noMove="1" noResize="1" noEditPoints="1" noAdjustHandles="1" noChangeArrowheads="1" noChangeShapeType="1" noTextEdit="1"/>
              </p:cNvSpPr>
              <p:nvPr/>
            </p:nvSpPr>
            <p:spPr>
              <a:xfrm>
                <a:off x="8644583" y="1366403"/>
                <a:ext cx="320601" cy="426784"/>
              </a:xfrm>
              <a:prstGeom prst="rect">
                <a:avLst/>
              </a:prstGeom>
              <a:blipFill>
                <a:blip r:embed="rId4"/>
                <a:stretch>
                  <a:fillRect l="-18519" t="-17143" r="-1851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0CEF7C-47AF-563B-95B6-96CF9278A4E9}"/>
                  </a:ext>
                </a:extLst>
              </p:cNvPr>
              <p:cNvSpPr txBox="1"/>
              <p:nvPr/>
            </p:nvSpPr>
            <p:spPr>
              <a:xfrm>
                <a:off x="590552" y="1366402"/>
                <a:ext cx="333425"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rPr>
                        <m:t>𝑷</m:t>
                      </m:r>
                    </m:oMath>
                  </m:oMathPara>
                </a14:m>
                <a:endParaRPr lang="en-US" sz="2700" b="1" dirty="0"/>
              </a:p>
            </p:txBody>
          </p:sp>
        </mc:Choice>
        <mc:Fallback xmlns="">
          <p:sp>
            <p:nvSpPr>
              <p:cNvPr id="19" name="TextBox 18">
                <a:extLst>
                  <a:ext uri="{FF2B5EF4-FFF2-40B4-BE49-F238E27FC236}">
                    <a16:creationId xmlns:a16="http://schemas.microsoft.com/office/drawing/2014/main" id="{EE0CEF7C-47AF-563B-95B6-96CF9278A4E9}"/>
                  </a:ext>
                </a:extLst>
              </p:cNvPr>
              <p:cNvSpPr txBox="1">
                <a:spLocks noRot="1" noChangeAspect="1" noMove="1" noResize="1" noEditPoints="1" noAdjustHandles="1" noChangeArrowheads="1" noChangeShapeType="1" noTextEdit="1"/>
              </p:cNvSpPr>
              <p:nvPr/>
            </p:nvSpPr>
            <p:spPr>
              <a:xfrm>
                <a:off x="590552" y="1366402"/>
                <a:ext cx="333425" cy="415498"/>
              </a:xfrm>
              <a:prstGeom prst="rect">
                <a:avLst/>
              </a:prstGeom>
              <a:blipFill>
                <a:blip r:embed="rId5"/>
                <a:stretch>
                  <a:fillRect l="-18519" r="-22222" b="-8824"/>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F8CEEBB7-FF07-887A-2BF5-4F55DD14DC90}"/>
              </a:ext>
            </a:extLst>
          </p:cNvPr>
          <p:cNvCxnSpPr>
            <a:cxnSpLocks/>
          </p:cNvCxnSpPr>
          <p:nvPr/>
        </p:nvCxnSpPr>
        <p:spPr>
          <a:xfrm>
            <a:off x="924776" y="1582885"/>
            <a:ext cx="1249041"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6E9546-5AD7-061B-5717-A2682B310689}"/>
                  </a:ext>
                </a:extLst>
              </p:cNvPr>
              <p:cNvSpPr txBox="1"/>
              <p:nvPr/>
            </p:nvSpPr>
            <p:spPr>
              <a:xfrm>
                <a:off x="875468" y="1582885"/>
                <a:ext cx="1249041" cy="438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50" b="1" i="1">
                              <a:latin typeface="Cambria Math" panose="02040503050406030204" pitchFamily="18" charset="0"/>
                              <a:ea typeface="Cambria Math" panose="02040503050406030204" pitchFamily="18" charset="0"/>
                            </a:rPr>
                          </m:ctrlPr>
                        </m:sSubPr>
                        <m:e>
                          <m:r>
                            <a:rPr lang="en-US" sz="2250" b="1" i="1">
                              <a:latin typeface="Cambria Math" panose="02040503050406030204" pitchFamily="18" charset="0"/>
                              <a:ea typeface="Cambria Math" panose="02040503050406030204" pitchFamily="18" charset="0"/>
                            </a:rPr>
                            <m:t>𝕯</m:t>
                          </m:r>
                        </m:e>
                        <m:sub>
                          <m:r>
                            <a:rPr lang="en-US" sz="2250" b="1" i="1">
                              <a:latin typeface="Cambria Math" panose="02040503050406030204" pitchFamily="18" charset="0"/>
                              <a:ea typeface="Cambria Math" panose="02040503050406030204" pitchFamily="18" charset="0"/>
                            </a:rPr>
                            <m:t>𝑨𝑫𝑬𝑽</m:t>
                          </m:r>
                        </m:sub>
                      </m:sSub>
                    </m:oMath>
                  </m:oMathPara>
                </a14:m>
                <a:endParaRPr lang="en-US" sz="2250" dirty="0"/>
              </a:p>
            </p:txBody>
          </p:sp>
        </mc:Choice>
        <mc:Fallback xmlns="">
          <p:sp>
            <p:nvSpPr>
              <p:cNvPr id="21" name="TextBox 20">
                <a:extLst>
                  <a:ext uri="{FF2B5EF4-FFF2-40B4-BE49-F238E27FC236}">
                    <a16:creationId xmlns:a16="http://schemas.microsoft.com/office/drawing/2014/main" id="{186E9546-5AD7-061B-5717-A2682B310689}"/>
                  </a:ext>
                </a:extLst>
              </p:cNvPr>
              <p:cNvSpPr txBox="1">
                <a:spLocks noRot="1" noChangeAspect="1" noMove="1" noResize="1" noEditPoints="1" noAdjustHandles="1" noChangeArrowheads="1" noChangeShapeType="1" noTextEdit="1"/>
              </p:cNvSpPr>
              <p:nvPr/>
            </p:nvSpPr>
            <p:spPr>
              <a:xfrm>
                <a:off x="875468" y="1582885"/>
                <a:ext cx="1249041" cy="438582"/>
              </a:xfrm>
              <a:prstGeom prst="rect">
                <a:avLst/>
              </a:prstGeom>
              <a:blipFill>
                <a:blip r:embed="rId6"/>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376977-F3E2-354B-0928-E7029CF2733A}"/>
                  </a:ext>
                </a:extLst>
              </p:cNvPr>
              <p:cNvSpPr txBox="1"/>
              <p:nvPr/>
            </p:nvSpPr>
            <p:spPr>
              <a:xfrm>
                <a:off x="2137148" y="1366402"/>
                <a:ext cx="423193"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b="1" i="1" smtClean="0">
                          <a:latin typeface="Cambria Math" panose="02040503050406030204" pitchFamily="18" charset="0"/>
                        </a:rPr>
                        <m:t>𝑷</m:t>
                      </m:r>
                      <m:r>
                        <a:rPr lang="en-US" sz="2700" b="1" i="1" smtClean="0">
                          <a:latin typeface="Cambria Math" panose="02040503050406030204" pitchFamily="18" charset="0"/>
                        </a:rPr>
                        <m:t>′</m:t>
                      </m:r>
                    </m:oMath>
                  </m:oMathPara>
                </a14:m>
                <a:endParaRPr lang="en-US" sz="2700" b="1" dirty="0"/>
              </a:p>
            </p:txBody>
          </p:sp>
        </mc:Choice>
        <mc:Fallback xmlns="">
          <p:sp>
            <p:nvSpPr>
              <p:cNvPr id="22" name="TextBox 21">
                <a:extLst>
                  <a:ext uri="{FF2B5EF4-FFF2-40B4-BE49-F238E27FC236}">
                    <a16:creationId xmlns:a16="http://schemas.microsoft.com/office/drawing/2014/main" id="{1E376977-F3E2-354B-0928-E7029CF2733A}"/>
                  </a:ext>
                </a:extLst>
              </p:cNvPr>
              <p:cNvSpPr txBox="1">
                <a:spLocks noRot="1" noChangeAspect="1" noMove="1" noResize="1" noEditPoints="1" noAdjustHandles="1" noChangeArrowheads="1" noChangeShapeType="1" noTextEdit="1"/>
              </p:cNvSpPr>
              <p:nvPr/>
            </p:nvSpPr>
            <p:spPr>
              <a:xfrm>
                <a:off x="2137148" y="1366402"/>
                <a:ext cx="423193" cy="415498"/>
              </a:xfrm>
              <a:prstGeom prst="rect">
                <a:avLst/>
              </a:prstGeom>
              <a:blipFill>
                <a:blip r:embed="rId7"/>
                <a:stretch>
                  <a:fillRect l="-20588" r="-20588" b="-11765"/>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13A18AC6-B8D1-67B4-CAE2-C0A763E50CDD}"/>
              </a:ext>
            </a:extLst>
          </p:cNvPr>
          <p:cNvSpPr/>
          <p:nvPr/>
        </p:nvSpPr>
        <p:spPr>
          <a:xfrm>
            <a:off x="3061323" y="2273843"/>
            <a:ext cx="1543066" cy="415499"/>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p:sp>
        <p:nvSpPr>
          <p:cNvPr id="25" name="TextBox 24">
            <a:extLst>
              <a:ext uri="{FF2B5EF4-FFF2-40B4-BE49-F238E27FC236}">
                <a16:creationId xmlns:a16="http://schemas.microsoft.com/office/drawing/2014/main" id="{BF26B979-B880-076D-4AC3-A5855EAB6024}"/>
              </a:ext>
            </a:extLst>
          </p:cNvPr>
          <p:cNvSpPr txBox="1"/>
          <p:nvPr/>
        </p:nvSpPr>
        <p:spPr>
          <a:xfrm>
            <a:off x="3061323" y="2262301"/>
            <a:ext cx="1543066" cy="461665"/>
          </a:xfrm>
          <a:prstGeom prst="rect">
            <a:avLst/>
          </a:prstGeom>
          <a:noFill/>
        </p:spPr>
        <p:txBody>
          <a:bodyPr wrap="square">
            <a:spAutoFit/>
          </a:bodyPr>
          <a:lstStyle/>
          <a:p>
            <a:pPr algn="ctr"/>
            <a:r>
              <a:rPr lang="en-US" sz="2400" b="1" dirty="0">
                <a:latin typeface="Avenir Black" panose="02000503020000020003" pitchFamily="2" charset="0"/>
              </a:rPr>
              <a:t>Linear</a:t>
            </a:r>
          </a:p>
        </p:txBody>
      </p:sp>
      <p:cxnSp>
        <p:nvCxnSpPr>
          <p:cNvPr id="26" name="Straight Arrow Connector 25">
            <a:extLst>
              <a:ext uri="{FF2B5EF4-FFF2-40B4-BE49-F238E27FC236}">
                <a16:creationId xmlns:a16="http://schemas.microsoft.com/office/drawing/2014/main" id="{E36F23F1-E326-97C2-BD45-569E8A27C5ED}"/>
              </a:ext>
            </a:extLst>
          </p:cNvPr>
          <p:cNvCxnSpPr>
            <a:cxnSpLocks/>
            <a:endCxn id="12" idx="1"/>
          </p:cNvCxnSpPr>
          <p:nvPr/>
        </p:nvCxnSpPr>
        <p:spPr>
          <a:xfrm flipV="1">
            <a:off x="2523673" y="834851"/>
            <a:ext cx="1649372" cy="57119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2D29B64F-B675-9235-62F9-0774B93CCD4D}"/>
              </a:ext>
            </a:extLst>
          </p:cNvPr>
          <p:cNvCxnSpPr>
            <a:cxnSpLocks/>
          </p:cNvCxnSpPr>
          <p:nvPr/>
        </p:nvCxnSpPr>
        <p:spPr>
          <a:xfrm>
            <a:off x="2523673" y="1793443"/>
            <a:ext cx="537650" cy="5085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9F965D9-017D-D2DA-96DA-185C6E0B0DD5}"/>
                  </a:ext>
                </a:extLst>
              </p:cNvPr>
              <p:cNvSpPr txBox="1"/>
              <p:nvPr/>
            </p:nvSpPr>
            <p:spPr>
              <a:xfrm>
                <a:off x="2926056" y="683438"/>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8" name="TextBox 37">
                <a:extLst>
                  <a:ext uri="{FF2B5EF4-FFF2-40B4-BE49-F238E27FC236}">
                    <a16:creationId xmlns:a16="http://schemas.microsoft.com/office/drawing/2014/main" id="{D9F965D9-017D-D2DA-96DA-185C6E0B0DD5}"/>
                  </a:ext>
                </a:extLst>
              </p:cNvPr>
              <p:cNvSpPr txBox="1">
                <a:spLocks noRot="1" noChangeAspect="1" noMove="1" noResize="1" noEditPoints="1" noAdjustHandles="1" noChangeArrowheads="1" noChangeShapeType="1" noTextEdit="1"/>
              </p:cNvSpPr>
              <p:nvPr/>
            </p:nvSpPr>
            <p:spPr>
              <a:xfrm>
                <a:off x="2926056" y="683438"/>
                <a:ext cx="577312" cy="5078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CB22D7C-BB5A-E96C-B577-C379A2973E18}"/>
                  </a:ext>
                </a:extLst>
              </p:cNvPr>
              <p:cNvSpPr txBox="1"/>
              <p:nvPr/>
            </p:nvSpPr>
            <p:spPr>
              <a:xfrm>
                <a:off x="2348745" y="1926925"/>
                <a:ext cx="577312"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𝓤</m:t>
                      </m:r>
                    </m:oMath>
                  </m:oMathPara>
                </a14:m>
                <a:endParaRPr lang="en-US" sz="2700" dirty="0"/>
              </a:p>
            </p:txBody>
          </p:sp>
        </mc:Choice>
        <mc:Fallback xmlns="">
          <p:sp>
            <p:nvSpPr>
              <p:cNvPr id="39" name="TextBox 38">
                <a:extLst>
                  <a:ext uri="{FF2B5EF4-FFF2-40B4-BE49-F238E27FC236}">
                    <a16:creationId xmlns:a16="http://schemas.microsoft.com/office/drawing/2014/main" id="{BCB22D7C-BB5A-E96C-B577-C379A2973E18}"/>
                  </a:ext>
                </a:extLst>
              </p:cNvPr>
              <p:cNvSpPr txBox="1">
                <a:spLocks noRot="1" noChangeAspect="1" noMove="1" noResize="1" noEditPoints="1" noAdjustHandles="1" noChangeArrowheads="1" noChangeShapeType="1" noTextEdit="1"/>
              </p:cNvSpPr>
              <p:nvPr/>
            </p:nvSpPr>
            <p:spPr>
              <a:xfrm>
                <a:off x="2348745" y="1926925"/>
                <a:ext cx="577312" cy="507831"/>
              </a:xfrm>
              <a:prstGeom prst="rect">
                <a:avLst/>
              </a:prstGeom>
              <a:blipFill>
                <a:blip r:embed="rId9"/>
                <a:stretch>
                  <a:fillRect/>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710453E2-B035-DFEB-7116-4906DFDBFE22}"/>
              </a:ext>
            </a:extLst>
          </p:cNvPr>
          <p:cNvCxnSpPr>
            <a:cxnSpLocks/>
            <a:stCxn id="25" idx="3"/>
            <a:endCxn id="23" idx="1"/>
          </p:cNvCxnSpPr>
          <p:nvPr/>
        </p:nvCxnSpPr>
        <p:spPr>
          <a:xfrm flipV="1">
            <a:off x="4604389" y="2493130"/>
            <a:ext cx="957926" cy="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07B17C0-14B1-1B16-7CF2-995D00D66122}"/>
                  </a:ext>
                </a:extLst>
              </p:cNvPr>
              <p:cNvSpPr txBox="1"/>
              <p:nvPr/>
            </p:nvSpPr>
            <p:spPr>
              <a:xfrm>
                <a:off x="4889972" y="2461747"/>
                <a:ext cx="386765" cy="5078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700" b="1">
                          <a:latin typeface="Cambria Math" panose="02040503050406030204" pitchFamily="18" charset="0"/>
                          <a:ea typeface="Cambria Math" panose="02040503050406030204" pitchFamily="18" charset="0"/>
                        </a:rPr>
                        <m:t>𝓣</m:t>
                      </m:r>
                    </m:oMath>
                  </m:oMathPara>
                </a14:m>
                <a:endParaRPr lang="en-US" sz="2700" dirty="0"/>
              </a:p>
            </p:txBody>
          </p:sp>
        </mc:Choice>
        <mc:Fallback xmlns="">
          <p:sp>
            <p:nvSpPr>
              <p:cNvPr id="44" name="TextBox 43">
                <a:extLst>
                  <a:ext uri="{FF2B5EF4-FFF2-40B4-BE49-F238E27FC236}">
                    <a16:creationId xmlns:a16="http://schemas.microsoft.com/office/drawing/2014/main" id="{507B17C0-14B1-1B16-7CF2-995D00D66122}"/>
                  </a:ext>
                </a:extLst>
              </p:cNvPr>
              <p:cNvSpPr txBox="1">
                <a:spLocks noRot="1" noChangeAspect="1" noMove="1" noResize="1" noEditPoints="1" noAdjustHandles="1" noChangeArrowheads="1" noChangeShapeType="1" noTextEdit="1"/>
              </p:cNvSpPr>
              <p:nvPr/>
            </p:nvSpPr>
            <p:spPr>
              <a:xfrm>
                <a:off x="4889972" y="2461747"/>
                <a:ext cx="386765" cy="507831"/>
              </a:xfrm>
              <a:prstGeom prst="rect">
                <a:avLst/>
              </a:prstGeom>
              <a:blipFill>
                <a:blip r:embed="rId10"/>
                <a:stretch>
                  <a:fillRect l="-3125" r="-15625"/>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CAC098FB-4793-8A23-D197-CC578EC77A16}"/>
              </a:ext>
            </a:extLst>
          </p:cNvPr>
          <p:cNvCxnSpPr>
            <a:cxnSpLocks/>
            <a:stCxn id="10" idx="3"/>
          </p:cNvCxnSpPr>
          <p:nvPr/>
        </p:nvCxnSpPr>
        <p:spPr>
          <a:xfrm>
            <a:off x="5716111" y="852163"/>
            <a:ext cx="2829854" cy="64982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CAF525EF-144A-518B-9F06-BEF063BF59A5}"/>
              </a:ext>
            </a:extLst>
          </p:cNvPr>
          <p:cNvCxnSpPr>
            <a:cxnSpLocks/>
            <a:stCxn id="23" idx="3"/>
          </p:cNvCxnSpPr>
          <p:nvPr/>
        </p:nvCxnSpPr>
        <p:spPr>
          <a:xfrm flipV="1">
            <a:off x="7105381" y="1661104"/>
            <a:ext cx="1440584" cy="83202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56977A45-09DB-3206-0C65-A8EFFEA5563A}"/>
              </a:ext>
            </a:extLst>
          </p:cNvPr>
          <p:cNvSpPr txBox="1"/>
          <p:nvPr/>
        </p:nvSpPr>
        <p:spPr>
          <a:xfrm>
            <a:off x="36702" y="-19679"/>
            <a:ext cx="7589305" cy="461665"/>
          </a:xfrm>
          <a:prstGeom prst="rect">
            <a:avLst/>
          </a:prstGeom>
          <a:noFill/>
        </p:spPr>
        <p:txBody>
          <a:bodyPr wrap="square">
            <a:spAutoFit/>
          </a:bodyPr>
          <a:lstStyle/>
          <a:p>
            <a:r>
              <a:rPr lang="en-US" sz="2400" b="1" u="sng" dirty="0">
                <a:latin typeface="Avenir Black" panose="02000503020000020003" pitchFamily="2" charset="0"/>
              </a:rPr>
              <a:t>automating a reverse mode ADEV estimator</a:t>
            </a:r>
            <a:endParaRPr lang="en-US" sz="2400" dirty="0"/>
          </a:p>
        </p:txBody>
      </p:sp>
      <p:sp>
        <p:nvSpPr>
          <p:cNvPr id="11" name="Rectangle 10">
            <a:extLst>
              <a:ext uri="{FF2B5EF4-FFF2-40B4-BE49-F238E27FC236}">
                <a16:creationId xmlns:a16="http://schemas.microsoft.com/office/drawing/2014/main" id="{A6DF56AF-89D4-4DAB-45EA-62A2D17517EE}"/>
              </a:ext>
            </a:extLst>
          </p:cNvPr>
          <p:cNvSpPr/>
          <p:nvPr/>
        </p:nvSpPr>
        <p:spPr>
          <a:xfrm>
            <a:off x="875470" y="3592166"/>
            <a:ext cx="7393064" cy="1419381"/>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55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5D686D-926A-1C42-3349-614F9C56710E}"/>
                  </a:ext>
                </a:extLst>
              </p:cNvPr>
              <p:cNvSpPr txBox="1"/>
              <p:nvPr/>
            </p:nvSpPr>
            <p:spPr>
              <a:xfrm>
                <a:off x="2191282" y="4393640"/>
                <a:ext cx="5925896" cy="505844"/>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700" b="1" i="1">
                              <a:latin typeface="Cambria Math" panose="02040503050406030204" pitchFamily="18" charset="0"/>
                              <a:ea typeface="Cambria Math" panose="02040503050406030204" pitchFamily="18" charset="0"/>
                            </a:rPr>
                          </m:ctrlPr>
                        </m:sSubPr>
                        <m:e>
                          <m:sSub>
                            <m:sSubPr>
                              <m:ctrlPr>
                                <a:rPr lang="en-US" sz="2700" b="1" i="1">
                                  <a:latin typeface="Cambria Math" panose="02040503050406030204" pitchFamily="18" charset="0"/>
                                  <a:ea typeface="Cambria Math" panose="02040503050406030204" pitchFamily="18" charset="0"/>
                                </a:rPr>
                              </m:ctrlPr>
                            </m:sSubPr>
                            <m:e>
                              <m:r>
                                <a:rPr lang="en-US" sz="2700" b="1">
                                  <a:latin typeface="Cambria Math" panose="02040503050406030204" pitchFamily="18" charset="0"/>
                                  <a:ea typeface="Cambria Math" panose="02040503050406030204" pitchFamily="18" charset="0"/>
                                </a:rPr>
                                <m:t>𝛁</m:t>
                              </m:r>
                            </m:e>
                            <m:sub>
                              <m:r>
                                <a:rPr lang="en-US" sz="2700" b="1" i="1">
                                  <a:latin typeface="Cambria Math" panose="02040503050406030204" pitchFamily="18" charset="0"/>
                                  <a:ea typeface="Cambria Math" panose="02040503050406030204" pitchFamily="18" charset="0"/>
                                </a:rPr>
                                <m:t>𝜽</m:t>
                              </m:r>
                            </m:sub>
                          </m:sSub>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𝑷</m:t>
                              </m:r>
                            </m:e>
                          </m:d>
                          <m:d>
                            <m:dPr>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𝜽</m:t>
                              </m:r>
                            </m:e>
                          </m:d>
                        </m:sub>
                      </m:sSub>
                      <m:d>
                        <m:dPr>
                          <m:begChr m:val="["/>
                          <m:endChr m:val="]"/>
                          <m:ctrlPr>
                            <a:rPr lang="en-US" sz="2700" b="1" i="1">
                              <a:latin typeface="Cambria Math" panose="02040503050406030204" pitchFamily="18" charset="0"/>
                              <a:ea typeface="Cambria Math" panose="02040503050406030204" pitchFamily="18" charset="0"/>
                            </a:rPr>
                          </m:ctrlPr>
                        </m:dPr>
                        <m:e>
                          <m:r>
                            <a:rPr lang="en-US" sz="2700" b="1" i="1">
                              <a:latin typeface="Cambria Math" panose="02040503050406030204" pitchFamily="18" charset="0"/>
                              <a:ea typeface="Cambria Math" panose="02040503050406030204" pitchFamily="18" charset="0"/>
                            </a:rPr>
                            <m:t>𝒙</m:t>
                          </m:r>
                        </m:e>
                      </m:d>
                      <m:r>
                        <a:rPr lang="en-US" sz="2700" b="1" i="1">
                          <a:latin typeface="Cambria Math" panose="02040503050406030204" pitchFamily="18" charset="0"/>
                          <a:ea typeface="Cambria Math" panose="02040503050406030204" pitchFamily="18" charset="0"/>
                        </a:rPr>
                        <m:t>=</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𝔼</m:t>
                          </m:r>
                        </m:e>
                        <m:sub>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 ~ </m:t>
                          </m:r>
                          <m:d>
                            <m:dPr>
                              <m:begChr m:val="⟦"/>
                              <m:endChr m:val="⟧"/>
                              <m:ctrlPr>
                                <a:rPr lang="en-US" sz="2700" b="1" i="1">
                                  <a:latin typeface="Cambria Math" panose="02040503050406030204" pitchFamily="18" charset="0"/>
                                  <a:ea typeface="Cambria Math" panose="02040503050406030204" pitchFamily="18" charset="0"/>
                                </a:rPr>
                              </m:ctrlPr>
                            </m:dPr>
                            <m:e>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e>
                          </m:d>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𝜽</m:t>
                          </m:r>
                          <m:r>
                            <a:rPr lang="en-US" sz="2700" b="1" i="1">
                              <a:latin typeface="Cambria Math" panose="02040503050406030204" pitchFamily="18" charset="0"/>
                              <a:ea typeface="Cambria Math" panose="02040503050406030204" pitchFamily="18" charset="0"/>
                            </a:rPr>
                            <m:t>)</m:t>
                          </m:r>
                        </m:sub>
                      </m:sSub>
                      <m:r>
                        <a:rPr lang="en-US" sz="2700" b="1" i="1">
                          <a:latin typeface="Cambria Math" panose="02040503050406030204" pitchFamily="18" charset="0"/>
                          <a:ea typeface="Cambria Math" panose="02040503050406030204" pitchFamily="18" charset="0"/>
                        </a:rPr>
                        <m:t>[</m:t>
                      </m:r>
                      <m:r>
                        <a:rPr lang="en-US" sz="2700" b="1" i="1">
                          <a:latin typeface="Cambria Math" panose="02040503050406030204" pitchFamily="18" charset="0"/>
                          <a:ea typeface="Cambria Math" panose="02040503050406030204" pitchFamily="18" charset="0"/>
                        </a:rPr>
                        <m:t>𝒙</m:t>
                      </m:r>
                      <m:r>
                        <a:rPr lang="en-US" sz="2700" b="1" i="1">
                          <a:latin typeface="Cambria Math" panose="02040503050406030204" pitchFamily="18" charset="0"/>
                          <a:ea typeface="Cambria Math" panose="02040503050406030204" pitchFamily="18" charset="0"/>
                        </a:rPr>
                        <m:t>]</m:t>
                      </m:r>
                    </m:oMath>
                  </m:oMathPara>
                </a14:m>
                <a:endParaRPr lang="en-US" sz="2700" b="1" dirty="0"/>
              </a:p>
            </p:txBody>
          </p:sp>
        </mc:Choice>
        <mc:Fallback xmlns="">
          <p:sp>
            <p:nvSpPr>
              <p:cNvPr id="13" name="TextBox 12">
                <a:extLst>
                  <a:ext uri="{FF2B5EF4-FFF2-40B4-BE49-F238E27FC236}">
                    <a16:creationId xmlns:a16="http://schemas.microsoft.com/office/drawing/2014/main" id="{235D686D-926A-1C42-3349-614F9C56710E}"/>
                  </a:ext>
                </a:extLst>
              </p:cNvPr>
              <p:cNvSpPr txBox="1">
                <a:spLocks noRot="1" noChangeAspect="1" noMove="1" noResize="1" noEditPoints="1" noAdjustHandles="1" noChangeArrowheads="1" noChangeShapeType="1" noTextEdit="1"/>
              </p:cNvSpPr>
              <p:nvPr/>
            </p:nvSpPr>
            <p:spPr>
              <a:xfrm>
                <a:off x="2191282" y="4393640"/>
                <a:ext cx="5925896" cy="505844"/>
              </a:xfrm>
              <a:prstGeom prst="rect">
                <a:avLst/>
              </a:prstGeom>
              <a:blipFill>
                <a:blip r:embed="rId11"/>
                <a:stretch>
                  <a:fillRect b="-225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43D38E2-7390-AB91-1C32-5CA0E2C3FA43}"/>
              </a:ext>
            </a:extLst>
          </p:cNvPr>
          <p:cNvSpPr txBox="1"/>
          <p:nvPr/>
        </p:nvSpPr>
        <p:spPr>
          <a:xfrm>
            <a:off x="1004478" y="4392548"/>
            <a:ext cx="1186804" cy="507831"/>
          </a:xfrm>
          <a:prstGeom prst="rect">
            <a:avLst/>
          </a:prstGeom>
          <a:noFill/>
        </p:spPr>
        <p:txBody>
          <a:bodyPr wrap="square" rtlCol="0">
            <a:spAutoFit/>
          </a:bodyPr>
          <a:lstStyle/>
          <a:p>
            <a:r>
              <a:rPr lang="en-US" sz="2700" b="1" dirty="0">
                <a:latin typeface="Avenir Black" panose="02000503020000020003" pitchFamily="2" charset="0"/>
              </a:rPr>
              <a:t>Get: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78E56DE-2F43-6ED0-144E-1A91BED798DB}"/>
                  </a:ext>
                </a:extLst>
              </p:cNvPr>
              <p:cNvSpPr txBox="1"/>
              <p:nvPr/>
            </p:nvSpPr>
            <p:spPr>
              <a:xfrm>
                <a:off x="3555038" y="3730348"/>
                <a:ext cx="3121009" cy="565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b="1" i="1">
                          <a:latin typeface="Cambria Math" panose="02040503050406030204" pitchFamily="18" charset="0"/>
                          <a:ea typeface="Cambria Math" panose="02040503050406030204" pitchFamily="18" charset="0"/>
                        </a:rPr>
                        <m:t>𝑷</m:t>
                      </m:r>
                      <m:r>
                        <a:rPr lang="en-US" sz="2700" b="1" i="1">
                          <a:latin typeface="Cambria Math" panose="02040503050406030204" pitchFamily="18" charset="0"/>
                          <a:ea typeface="Cambria Math" panose="02040503050406030204" pitchFamily="18" charset="0"/>
                        </a:rPr>
                        <m:t> </m:t>
                      </m:r>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m:t>
                          </m:r>
                        </m:e>
                        <m:sub>
                          <m:sSub>
                            <m:sSubPr>
                              <m:ctrlPr>
                                <a:rPr lang="en-US" sz="2700" b="1" i="1">
                                  <a:latin typeface="Cambria Math" panose="02040503050406030204" pitchFamily="18" charset="0"/>
                                  <a:ea typeface="Cambria Math" panose="02040503050406030204" pitchFamily="18" charset="0"/>
                                </a:rPr>
                              </m:ctrlPr>
                            </m:sSubPr>
                            <m:e>
                              <m:r>
                                <a:rPr lang="en-US" sz="2700" b="1" i="1">
                                  <a:latin typeface="Cambria Math" panose="02040503050406030204" pitchFamily="18" charset="0"/>
                                  <a:ea typeface="Cambria Math" panose="02040503050406030204" pitchFamily="18" charset="0"/>
                                </a:rPr>
                                <m:t>𝒀𝑶𝑳𝑶</m:t>
                              </m:r>
                              <m:r>
                                <a:rPr lang="en-US" sz="2700" b="1" i="1">
                                  <a:latin typeface="Cambria Math" panose="02040503050406030204" pitchFamily="18" charset="0"/>
                                  <a:ea typeface="Cambria Math" panose="02040503050406030204" pitchFamily="18" charset="0"/>
                                </a:rPr>
                                <m:t> ∘ </m:t>
                              </m:r>
                              <m:r>
                                <a:rPr lang="en-US" sz="2700" b="1" i="1">
                                  <a:latin typeface="Cambria Math" panose="02040503050406030204" pitchFamily="18" charset="0"/>
                                  <a:ea typeface="Cambria Math" panose="02040503050406030204" pitchFamily="18" charset="0"/>
                                </a:rPr>
                                <m:t>𝓓</m:t>
                              </m:r>
                            </m:e>
                            <m:sub>
                              <m:r>
                                <a:rPr lang="en-US" sz="2700" b="1" i="1">
                                  <a:latin typeface="Cambria Math" panose="02040503050406030204" pitchFamily="18" charset="0"/>
                                  <a:ea typeface="Cambria Math" panose="02040503050406030204" pitchFamily="18" charset="0"/>
                                </a:rPr>
                                <m:t>𝑨𝑫𝑬𝑽</m:t>
                              </m:r>
                            </m:sub>
                          </m:sSub>
                        </m:sub>
                      </m:sSub>
                      <m:acc>
                        <m:accPr>
                          <m:chr m:val="̂"/>
                          <m:ctrlPr>
                            <a:rPr lang="en-US" sz="2700" b="1" i="1">
                              <a:latin typeface="Cambria Math" panose="02040503050406030204" pitchFamily="18" charset="0"/>
                              <a:ea typeface="Cambria Math" panose="02040503050406030204" pitchFamily="18" charset="0"/>
                            </a:rPr>
                          </m:ctrlPr>
                        </m:accPr>
                        <m:e>
                          <m:r>
                            <a:rPr lang="en-US" sz="2700" b="1">
                              <a:latin typeface="Cambria Math" panose="02040503050406030204" pitchFamily="18" charset="0"/>
                              <a:ea typeface="Cambria Math" panose="02040503050406030204" pitchFamily="18" charset="0"/>
                            </a:rPr>
                            <m:t>𝛁</m:t>
                          </m:r>
                        </m:e>
                      </m:acc>
                    </m:oMath>
                  </m:oMathPara>
                </a14:m>
                <a:endParaRPr lang="en-US" sz="2700" b="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478E56DE-2F43-6ED0-144E-1A91BED798DB}"/>
                  </a:ext>
                </a:extLst>
              </p:cNvPr>
              <p:cNvSpPr txBox="1">
                <a:spLocks noRot="1" noChangeAspect="1" noMove="1" noResize="1" noEditPoints="1" noAdjustHandles="1" noChangeArrowheads="1" noChangeShapeType="1" noTextEdit="1"/>
              </p:cNvSpPr>
              <p:nvPr/>
            </p:nvSpPr>
            <p:spPr>
              <a:xfrm>
                <a:off x="3555038" y="3730348"/>
                <a:ext cx="3121009" cy="565155"/>
              </a:xfrm>
              <a:prstGeom prst="rect">
                <a:avLst/>
              </a:prstGeom>
              <a:blipFill>
                <a:blip r:embed="rId12"/>
                <a:stretch>
                  <a:fillRect t="-6522" b="-1304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E678EAB4-C7E1-7DD5-D308-ADE1A5FA0067}"/>
              </a:ext>
            </a:extLst>
          </p:cNvPr>
          <p:cNvSpPr txBox="1"/>
          <p:nvPr/>
        </p:nvSpPr>
        <p:spPr>
          <a:xfrm>
            <a:off x="1004477" y="3748575"/>
            <a:ext cx="1399371" cy="507831"/>
          </a:xfrm>
          <a:prstGeom prst="rect">
            <a:avLst/>
          </a:prstGeom>
          <a:noFill/>
        </p:spPr>
        <p:txBody>
          <a:bodyPr wrap="square" rtlCol="0">
            <a:spAutoFit/>
          </a:bodyPr>
          <a:lstStyle/>
          <a:p>
            <a:r>
              <a:rPr lang="en-US" sz="2700" b="1" dirty="0">
                <a:latin typeface="Avenir Black" panose="02000503020000020003" pitchFamily="2" charset="0"/>
              </a:rPr>
              <a:t>Under:</a:t>
            </a:r>
          </a:p>
        </p:txBody>
      </p:sp>
      <p:sp>
        <p:nvSpPr>
          <p:cNvPr id="18" name="TextBox 17">
            <a:extLst>
              <a:ext uri="{FF2B5EF4-FFF2-40B4-BE49-F238E27FC236}">
                <a16:creationId xmlns:a16="http://schemas.microsoft.com/office/drawing/2014/main" id="{6E4ADFB7-9D5E-786C-C3A4-ED41FAA33841}"/>
              </a:ext>
            </a:extLst>
          </p:cNvPr>
          <p:cNvSpPr txBox="1"/>
          <p:nvPr/>
        </p:nvSpPr>
        <p:spPr>
          <a:xfrm>
            <a:off x="1967844" y="3166218"/>
            <a:ext cx="5658167" cy="507831"/>
          </a:xfrm>
          <a:prstGeom prst="rect">
            <a:avLst/>
          </a:prstGeom>
          <a:noFill/>
        </p:spPr>
        <p:txBody>
          <a:bodyPr wrap="square">
            <a:spAutoFit/>
          </a:bodyPr>
          <a:lstStyle/>
          <a:p>
            <a:r>
              <a:rPr lang="en-US" sz="2700" b="1" dirty="0">
                <a:solidFill>
                  <a:srgbClr val="00B050"/>
                </a:solidFill>
                <a:latin typeface="Avenir Black" panose="02000503020000020003" pitchFamily="2" charset="0"/>
              </a:rPr>
              <a:t>reverse mode ADEV via YOLO</a:t>
            </a:r>
            <a:endParaRPr lang="en-US" sz="2700" dirty="0">
              <a:solidFill>
                <a:srgbClr val="00B050"/>
              </a:solidFill>
            </a:endParaRPr>
          </a:p>
        </p:txBody>
      </p:sp>
      <p:sp>
        <p:nvSpPr>
          <p:cNvPr id="27" name="TextBox 26">
            <a:extLst>
              <a:ext uri="{FF2B5EF4-FFF2-40B4-BE49-F238E27FC236}">
                <a16:creationId xmlns:a16="http://schemas.microsoft.com/office/drawing/2014/main" id="{8128D94C-ADE8-5FD5-4C2E-29009B36478D}"/>
              </a:ext>
            </a:extLst>
          </p:cNvPr>
          <p:cNvSpPr txBox="1"/>
          <p:nvPr/>
        </p:nvSpPr>
        <p:spPr>
          <a:xfrm>
            <a:off x="7105381" y="14333"/>
            <a:ext cx="2028950" cy="461665"/>
          </a:xfrm>
          <a:prstGeom prst="rect">
            <a:avLst/>
          </a:prstGeom>
          <a:noFill/>
        </p:spPr>
        <p:txBody>
          <a:bodyPr wrap="square" lIns="0" tIns="0" rIns="0" bIns="0" rtlCol="0">
            <a:spAutoFit/>
          </a:bodyPr>
          <a:lstStyle/>
          <a:p>
            <a:r>
              <a:rPr lang="en-US" sz="1000" b="1" dirty="0">
                <a:latin typeface="Avenir Black" panose="02000503020000020003" pitchFamily="2" charset="0"/>
              </a:rPr>
              <a:t>YOLO (</a:t>
            </a:r>
            <a:r>
              <a:rPr lang="en-US" sz="1000" b="1" dirty="0" err="1">
                <a:latin typeface="Avenir Black" panose="02000503020000020003" pitchFamily="2" charset="0"/>
              </a:rPr>
              <a:t>Radul</a:t>
            </a:r>
            <a:r>
              <a:rPr lang="en-US" sz="1000" b="1" dirty="0">
                <a:latin typeface="Avenir Black" panose="02000503020000020003" pitchFamily="2" charset="0"/>
              </a:rPr>
              <a:t> et al, 2023 POPL)</a:t>
            </a:r>
          </a:p>
          <a:p>
            <a:r>
              <a:rPr lang="en-US" sz="1000" b="1" dirty="0">
                <a:latin typeface="Avenir Black" panose="02000503020000020003" pitchFamily="2" charset="0"/>
              </a:rPr>
              <a:t>Reverse mode ADEV via YOLO (Becker &amp; </a:t>
            </a:r>
            <a:r>
              <a:rPr lang="en-US" sz="1000" b="1" dirty="0" err="1">
                <a:latin typeface="Avenir Black" panose="02000503020000020003" pitchFamily="2" charset="0"/>
              </a:rPr>
              <a:t>Huot</a:t>
            </a:r>
            <a:r>
              <a:rPr lang="en-US" sz="1000" b="1" dirty="0">
                <a:latin typeface="Avenir Black" panose="02000503020000020003" pitchFamily="2" charset="0"/>
              </a:rPr>
              <a:t> et al, 2024 POPL)</a:t>
            </a:r>
          </a:p>
        </p:txBody>
      </p:sp>
    </p:spTree>
    <p:extLst>
      <p:ext uri="{BB962C8B-B14F-4D97-AF65-F5344CB8AC3E}">
        <p14:creationId xmlns:p14="http://schemas.microsoft.com/office/powerpoint/2010/main" val="2759448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01DD4-A60A-9EE5-8DB9-96FA18F1B06F}"/>
              </a:ext>
            </a:extLst>
          </p:cNvPr>
          <p:cNvSpPr/>
          <p:nvPr/>
        </p:nvSpPr>
        <p:spPr>
          <a:xfrm>
            <a:off x="5326613" y="589079"/>
            <a:ext cx="3681552" cy="3965343"/>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9" name="Picture 8">
            <a:extLst>
              <a:ext uri="{FF2B5EF4-FFF2-40B4-BE49-F238E27FC236}">
                <a16:creationId xmlns:a16="http://schemas.microsoft.com/office/drawing/2014/main" id="{AAFF84E4-59D4-E6DA-B5ED-F310354BCC2C}"/>
              </a:ext>
            </a:extLst>
          </p:cNvPr>
          <p:cNvPicPr>
            <a:picLocks noChangeAspect="1"/>
          </p:cNvPicPr>
          <p:nvPr/>
        </p:nvPicPr>
        <p:blipFill rotWithShape="1">
          <a:blip r:embed="rId3"/>
          <a:srcRect l="21432" t="51699" r="45784" b="21076"/>
          <a:stretch/>
        </p:blipFill>
        <p:spPr>
          <a:xfrm>
            <a:off x="5403711" y="676385"/>
            <a:ext cx="3527356" cy="3790739"/>
          </a:xfrm>
          <a:prstGeom prst="rect">
            <a:avLst/>
          </a:prstGeom>
        </p:spPr>
      </p:pic>
      <p:cxnSp>
        <p:nvCxnSpPr>
          <p:cNvPr id="13" name="Straight Arrow Connector 12">
            <a:extLst>
              <a:ext uri="{FF2B5EF4-FFF2-40B4-BE49-F238E27FC236}">
                <a16:creationId xmlns:a16="http://schemas.microsoft.com/office/drawing/2014/main" id="{0DF23FDD-61FD-AB08-685D-6C11E338591E}"/>
              </a:ext>
            </a:extLst>
          </p:cNvPr>
          <p:cNvCxnSpPr>
            <a:cxnSpLocks/>
          </p:cNvCxnSpPr>
          <p:nvPr/>
        </p:nvCxnSpPr>
        <p:spPr>
          <a:xfrm>
            <a:off x="3817389" y="2248585"/>
            <a:ext cx="15092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2C9FB5-35F8-9C12-F776-39B99199C41A}"/>
                  </a:ext>
                </a:extLst>
              </p:cNvPr>
              <p:cNvSpPr txBox="1"/>
              <p:nvPr/>
            </p:nvSpPr>
            <p:spPr>
              <a:xfrm>
                <a:off x="3778840" y="2259891"/>
                <a:ext cx="15863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a:solidFill>
                            <a:srgbClr val="00B050"/>
                          </a:solidFill>
                          <a:latin typeface="Cambria Math" panose="02040503050406030204" pitchFamily="18" charset="0"/>
                        </a:rPr>
                        <m:t>𝐘𝐎𝐋𝐎</m:t>
                      </m:r>
                      <m:r>
                        <a:rPr lang="en-US" sz="1800" b="1" i="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rPr>
                        <m:t>𝐀</m:t>
                      </m:r>
                      <m:r>
                        <a:rPr lang="en-US" sz="1800" b="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ea typeface="Cambria Math" panose="02040503050406030204" pitchFamily="18" charset="0"/>
                        </a:rPr>
                        <m:t>𝔼</m:t>
                      </m:r>
                      <m:r>
                        <a:rPr lang="en-US" sz="1800" b="1">
                          <a:solidFill>
                            <a:srgbClr val="00B050"/>
                          </a:solidFill>
                          <a:latin typeface="Cambria Math" panose="02040503050406030204" pitchFamily="18" charset="0"/>
                          <a:ea typeface="Cambria Math" panose="02040503050406030204" pitchFamily="18" charset="0"/>
                        </a:rPr>
                        <m:t>𝐕</m:t>
                      </m:r>
                    </m:oMath>
                  </m:oMathPara>
                </a14:m>
                <a:endParaRPr lang="en-US" sz="1650" dirty="0"/>
              </a:p>
            </p:txBody>
          </p:sp>
        </mc:Choice>
        <mc:Fallback xmlns="">
          <p:sp>
            <p:nvSpPr>
              <p:cNvPr id="16" name="TextBox 15">
                <a:extLst>
                  <a:ext uri="{FF2B5EF4-FFF2-40B4-BE49-F238E27FC236}">
                    <a16:creationId xmlns:a16="http://schemas.microsoft.com/office/drawing/2014/main" id="{DA2C9FB5-35F8-9C12-F776-39B99199C41A}"/>
                  </a:ext>
                </a:extLst>
              </p:cNvPr>
              <p:cNvSpPr txBox="1">
                <a:spLocks noRot="1" noChangeAspect="1" noMove="1" noResize="1" noEditPoints="1" noAdjustHandles="1" noChangeArrowheads="1" noChangeShapeType="1" noTextEdit="1"/>
              </p:cNvSpPr>
              <p:nvPr/>
            </p:nvSpPr>
            <p:spPr>
              <a:xfrm>
                <a:off x="3778840" y="2259891"/>
                <a:ext cx="1586324" cy="369332"/>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A55CE42-31D2-2D71-AD50-73613E83F788}"/>
              </a:ext>
            </a:extLst>
          </p:cNvPr>
          <p:cNvSpPr/>
          <p:nvPr/>
        </p:nvSpPr>
        <p:spPr>
          <a:xfrm>
            <a:off x="122551" y="1216969"/>
            <a:ext cx="3694838" cy="270956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5" name="Picture 4">
            <a:extLst>
              <a:ext uri="{FF2B5EF4-FFF2-40B4-BE49-F238E27FC236}">
                <a16:creationId xmlns:a16="http://schemas.microsoft.com/office/drawing/2014/main" id="{96CAEE7A-8F6E-048B-B34C-DCBA8954698A}"/>
              </a:ext>
            </a:extLst>
          </p:cNvPr>
          <p:cNvPicPr>
            <a:picLocks noChangeAspect="1"/>
          </p:cNvPicPr>
          <p:nvPr/>
        </p:nvPicPr>
        <p:blipFill rotWithShape="1">
          <a:blip r:embed="rId5"/>
          <a:srcRect l="20950" t="15836" r="52144" b="69943"/>
          <a:stretch/>
        </p:blipFill>
        <p:spPr>
          <a:xfrm>
            <a:off x="118951" y="1312743"/>
            <a:ext cx="3698438" cy="2529534"/>
          </a:xfrm>
          <a:prstGeom prst="rect">
            <a:avLst/>
          </a:prstGeom>
        </p:spPr>
      </p:pic>
    </p:spTree>
    <p:extLst>
      <p:ext uri="{BB962C8B-B14F-4D97-AF65-F5344CB8AC3E}">
        <p14:creationId xmlns:p14="http://schemas.microsoft.com/office/powerpoint/2010/main" val="3192129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688AF3F1-E12B-247D-EBB2-C18670DE7505}"/>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9" name="TextBox 8">
            <a:extLst>
              <a:ext uri="{FF2B5EF4-FFF2-40B4-BE49-F238E27FC236}">
                <a16:creationId xmlns:a16="http://schemas.microsoft.com/office/drawing/2014/main" id="{7F25D8B3-9C18-6403-272B-82D33C1193BD}"/>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solidFill>
                      <a:schemeClr val="tx1">
                        <a:lumMod val="65000"/>
                        <a:lumOff val="35000"/>
                      </a:schemeClr>
                    </a:solidFill>
                    <a:latin typeface="Cambria Math" panose="02040503050406030204" pitchFamily="18" charset="0"/>
                    <a:ea typeface="Cambria Math" panose="02040503050406030204" pitchFamily="18" charset="0"/>
                  </a:rPr>
                  <a:t>          # z</a:t>
                </a:r>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4CDDACF-7F54-0BC9-5D32-4BBE359E9971}"/>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2" name="ReferencePosterior">
            <a:hlinkClick r:id="" action="ppaction://media"/>
            <a:extLst>
              <a:ext uri="{FF2B5EF4-FFF2-40B4-BE49-F238E27FC236}">
                <a16:creationId xmlns:a16="http://schemas.microsoft.com/office/drawing/2014/main" id="{EA1BE08D-27D5-CC6E-6905-8062FA9246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124891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4B68A2-7B1F-5CE7-3C95-A5F04772C637}"/>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4"/>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2328284"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14" name="TextBox 13">
            <a:extLst>
              <a:ext uri="{FF2B5EF4-FFF2-40B4-BE49-F238E27FC236}">
                <a16:creationId xmlns:a16="http://schemas.microsoft.com/office/drawing/2014/main" id="{53B6C858-B660-1BEF-1295-8DEB1E2B634B}"/>
              </a:ext>
            </a:extLst>
          </p:cNvPr>
          <p:cNvSpPr txBox="1"/>
          <p:nvPr/>
        </p:nvSpPr>
        <p:spPr>
          <a:xfrm>
            <a:off x="4560846" y="2258146"/>
            <a:ext cx="3596563" cy="415498"/>
          </a:xfrm>
          <a:prstGeom prst="rect">
            <a:avLst/>
          </a:prstGeom>
          <a:noFill/>
        </p:spPr>
        <p:txBody>
          <a:bodyPr wrap="square" rtlCol="0">
            <a:spAutoFit/>
          </a:bodyPr>
          <a:lstStyle/>
          <a:p>
            <a:pPr algn="ctr"/>
            <a:r>
              <a:rPr lang="en-US" sz="2100" dirty="0">
                <a:solidFill>
                  <a:srgbClr val="00B050"/>
                </a:solidFill>
                <a:latin typeface="Avenir Black" panose="02000503020000020003" pitchFamily="2" charset="0"/>
              </a:rPr>
              <a:t>Our first step towards yes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67D122D-35FB-8DBC-2A81-68071CB2E19C}"/>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oMath>
                </a14:m>
                <a:r>
                  <a:rPr lang="en-US" sz="1500" b="1" dirty="0">
                    <a:latin typeface="Cambria Math" panose="02040503050406030204" pitchFamily="18" charset="0"/>
                    <a:ea typeface="Cambria Math" panose="02040503050406030204" pitchFamily="18" charset="0"/>
                  </a:rPr>
                  <a:t> (this work)</a:t>
                </a:r>
              </a:p>
            </p:txBody>
          </p:sp>
        </mc:Choice>
        <mc:Fallback xmlns="">
          <p:sp>
            <p:nvSpPr>
              <p:cNvPr id="3" name="TextBox 2">
                <a:extLst>
                  <a:ext uri="{FF2B5EF4-FFF2-40B4-BE49-F238E27FC236}">
                    <a16:creationId xmlns:a16="http://schemas.microsoft.com/office/drawing/2014/main" id="{067D122D-35FB-8DBC-2A81-68071CB2E19C}"/>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5"/>
                <a:stretch>
                  <a:fillRect t="-7692" b="-1923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EF715BF-C2FA-3E3D-D0B6-B70060C399B2}"/>
              </a:ext>
            </a:extLst>
          </p:cNvPr>
          <p:cNvSpPr txBox="1"/>
          <p:nvPr/>
        </p:nvSpPr>
        <p:spPr>
          <a:xfrm>
            <a:off x="1438540" y="1322095"/>
            <a:ext cx="6404486" cy="784830"/>
          </a:xfrm>
          <a:prstGeom prst="rect">
            <a:avLst/>
          </a:prstGeom>
          <a:noFill/>
        </p:spPr>
        <p:txBody>
          <a:bodyPr wrap="square" rtlCol="0">
            <a:spAutoFit/>
          </a:bodyPr>
          <a:lstStyle/>
          <a:p>
            <a:pPr algn="ctr"/>
            <a:r>
              <a:rPr lang="en-US" sz="2250" dirty="0">
                <a:latin typeface="Avenir Black" panose="02000503020000020003" pitchFamily="2" charset="0"/>
              </a:rPr>
              <a:t>So, we just write this as a program, </a:t>
            </a:r>
          </a:p>
          <a:p>
            <a:pPr algn="ctr"/>
            <a:r>
              <a:rPr lang="en-US" sz="2250" dirty="0">
                <a:latin typeface="Avenir Black" panose="02000503020000020003" pitchFamily="2" charset="0"/>
              </a:rPr>
              <a:t>and use AD … </a:t>
            </a:r>
            <a:r>
              <a:rPr lang="en-US" sz="2250" i="1" dirty="0">
                <a:latin typeface="Avenir Black" panose="02000503020000020003" pitchFamily="2" charset="0"/>
              </a:rPr>
              <a:t>right</a:t>
            </a:r>
            <a:r>
              <a:rPr lang="en-US" sz="2250" dirty="0">
                <a:latin typeface="Avenir Black" panose="02000503020000020003" pitchFamily="2" charset="0"/>
              </a:rPr>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2CE9C6-C62E-0C23-C36D-C5D8E4900B67}"/>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6" name="TextBox 5">
                <a:extLst>
                  <a:ext uri="{FF2B5EF4-FFF2-40B4-BE49-F238E27FC236}">
                    <a16:creationId xmlns:a16="http://schemas.microsoft.com/office/drawing/2014/main" id="{8E2CE9C6-C62E-0C23-C36D-C5D8E4900B67}"/>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6"/>
                <a:stretch>
                  <a:fillRect b="-1587"/>
                </a:stretch>
              </a:blipFill>
            </p:spPr>
            <p:txBody>
              <a:bodyPr/>
              <a:lstStyle/>
              <a:p>
                <a:r>
                  <a:rPr lang="en-US">
                    <a:noFill/>
                  </a:rPr>
                  <a:t> </a:t>
                </a:r>
              </a:p>
            </p:txBody>
          </p:sp>
        </mc:Fallback>
      </mc:AlternateContent>
    </p:spTree>
    <p:extLst>
      <p:ext uri="{BB962C8B-B14F-4D97-AF65-F5344CB8AC3E}">
        <p14:creationId xmlns:p14="http://schemas.microsoft.com/office/powerpoint/2010/main" val="16311806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7279E55-FBB9-A3FE-C242-9E102E8B5CA9}"/>
              </a:ext>
            </a:extLst>
          </p:cNvPr>
          <p:cNvSpPr/>
          <p:nvPr/>
        </p:nvSpPr>
        <p:spPr>
          <a:xfrm>
            <a:off x="426808" y="1495974"/>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F76502EB-4FF8-2BF7-A482-0CD780D9727A}"/>
              </a:ext>
            </a:extLst>
          </p:cNvPr>
          <p:cNvSpPr/>
          <p:nvPr/>
        </p:nvSpPr>
        <p:spPr>
          <a:xfrm>
            <a:off x="3848687" y="1495416"/>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3" name="Rectangle 2">
            <a:extLst>
              <a:ext uri="{FF2B5EF4-FFF2-40B4-BE49-F238E27FC236}">
                <a16:creationId xmlns:a16="http://schemas.microsoft.com/office/drawing/2014/main" id="{B1136F9D-87AD-2740-7A78-81722798047B}"/>
              </a:ext>
            </a:extLst>
          </p:cNvPr>
          <p:cNvSpPr/>
          <p:nvPr/>
        </p:nvSpPr>
        <p:spPr>
          <a:xfrm>
            <a:off x="426808" y="1495972"/>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996B1AD-500E-FCC7-1272-D6286B106D87}"/>
                  </a:ext>
                </a:extLst>
              </p:cNvPr>
              <p:cNvSpPr txBox="1"/>
              <p:nvPr/>
            </p:nvSpPr>
            <p:spPr>
              <a:xfrm>
                <a:off x="478155" y="1847653"/>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22" name="TextBox 21">
                <a:extLst>
                  <a:ext uri="{FF2B5EF4-FFF2-40B4-BE49-F238E27FC236}">
                    <a16:creationId xmlns:a16="http://schemas.microsoft.com/office/drawing/2014/main" id="{5996B1AD-500E-FCC7-1272-D6286B106D87}"/>
                  </a:ext>
                </a:extLst>
              </p:cNvPr>
              <p:cNvSpPr txBox="1">
                <a:spLocks noRot="1" noChangeAspect="1" noMove="1" noResize="1" noEditPoints="1" noAdjustHandles="1" noChangeArrowheads="1" noChangeShapeType="1" noTextEdit="1"/>
              </p:cNvSpPr>
              <p:nvPr/>
            </p:nvSpPr>
            <p:spPr>
              <a:xfrm>
                <a:off x="478155" y="1847653"/>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A17897-0F9E-DFB1-9586-93F80DEE24CB}"/>
                  </a:ext>
                </a:extLst>
              </p:cNvPr>
              <p:cNvSpPr txBox="1"/>
              <p:nvPr/>
            </p:nvSpPr>
            <p:spPr>
              <a:xfrm>
                <a:off x="426810" y="2411479"/>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23" name="TextBox 22">
                <a:extLst>
                  <a:ext uri="{FF2B5EF4-FFF2-40B4-BE49-F238E27FC236}">
                    <a16:creationId xmlns:a16="http://schemas.microsoft.com/office/drawing/2014/main" id="{38A17897-0F9E-DFB1-9586-93F80DEE24CB}"/>
                  </a:ext>
                </a:extLst>
              </p:cNvPr>
              <p:cNvSpPr txBox="1">
                <a:spLocks noRot="1" noChangeAspect="1" noMove="1" noResize="1" noEditPoints="1" noAdjustHandles="1" noChangeArrowheads="1" noChangeShapeType="1" noTextEdit="1"/>
              </p:cNvSpPr>
              <p:nvPr/>
            </p:nvSpPr>
            <p:spPr>
              <a:xfrm>
                <a:off x="426810" y="2411479"/>
                <a:ext cx="736204" cy="301878"/>
              </a:xfrm>
              <a:prstGeom prst="rect">
                <a:avLst/>
              </a:prstGeom>
              <a:blipFill>
                <a:blip r:embed="rId4"/>
                <a:stretch>
                  <a:fillRect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88F282B-E680-2BC4-1930-1155120AC405}"/>
                  </a:ext>
                </a:extLst>
              </p:cNvPr>
              <p:cNvSpPr txBox="1"/>
              <p:nvPr/>
            </p:nvSpPr>
            <p:spPr>
              <a:xfrm>
                <a:off x="2197835" y="2214595"/>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24" name="TextBox 23">
                <a:extLst>
                  <a:ext uri="{FF2B5EF4-FFF2-40B4-BE49-F238E27FC236}">
                    <a16:creationId xmlns:a16="http://schemas.microsoft.com/office/drawing/2014/main" id="{B88F282B-E680-2BC4-1930-1155120AC405}"/>
                  </a:ext>
                </a:extLst>
              </p:cNvPr>
              <p:cNvSpPr txBox="1">
                <a:spLocks noRot="1" noChangeAspect="1" noMove="1" noResize="1" noEditPoints="1" noAdjustHandles="1" noChangeArrowheads="1" noChangeShapeType="1" noTextEdit="1"/>
              </p:cNvSpPr>
              <p:nvPr/>
            </p:nvSpPr>
            <p:spPr>
              <a:xfrm>
                <a:off x="2197835" y="2214595"/>
                <a:ext cx="687689" cy="276999"/>
              </a:xfrm>
              <a:prstGeom prst="rect">
                <a:avLst/>
              </a:prstGeom>
              <a:blipFill>
                <a:blip r:embed="rId5"/>
                <a:stretch>
                  <a:fillRect l="-7273" t="-8696" r="-10909"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CF735C-BB2C-34A4-643C-7924F4F680B4}"/>
                  </a:ext>
                </a:extLst>
              </p:cNvPr>
              <p:cNvSpPr txBox="1"/>
              <p:nvPr/>
            </p:nvSpPr>
            <p:spPr>
              <a:xfrm>
                <a:off x="1939429" y="182578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5" name="TextBox 24">
                <a:extLst>
                  <a:ext uri="{FF2B5EF4-FFF2-40B4-BE49-F238E27FC236}">
                    <a16:creationId xmlns:a16="http://schemas.microsoft.com/office/drawing/2014/main" id="{48CF735C-BB2C-34A4-643C-7924F4F680B4}"/>
                  </a:ext>
                </a:extLst>
              </p:cNvPr>
              <p:cNvSpPr txBox="1">
                <a:spLocks noRot="1" noChangeAspect="1" noMove="1" noResize="1" noEditPoints="1" noAdjustHandles="1" noChangeArrowheads="1" noChangeShapeType="1" noTextEdit="1"/>
              </p:cNvSpPr>
              <p:nvPr/>
            </p:nvSpPr>
            <p:spPr>
              <a:xfrm>
                <a:off x="1939429" y="1825786"/>
                <a:ext cx="1102866" cy="276999"/>
              </a:xfrm>
              <a:prstGeom prst="rect">
                <a:avLst/>
              </a:prstGeom>
              <a:blipFill>
                <a:blip r:embed="rId6"/>
                <a:stretch>
                  <a:fillRect l="-6818" t="-9091" r="-6818"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DF93B6B-6AE1-C067-F526-45B8B2227D8D}"/>
                  </a:ext>
                </a:extLst>
              </p:cNvPr>
              <p:cNvSpPr txBox="1"/>
              <p:nvPr/>
            </p:nvSpPr>
            <p:spPr>
              <a:xfrm>
                <a:off x="1947869" y="2636056"/>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26" name="TextBox 25">
                <a:extLst>
                  <a:ext uri="{FF2B5EF4-FFF2-40B4-BE49-F238E27FC236}">
                    <a16:creationId xmlns:a16="http://schemas.microsoft.com/office/drawing/2014/main" id="{4DF93B6B-6AE1-C067-F526-45B8B2227D8D}"/>
                  </a:ext>
                </a:extLst>
              </p:cNvPr>
              <p:cNvSpPr txBox="1">
                <a:spLocks noRot="1" noChangeAspect="1" noMove="1" noResize="1" noEditPoints="1" noAdjustHandles="1" noChangeArrowheads="1" noChangeShapeType="1" noTextEdit="1"/>
              </p:cNvSpPr>
              <p:nvPr/>
            </p:nvSpPr>
            <p:spPr>
              <a:xfrm>
                <a:off x="1947869" y="2636056"/>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DF225FDE-6793-95D9-89DB-2126A76829DE}"/>
              </a:ext>
            </a:extLst>
          </p:cNvPr>
          <p:cNvCxnSpPr>
            <a:cxnSpLocks/>
            <a:endCxn id="26" idx="1"/>
          </p:cNvCxnSpPr>
          <p:nvPr/>
        </p:nvCxnSpPr>
        <p:spPr>
          <a:xfrm>
            <a:off x="1010612" y="2689919"/>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755F3C19-6ADA-271E-E192-C6F2E2B43490}"/>
              </a:ext>
            </a:extLst>
          </p:cNvPr>
          <p:cNvCxnSpPr>
            <a:cxnSpLocks/>
          </p:cNvCxnSpPr>
          <p:nvPr/>
        </p:nvCxnSpPr>
        <p:spPr>
          <a:xfrm flipV="1">
            <a:off x="1010612" y="2363471"/>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BE53BA79-6740-5F23-E6E1-3DF12F716C50}"/>
              </a:ext>
            </a:extLst>
          </p:cNvPr>
          <p:cNvCxnSpPr>
            <a:cxnSpLocks/>
            <a:endCxn id="25" idx="1"/>
          </p:cNvCxnSpPr>
          <p:nvPr/>
        </p:nvCxnSpPr>
        <p:spPr>
          <a:xfrm flipV="1">
            <a:off x="1002171" y="1964286"/>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CD386C49-FEF1-C080-BA28-3DE2F7B59161}"/>
              </a:ext>
            </a:extLst>
          </p:cNvPr>
          <p:cNvCxnSpPr>
            <a:cxnSpLocks/>
            <a:stCxn id="26" idx="3"/>
          </p:cNvCxnSpPr>
          <p:nvPr/>
        </p:nvCxnSpPr>
        <p:spPr>
          <a:xfrm flipV="1">
            <a:off x="3050735" y="2547185"/>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2F4FD2B6-0042-1FAA-A2DE-7580043FC965}"/>
              </a:ext>
            </a:extLst>
          </p:cNvPr>
          <p:cNvCxnSpPr>
            <a:cxnSpLocks/>
          </p:cNvCxnSpPr>
          <p:nvPr/>
        </p:nvCxnSpPr>
        <p:spPr>
          <a:xfrm>
            <a:off x="3068167" y="2410577"/>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B6164B93-020F-EEE3-F5D6-1E16B44D0100}"/>
              </a:ext>
            </a:extLst>
          </p:cNvPr>
          <p:cNvCxnSpPr>
            <a:cxnSpLocks/>
            <a:stCxn id="25" idx="3"/>
          </p:cNvCxnSpPr>
          <p:nvPr/>
        </p:nvCxnSpPr>
        <p:spPr>
          <a:xfrm>
            <a:off x="3042295" y="1964286"/>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B7CE5FEF-FCF1-4297-C661-E410DDBEA23C}"/>
                  </a:ext>
                </a:extLst>
              </p:cNvPr>
              <p:cNvSpPr txBox="1"/>
              <p:nvPr/>
            </p:nvSpPr>
            <p:spPr>
              <a:xfrm>
                <a:off x="3854365" y="2086340"/>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53" name="TextBox 52">
                <a:extLst>
                  <a:ext uri="{FF2B5EF4-FFF2-40B4-BE49-F238E27FC236}">
                    <a16:creationId xmlns:a16="http://schemas.microsoft.com/office/drawing/2014/main" id="{B7CE5FEF-FCF1-4297-C661-E410DDBEA23C}"/>
                  </a:ext>
                </a:extLst>
              </p:cNvPr>
              <p:cNvSpPr txBox="1">
                <a:spLocks noRot="1" noChangeAspect="1" noMove="1" noResize="1" noEditPoints="1" noAdjustHandles="1" noChangeArrowheads="1" noChangeShapeType="1" noTextEdit="1"/>
              </p:cNvSpPr>
              <p:nvPr/>
            </p:nvSpPr>
            <p:spPr>
              <a:xfrm>
                <a:off x="3854365" y="2086340"/>
                <a:ext cx="2881558" cy="618824"/>
              </a:xfrm>
              <a:prstGeom prst="rect">
                <a:avLst/>
              </a:prstGeom>
              <a:blipFill>
                <a:blip r:embed="rId8"/>
                <a:stretch>
                  <a:fillRect l="-1316" t="-2000" r="-219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6A3BEFA-B7D6-DC1B-B21B-F72BC037DBBC}"/>
                  </a:ext>
                </a:extLst>
              </p:cNvPr>
              <p:cNvSpPr txBox="1"/>
              <p:nvPr/>
            </p:nvSpPr>
            <p:spPr>
              <a:xfrm>
                <a:off x="3764566" y="1820896"/>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59" name="TextBox 58">
                <a:extLst>
                  <a:ext uri="{FF2B5EF4-FFF2-40B4-BE49-F238E27FC236}">
                    <a16:creationId xmlns:a16="http://schemas.microsoft.com/office/drawing/2014/main" id="{46A3BEFA-B7D6-DC1B-B21B-F72BC037DBBC}"/>
                  </a:ext>
                </a:extLst>
              </p:cNvPr>
              <p:cNvSpPr txBox="1">
                <a:spLocks noRot="1" noChangeAspect="1" noMove="1" noResize="1" noEditPoints="1" noAdjustHandles="1" noChangeArrowheads="1" noChangeShapeType="1" noTextEdit="1"/>
              </p:cNvSpPr>
              <p:nvPr/>
            </p:nvSpPr>
            <p:spPr>
              <a:xfrm>
                <a:off x="3764566" y="1820896"/>
                <a:ext cx="3227131" cy="242374"/>
              </a:xfrm>
              <a:prstGeom prst="rect">
                <a:avLst/>
              </a:prstGeom>
              <a:blipFill>
                <a:blip r:embed="rId9"/>
                <a:stretch>
                  <a:fillRect b="-15000"/>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06424047-EE9F-4BF7-A59C-2A9C5C9C6E2F}"/>
              </a:ext>
            </a:extLst>
          </p:cNvPr>
          <p:cNvSpPr txBox="1"/>
          <p:nvPr/>
        </p:nvSpPr>
        <p:spPr>
          <a:xfrm>
            <a:off x="380551" y="3055548"/>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61" name="TextBox 60">
            <a:extLst>
              <a:ext uri="{FF2B5EF4-FFF2-40B4-BE49-F238E27FC236}">
                <a16:creationId xmlns:a16="http://schemas.microsoft.com/office/drawing/2014/main" id="{002CF6D1-34F3-49DF-B528-6604947FE946}"/>
              </a:ext>
            </a:extLst>
          </p:cNvPr>
          <p:cNvSpPr txBox="1"/>
          <p:nvPr/>
        </p:nvSpPr>
        <p:spPr>
          <a:xfrm>
            <a:off x="1419190" y="3059851"/>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62" name="TextBox 61">
            <a:extLst>
              <a:ext uri="{FF2B5EF4-FFF2-40B4-BE49-F238E27FC236}">
                <a16:creationId xmlns:a16="http://schemas.microsoft.com/office/drawing/2014/main" id="{34506F7D-C37F-82A9-05DA-B5041391A3E0}"/>
              </a:ext>
            </a:extLst>
          </p:cNvPr>
          <p:cNvSpPr txBox="1"/>
          <p:nvPr/>
        </p:nvSpPr>
        <p:spPr>
          <a:xfrm>
            <a:off x="3814047" y="3032371"/>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1055" name="Straight Arrow Connector 1054">
            <a:extLst>
              <a:ext uri="{FF2B5EF4-FFF2-40B4-BE49-F238E27FC236}">
                <a16:creationId xmlns:a16="http://schemas.microsoft.com/office/drawing/2014/main" id="{6FFBB5F1-E429-B75A-B923-8ABDF10D583F}"/>
              </a:ext>
            </a:extLst>
          </p:cNvPr>
          <p:cNvCxnSpPr>
            <a:cxnSpLocks/>
            <a:endCxn id="1059" idx="1"/>
          </p:cNvCxnSpPr>
          <p:nvPr/>
        </p:nvCxnSpPr>
        <p:spPr>
          <a:xfrm flipV="1">
            <a:off x="6780798" y="2410550"/>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8105A2A6-EE74-D60C-B0B8-6823A19EF7F7}"/>
                  </a:ext>
                </a:extLst>
              </p:cNvPr>
              <p:cNvSpPr txBox="1"/>
              <p:nvPr/>
            </p:nvSpPr>
            <p:spPr>
              <a:xfrm>
                <a:off x="7803564" y="2252846"/>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1059" name="TextBox 1058">
                <a:extLst>
                  <a:ext uri="{FF2B5EF4-FFF2-40B4-BE49-F238E27FC236}">
                    <a16:creationId xmlns:a16="http://schemas.microsoft.com/office/drawing/2014/main" id="{8105A2A6-EE74-D60C-B0B8-6823A19EF7F7}"/>
                  </a:ext>
                </a:extLst>
              </p:cNvPr>
              <p:cNvSpPr txBox="1">
                <a:spLocks noRot="1" noChangeAspect="1" noMove="1" noResize="1" noEditPoints="1" noAdjustHandles="1" noChangeArrowheads="1" noChangeShapeType="1" noTextEdit="1"/>
              </p:cNvSpPr>
              <p:nvPr/>
            </p:nvSpPr>
            <p:spPr>
              <a:xfrm>
                <a:off x="7803564" y="2252846"/>
                <a:ext cx="736204" cy="315407"/>
              </a:xfrm>
              <a:prstGeom prst="rect">
                <a:avLst/>
              </a:prstGeom>
              <a:blipFill>
                <a:blip r:embed="rId10"/>
                <a:stretch>
                  <a:fillRect t="-19231" b="-23077"/>
                </a:stretch>
              </a:blipFill>
            </p:spPr>
            <p:txBody>
              <a:bodyPr/>
              <a:lstStyle/>
              <a:p>
                <a:r>
                  <a:rPr lang="en-US">
                    <a:noFill/>
                  </a:rPr>
                  <a:t> </a:t>
                </a:r>
              </a:p>
            </p:txBody>
          </p:sp>
        </mc:Fallback>
      </mc:AlternateContent>
      <p:sp>
        <p:nvSpPr>
          <p:cNvPr id="1060" name="TextBox 1059">
            <a:extLst>
              <a:ext uri="{FF2B5EF4-FFF2-40B4-BE49-F238E27FC236}">
                <a16:creationId xmlns:a16="http://schemas.microsoft.com/office/drawing/2014/main" id="{4CAA3333-43EC-0531-26EC-10747984306C}"/>
              </a:ext>
            </a:extLst>
          </p:cNvPr>
          <p:cNvSpPr txBox="1"/>
          <p:nvPr/>
        </p:nvSpPr>
        <p:spPr>
          <a:xfrm>
            <a:off x="6721139" y="3037468"/>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 name="TextBox 3">
            <a:extLst>
              <a:ext uri="{FF2B5EF4-FFF2-40B4-BE49-F238E27FC236}">
                <a16:creationId xmlns:a16="http://schemas.microsoft.com/office/drawing/2014/main" id="{A844F000-256A-EC17-486C-50E796343D8F}"/>
              </a:ext>
            </a:extLst>
          </p:cNvPr>
          <p:cNvSpPr txBox="1"/>
          <p:nvPr/>
        </p:nvSpPr>
        <p:spPr>
          <a:xfrm>
            <a:off x="1214363" y="1111089"/>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7" name="Rectangle 6">
            <a:extLst>
              <a:ext uri="{FF2B5EF4-FFF2-40B4-BE49-F238E27FC236}">
                <a16:creationId xmlns:a16="http://schemas.microsoft.com/office/drawing/2014/main" id="{A71500BD-2893-F1D8-3486-6B9C78A34FE1}"/>
              </a:ext>
            </a:extLst>
          </p:cNvPr>
          <p:cNvSpPr/>
          <p:nvPr/>
        </p:nvSpPr>
        <p:spPr>
          <a:xfrm>
            <a:off x="3854364" y="2035666"/>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Box 7">
            <a:extLst>
              <a:ext uri="{FF2B5EF4-FFF2-40B4-BE49-F238E27FC236}">
                <a16:creationId xmlns:a16="http://schemas.microsoft.com/office/drawing/2014/main" id="{D0DEE117-BCF2-1FB1-52E3-6C8521C36CA2}"/>
              </a:ext>
            </a:extLst>
          </p:cNvPr>
          <p:cNvSpPr txBox="1"/>
          <p:nvPr/>
        </p:nvSpPr>
        <p:spPr>
          <a:xfrm>
            <a:off x="4814700" y="150965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9" name="TextBox 8">
            <a:extLst>
              <a:ext uri="{FF2B5EF4-FFF2-40B4-BE49-F238E27FC236}">
                <a16:creationId xmlns:a16="http://schemas.microsoft.com/office/drawing/2014/main" id="{BDF9991B-2B2E-7210-EECB-341F445DE4B5}"/>
              </a:ext>
            </a:extLst>
          </p:cNvPr>
          <p:cNvSpPr txBox="1"/>
          <p:nvPr/>
        </p:nvSpPr>
        <p:spPr>
          <a:xfrm>
            <a:off x="647859" y="1502066"/>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4B2B3-62F1-730D-F8B4-B1212111799A}"/>
                  </a:ext>
                </a:extLst>
              </p:cNvPr>
              <p:cNvSpPr txBox="1"/>
              <p:nvPr/>
            </p:nvSpPr>
            <p:spPr>
              <a:xfrm>
                <a:off x="6982555" y="2167389"/>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11" name="TextBox 10">
                <a:extLst>
                  <a:ext uri="{FF2B5EF4-FFF2-40B4-BE49-F238E27FC236}">
                    <a16:creationId xmlns:a16="http://schemas.microsoft.com/office/drawing/2014/main" id="{4AC4B2B3-62F1-730D-F8B4-B1212111799A}"/>
                  </a:ext>
                </a:extLst>
              </p:cNvPr>
              <p:cNvSpPr txBox="1">
                <a:spLocks noRot="1" noChangeAspect="1" noMove="1" noResize="1" noEditPoints="1" noAdjustHandles="1" noChangeArrowheads="1" noChangeShapeType="1" noTextEdit="1"/>
              </p:cNvSpPr>
              <p:nvPr/>
            </p:nvSpPr>
            <p:spPr>
              <a:xfrm>
                <a:off x="6982555" y="2167389"/>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14E03CB-2373-E588-15AE-C118BEBEC52D}"/>
              </a:ext>
            </a:extLst>
          </p:cNvPr>
          <p:cNvSpPr/>
          <p:nvPr/>
        </p:nvSpPr>
        <p:spPr>
          <a:xfrm>
            <a:off x="3850335" y="1458465"/>
            <a:ext cx="5027201"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16559360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4B68A2-7B1F-5CE7-3C95-A5F04772C637}"/>
              </a:ext>
            </a:extLst>
          </p:cNvPr>
          <p:cNvSpPr/>
          <p:nvPr/>
        </p:nvSpPr>
        <p:spPr>
          <a:xfrm>
            <a:off x="832363" y="434043"/>
            <a:ext cx="7681142" cy="214268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250" dirty="0"/>
          </a:p>
        </p:txBody>
      </p:sp>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4"/>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6" y="446446"/>
            <a:ext cx="2577666"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sp>
        <p:nvSpPr>
          <p:cNvPr id="14" name="TextBox 13">
            <a:extLst>
              <a:ext uri="{FF2B5EF4-FFF2-40B4-BE49-F238E27FC236}">
                <a16:creationId xmlns:a16="http://schemas.microsoft.com/office/drawing/2014/main" id="{53B6C858-B660-1BEF-1295-8DEB1E2B634B}"/>
              </a:ext>
            </a:extLst>
          </p:cNvPr>
          <p:cNvSpPr txBox="1"/>
          <p:nvPr/>
        </p:nvSpPr>
        <p:spPr>
          <a:xfrm>
            <a:off x="4280857" y="2288128"/>
            <a:ext cx="2120702" cy="438582"/>
          </a:xfrm>
          <a:prstGeom prst="rect">
            <a:avLst/>
          </a:prstGeom>
          <a:noFill/>
        </p:spPr>
        <p:txBody>
          <a:bodyPr wrap="square" rtlCol="0">
            <a:spAutoFit/>
          </a:bodyPr>
          <a:lstStyle/>
          <a:p>
            <a:pPr algn="ctr"/>
            <a:r>
              <a:rPr lang="en-US" sz="2250" dirty="0">
                <a:solidFill>
                  <a:srgbClr val="00B050"/>
                </a:solidFill>
                <a:latin typeface="Avenir Black" panose="02000503020000020003" pitchFamily="2" charset="0"/>
              </a:rPr>
              <a:t>then apply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A3CB38-39E6-2A41-9810-4C00F892DF26}"/>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oMath>
                </a14:m>
                <a:r>
                  <a:rPr lang="en-US" sz="1500" b="1" dirty="0">
                    <a:latin typeface="Cambria Math" panose="02040503050406030204" pitchFamily="18" charset="0"/>
                    <a:ea typeface="Cambria Math" panose="02040503050406030204" pitchFamily="18" charset="0"/>
                  </a:rPr>
                  <a:t> (this work)</a:t>
                </a:r>
              </a:p>
            </p:txBody>
          </p:sp>
        </mc:Choice>
        <mc:Fallback xmlns="">
          <p:sp>
            <p:nvSpPr>
              <p:cNvPr id="3" name="TextBox 2">
                <a:extLst>
                  <a:ext uri="{FF2B5EF4-FFF2-40B4-BE49-F238E27FC236}">
                    <a16:creationId xmlns:a16="http://schemas.microsoft.com/office/drawing/2014/main" id="{63A3CB38-39E6-2A41-9810-4C00F892DF26}"/>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5"/>
                <a:stretch>
                  <a:fillRect t="-7692"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6160A0-0AC2-7BC1-D69C-D46E7EE048EE}"/>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authoring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𝐚𝐝𝐞𝐯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4" name="TextBox 3">
                <a:extLst>
                  <a:ext uri="{FF2B5EF4-FFF2-40B4-BE49-F238E27FC236}">
                    <a16:creationId xmlns:a16="http://schemas.microsoft.com/office/drawing/2014/main" id="{EE6160A0-0AC2-7BC1-D69C-D46E7EE048EE}"/>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6"/>
                <a:stretch>
                  <a:fillRect b="-158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5385F5F-4ED7-EAC4-E36D-684BB529F0CB}"/>
              </a:ext>
            </a:extLst>
          </p:cNvPr>
          <p:cNvSpPr txBox="1"/>
          <p:nvPr/>
        </p:nvSpPr>
        <p:spPr>
          <a:xfrm>
            <a:off x="1438540" y="1322095"/>
            <a:ext cx="6404486" cy="784830"/>
          </a:xfrm>
          <a:prstGeom prst="rect">
            <a:avLst/>
          </a:prstGeom>
          <a:noFill/>
        </p:spPr>
        <p:txBody>
          <a:bodyPr wrap="square" rtlCol="0">
            <a:spAutoFit/>
          </a:bodyPr>
          <a:lstStyle/>
          <a:p>
            <a:pPr algn="ctr"/>
            <a:r>
              <a:rPr lang="en-US" sz="2250" dirty="0">
                <a:solidFill>
                  <a:schemeClr val="bg1">
                    <a:lumMod val="85000"/>
                  </a:schemeClr>
                </a:solidFill>
                <a:latin typeface="Avenir Black" panose="02000503020000020003" pitchFamily="2" charset="0"/>
              </a:rPr>
              <a:t>So, we just </a:t>
            </a:r>
            <a:r>
              <a:rPr lang="en-US" sz="2250" dirty="0">
                <a:solidFill>
                  <a:srgbClr val="00B050"/>
                </a:solidFill>
                <a:latin typeface="Avenir Black" panose="02000503020000020003" pitchFamily="2" charset="0"/>
              </a:rPr>
              <a:t>write this as a program</a:t>
            </a:r>
            <a:r>
              <a:rPr lang="en-US" sz="2250" dirty="0">
                <a:latin typeface="Avenir Black" panose="02000503020000020003" pitchFamily="2" charset="0"/>
              </a:rPr>
              <a:t>, </a:t>
            </a:r>
          </a:p>
          <a:p>
            <a:pPr algn="ctr"/>
            <a:r>
              <a:rPr lang="en-US" sz="2250" dirty="0">
                <a:solidFill>
                  <a:schemeClr val="bg1">
                    <a:lumMod val="85000"/>
                  </a:schemeClr>
                </a:solidFill>
                <a:latin typeface="Avenir Black" panose="02000503020000020003" pitchFamily="2" charset="0"/>
              </a:rPr>
              <a:t>and use AD … </a:t>
            </a:r>
            <a:r>
              <a:rPr lang="en-US" sz="2250" i="1" dirty="0">
                <a:solidFill>
                  <a:schemeClr val="bg1">
                    <a:lumMod val="85000"/>
                  </a:schemeClr>
                </a:solidFill>
                <a:latin typeface="Avenir Black" panose="02000503020000020003" pitchFamily="2" charset="0"/>
              </a:rPr>
              <a:t>right</a:t>
            </a:r>
            <a:r>
              <a:rPr lang="en-US" sz="2250" dirty="0">
                <a:solidFill>
                  <a:schemeClr val="bg1">
                    <a:lumMod val="85000"/>
                  </a:schemeClr>
                </a:solidFill>
                <a:latin typeface="Avenir Black" panose="02000503020000020003" pitchFamily="2" charset="0"/>
              </a:rPr>
              <a:t>?</a:t>
            </a:r>
          </a:p>
        </p:txBody>
      </p:sp>
    </p:spTree>
    <p:extLst>
      <p:ext uri="{BB962C8B-B14F-4D97-AF65-F5344CB8AC3E}">
        <p14:creationId xmlns:p14="http://schemas.microsoft.com/office/powerpoint/2010/main" val="16349486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9" y="446446"/>
            <a:ext cx="2666731"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5" y="2908306"/>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5" y="2908306"/>
                <a:ext cx="212429" cy="276999"/>
              </a:xfrm>
              <a:prstGeom prst="rect">
                <a:avLst/>
              </a:prstGeom>
              <a:blipFill>
                <a:blip r:embed="rId5"/>
                <a:stretch>
                  <a:fillRect l="-16667" r="-16667"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07" y="2562421"/>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07" y="2562421"/>
                <a:ext cx="226344" cy="276999"/>
              </a:xfrm>
              <a:prstGeom prst="rect">
                <a:avLst/>
              </a:prstGeom>
              <a:blipFill>
                <a:blip r:embed="rId6"/>
                <a:stretch>
                  <a:fillRect l="-26316" r="-21053" b="-26087"/>
                </a:stretch>
              </a:blipFill>
            </p:spPr>
            <p:txBody>
              <a:bodyPr/>
              <a:lstStyle/>
              <a:p>
                <a:r>
                  <a:rPr lang="en-US">
                    <a:noFill/>
                  </a:rPr>
                  <a:t> </a:t>
                </a:r>
              </a:p>
            </p:txBody>
          </p:sp>
        </mc:Fallback>
      </mc:AlternateContent>
    </p:spTree>
    <p:extLst>
      <p:ext uri="{BB962C8B-B14F-4D97-AF65-F5344CB8AC3E}">
        <p14:creationId xmlns:p14="http://schemas.microsoft.com/office/powerpoint/2010/main" val="33921944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5" y="2908306"/>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5" y="2908306"/>
                <a:ext cx="212429" cy="276999"/>
              </a:xfrm>
              <a:prstGeom prst="rect">
                <a:avLst/>
              </a:prstGeom>
              <a:blipFill>
                <a:blip r:embed="rId5"/>
                <a:stretch>
                  <a:fillRect l="-16667" r="-16667"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07" y="2562421"/>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07" y="2562421"/>
                <a:ext cx="226344" cy="276999"/>
              </a:xfrm>
              <a:prstGeom prst="rect">
                <a:avLst/>
              </a:prstGeom>
              <a:blipFill>
                <a:blip r:embed="rId6"/>
                <a:stretch>
                  <a:fillRect l="-26316" r="-21053" b="-26087"/>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866FE70A-AFDC-9C18-4D0E-D2A4C1D9BD54}"/>
              </a:ext>
            </a:extLst>
          </p:cNvPr>
          <p:cNvCxnSpPr/>
          <p:nvPr/>
        </p:nvCxnSpPr>
        <p:spPr>
          <a:xfrm>
            <a:off x="3348747" y="3202834"/>
            <a:ext cx="0" cy="1138136"/>
          </a:xfrm>
          <a:prstGeom prst="straightConnector1">
            <a:avLst/>
          </a:prstGeom>
          <a:ln w="19050" cap="flat" cmpd="sng" algn="ctr">
            <a:solidFill>
              <a:srgbClr val="00B050"/>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B9D5A8-687E-75B0-CBFE-C8588F192018}"/>
                  </a:ext>
                </a:extLst>
              </p:cNvPr>
              <p:cNvSpPr txBox="1"/>
              <p:nvPr/>
            </p:nvSpPr>
            <p:spPr>
              <a:xfrm>
                <a:off x="2932114" y="4257233"/>
                <a:ext cx="794462" cy="4154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100" b="1" i="1">
                              <a:solidFill>
                                <a:srgbClr val="00B050"/>
                              </a:solidFill>
                              <a:latin typeface="Cambria Math" panose="02040503050406030204" pitchFamily="18" charset="0"/>
                            </a:rPr>
                          </m:ctrlPr>
                        </m:sSubPr>
                        <m:e>
                          <m:r>
                            <a:rPr lang="en-US" sz="2100" b="1" i="1">
                              <a:solidFill>
                                <a:srgbClr val="00B050"/>
                              </a:solidFill>
                              <a:latin typeface="Cambria Math" panose="02040503050406030204" pitchFamily="18" charset="0"/>
                            </a:rPr>
                            <m:t>𝝀</m:t>
                          </m:r>
                        </m:e>
                        <m:sub>
                          <m:r>
                            <a:rPr lang="en-US" sz="2100" b="1" i="1">
                              <a:solidFill>
                                <a:srgbClr val="00B050"/>
                              </a:solidFill>
                              <a:latin typeface="Cambria Math" panose="02040503050406030204" pitchFamily="18" charset="0"/>
                            </a:rPr>
                            <m:t>𝑨𝑫𝑬𝑽</m:t>
                          </m:r>
                        </m:sub>
                      </m:sSub>
                    </m:oMath>
                  </m:oMathPara>
                </a14:m>
                <a:endParaRPr lang="en-US" sz="2100" b="1" dirty="0">
                  <a:solidFill>
                    <a:srgbClr val="00B050"/>
                  </a:solidFill>
                </a:endParaRPr>
              </a:p>
            </p:txBody>
          </p:sp>
        </mc:Choice>
        <mc:Fallback xmlns="">
          <p:sp>
            <p:nvSpPr>
              <p:cNvPr id="11" name="TextBox 10">
                <a:extLst>
                  <a:ext uri="{FF2B5EF4-FFF2-40B4-BE49-F238E27FC236}">
                    <a16:creationId xmlns:a16="http://schemas.microsoft.com/office/drawing/2014/main" id="{88B9D5A8-687E-75B0-CBFE-C8588F192018}"/>
                  </a:ext>
                </a:extLst>
              </p:cNvPr>
              <p:cNvSpPr txBox="1">
                <a:spLocks noRot="1" noChangeAspect="1" noMove="1" noResize="1" noEditPoints="1" noAdjustHandles="1" noChangeArrowheads="1" noChangeShapeType="1" noTextEdit="1"/>
              </p:cNvSpPr>
              <p:nvPr/>
            </p:nvSpPr>
            <p:spPr>
              <a:xfrm>
                <a:off x="2932114" y="4257233"/>
                <a:ext cx="794462" cy="415498"/>
              </a:xfrm>
              <a:prstGeom prst="rect">
                <a:avLst/>
              </a:prstGeom>
              <a:blipFill>
                <a:blip r:embed="rId7"/>
                <a:stretch>
                  <a:fillRect r="-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185ACA-2EF2-D0F1-5954-C902C7D5E5EB}"/>
                  </a:ext>
                </a:extLst>
              </p:cNvPr>
              <p:cNvSpPr txBox="1"/>
              <p:nvPr/>
            </p:nvSpPr>
            <p:spPr>
              <a:xfrm>
                <a:off x="7696955" y="2700922"/>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4" name="TextBox 3">
                <a:extLst>
                  <a:ext uri="{FF2B5EF4-FFF2-40B4-BE49-F238E27FC236}">
                    <a16:creationId xmlns:a16="http://schemas.microsoft.com/office/drawing/2014/main" id="{31185ACA-2EF2-D0F1-5954-C902C7D5E5EB}"/>
                  </a:ext>
                </a:extLst>
              </p:cNvPr>
              <p:cNvSpPr txBox="1">
                <a:spLocks noRot="1" noChangeAspect="1" noMove="1" noResize="1" noEditPoints="1" noAdjustHandles="1" noChangeArrowheads="1" noChangeShapeType="1" noTextEdit="1"/>
              </p:cNvSpPr>
              <p:nvPr/>
            </p:nvSpPr>
            <p:spPr>
              <a:xfrm>
                <a:off x="7696955" y="2700922"/>
                <a:ext cx="1218444" cy="484748"/>
              </a:xfrm>
              <a:prstGeom prst="rect">
                <a:avLst/>
              </a:prstGeom>
              <a:blipFill>
                <a:blip r:embed="rId8"/>
                <a:stretch>
                  <a:fillRect l="-1042" r="-6250" b="-5000"/>
                </a:stretch>
              </a:blipFill>
            </p:spPr>
            <p:txBody>
              <a:bodyPr/>
              <a:lstStyle/>
              <a:p>
                <a:r>
                  <a:rPr lang="en-US">
                    <a:noFill/>
                  </a:rPr>
                  <a:t> </a:t>
                </a:r>
              </a:p>
            </p:txBody>
          </p:sp>
        </mc:Fallback>
      </mc:AlternateContent>
    </p:spTree>
    <p:extLst>
      <p:ext uri="{BB962C8B-B14F-4D97-AF65-F5344CB8AC3E}">
        <p14:creationId xmlns:p14="http://schemas.microsoft.com/office/powerpoint/2010/main" val="2195462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9" y="446446"/>
            <a:ext cx="2269601" cy="323165"/>
          </a:xfrm>
          <a:prstGeom prst="rect">
            <a:avLst/>
          </a:prstGeom>
          <a:noFill/>
        </p:spPr>
        <p:txBody>
          <a:bodyPr wrap="square" rtlCol="0">
            <a:spAutoFit/>
          </a:bodyPr>
          <a:lstStyle/>
          <a:p>
            <a:r>
              <a:rPr lang="en-US" sz="1500" b="1" dirty="0">
                <a:latin typeface="Avenir Black" panose="02000503020000020003" pitchFamily="2" charset="0"/>
              </a:rPr>
              <a:t>Our objective in math</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1758284" y="2066828"/>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756108" y="1806499"/>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5646675" y="2575399"/>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6018754" y="2903707"/>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6271167" y="2908306"/>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solidFill>
                            <a:srgbClr val="00B050"/>
                          </a:solidFill>
                          <a:latin typeface="Cambria Math" panose="02040503050406030204" pitchFamily="18" charset="0"/>
                        </a:rPr>
                        <m:t>𝑷</m:t>
                      </m:r>
                    </m:oMath>
                  </m:oMathPara>
                </a14:m>
                <a:endParaRPr lang="en-US" sz="1800" b="1" dirty="0">
                  <a:solidFill>
                    <a:srgbClr val="00B050"/>
                  </a:solidFill>
                </a:endParaRPr>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6271167" y="2908306"/>
                <a:ext cx="222817" cy="276999"/>
              </a:xfrm>
              <a:prstGeom prst="rect">
                <a:avLst/>
              </a:prstGeom>
              <a:blipFill>
                <a:blip r:embed="rId5"/>
                <a:stretch>
                  <a:fillRect l="-15789" r="-21053"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5923612" y="2562421"/>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solidFill>
                            <a:srgbClr val="00B050"/>
                          </a:solidFill>
                          <a:latin typeface="Cambria Math" panose="02040503050406030204" pitchFamily="18" charset="0"/>
                        </a:rPr>
                        <m:t>𝑸</m:t>
                      </m:r>
                    </m:oMath>
                  </m:oMathPara>
                </a14:m>
                <a:endParaRPr lang="en-US" sz="1800" b="1" dirty="0">
                  <a:solidFill>
                    <a:srgbClr val="00B050"/>
                  </a:solidFill>
                </a:endParaRPr>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5923612" y="2562421"/>
                <a:ext cx="232436" cy="276999"/>
              </a:xfrm>
              <a:prstGeom prst="rect">
                <a:avLst/>
              </a:prstGeom>
              <a:blipFill>
                <a:blip r:embed="rId6"/>
                <a:stretch>
                  <a:fillRect l="-26316" r="-31579" b="-26087"/>
                </a:stretch>
              </a:blipFill>
            </p:spPr>
            <p:txBody>
              <a:bodyPr/>
              <a:lstStyle/>
              <a:p>
                <a:r>
                  <a:rPr lang="en-US">
                    <a:noFill/>
                  </a:rPr>
                  <a:t> </a:t>
                </a:r>
              </a:p>
            </p:txBody>
          </p:sp>
        </mc:Fallback>
      </mc:AlternateContent>
    </p:spTree>
    <p:extLst>
      <p:ext uri="{BB962C8B-B14F-4D97-AF65-F5344CB8AC3E}">
        <p14:creationId xmlns:p14="http://schemas.microsoft.com/office/powerpoint/2010/main" val="1096183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7A341A-904B-9BAE-D3FC-6DDAB2458862}"/>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27" name="TextBox 26">
                <a:extLst>
                  <a:ext uri="{FF2B5EF4-FFF2-40B4-BE49-F238E27FC236}">
                    <a16:creationId xmlns:a16="http://schemas.microsoft.com/office/drawing/2014/main" id="{727A341A-904B-9BAE-D3FC-6DDAB2458862}"/>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5"/>
                <a:stretch>
                  <a:fillRect l="-4511" t="-26087" r="-8271" b="-478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 …)</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6"/>
                <a:stretch>
                  <a:fillRect t="-719" b="-1439"/>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A364DEB-DB8B-A8F6-E4DE-7E3A25805DC8}"/>
                  </a:ext>
                </a:extLst>
              </p:cNvPr>
              <p:cNvSpPr txBox="1"/>
              <p:nvPr/>
            </p:nvSpPr>
            <p:spPr>
              <a:xfrm>
                <a:off x="4944088" y="4238410"/>
                <a:ext cx="3174926"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rPr>
                        <m:t>𝐑𝐞𝐯𝐞𝐫𝐬𝐞</m:t>
                      </m:r>
                      <m:r>
                        <a:rPr lang="en-US" sz="1500" b="1">
                          <a:latin typeface="Cambria Math" panose="02040503050406030204" pitchFamily="18" charset="0"/>
                        </a:rPr>
                        <m:t> </m:t>
                      </m:r>
                      <m:r>
                        <a:rPr lang="en-US" sz="1500" b="1">
                          <a:latin typeface="Cambria Math" panose="02040503050406030204" pitchFamily="18" charset="0"/>
                        </a:rPr>
                        <m:t>𝐦𝐨𝐝𝐞</m:t>
                      </m:r>
                      <m:r>
                        <a:rPr lang="en-US" sz="1500" b="1">
                          <a:latin typeface="Cambria Math" panose="02040503050406030204" pitchFamily="18" charset="0"/>
                        </a:rPr>
                        <m:t> </m:t>
                      </m:r>
                      <m:r>
                        <a:rPr lang="en-US" sz="1500" b="1">
                          <a:latin typeface="Cambria Math" panose="02040503050406030204" pitchFamily="18" charset="0"/>
                        </a:rPr>
                        <m:t>𝐀𝐃𝐄𝐕</m:t>
                      </m:r>
                      <m:r>
                        <a:rPr lang="en-US" sz="1500" b="1">
                          <a:latin typeface="Cambria Math" panose="02040503050406030204" pitchFamily="18" charset="0"/>
                          <a:ea typeface="Cambria Math" panose="02040503050406030204" pitchFamily="18" charset="0"/>
                        </a:rPr>
                        <m:t> </m:t>
                      </m:r>
                    </m:oMath>
                  </m:oMathPara>
                </a14:m>
                <a:endParaRPr lang="en-US" sz="1500" b="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500" b="1">
                          <a:latin typeface="Cambria Math" panose="02040503050406030204" pitchFamily="18" charset="0"/>
                          <a:ea typeface="Cambria Math" panose="02040503050406030204" pitchFamily="18" charset="0"/>
                        </a:rPr>
                        <m:t>(</m:t>
                      </m:r>
                      <m:r>
                        <a:rPr lang="en-US" sz="1500" b="1">
                          <a:latin typeface="Cambria Math" panose="02040503050406030204" pitchFamily="18" charset="0"/>
                          <a:ea typeface="Cambria Math" panose="02040503050406030204" pitchFamily="18" charset="0"/>
                        </a:rPr>
                        <m:t>𝐁𝐞𝐜𝐤𝐞𝐫</m:t>
                      </m:r>
                      <m:r>
                        <a:rPr lang="en-US" sz="1500" b="1">
                          <a:latin typeface="Cambria Math" panose="02040503050406030204" pitchFamily="18" charset="0"/>
                          <a:ea typeface="Cambria Math" panose="02040503050406030204" pitchFamily="18" charset="0"/>
                        </a:rPr>
                        <m:t> &amp; </m:t>
                      </m:r>
                      <m:r>
                        <a:rPr lang="en-US" sz="1500" b="1">
                          <a:latin typeface="Cambria Math" panose="02040503050406030204" pitchFamily="18" charset="0"/>
                          <a:ea typeface="Cambria Math" panose="02040503050406030204" pitchFamily="18" charset="0"/>
                        </a:rPr>
                        <m:t>𝐇𝐮𝐨𝐭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𝐞𝐭</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𝐚𝐥</m:t>
                      </m:r>
                      <m:r>
                        <a:rPr lang="en-US" sz="1500" b="1">
                          <a:latin typeface="Cambria Math" panose="02040503050406030204" pitchFamily="18" charset="0"/>
                          <a:ea typeface="Cambria Math" panose="02040503050406030204" pitchFamily="18" charset="0"/>
                        </a:rPr>
                        <m:t>, </m:t>
                      </m:r>
                      <m:r>
                        <a:rPr lang="en-US" sz="1500" b="1">
                          <a:latin typeface="Cambria Math" panose="02040503050406030204" pitchFamily="18" charset="0"/>
                          <a:ea typeface="Cambria Math" panose="02040503050406030204" pitchFamily="18" charset="0"/>
                        </a:rPr>
                        <m:t>𝟐𝟎𝟐𝟒</m:t>
                      </m:r>
                      <m:r>
                        <a:rPr lang="en-US" sz="1500" b="1">
                          <a:latin typeface="Cambria Math" panose="02040503050406030204" pitchFamily="18" charset="0"/>
                          <a:ea typeface="Cambria Math" panose="02040503050406030204" pitchFamily="18" charset="0"/>
                        </a:rPr>
                        <m:t>)</m:t>
                      </m:r>
                    </m:oMath>
                  </m:oMathPara>
                </a14:m>
                <a:endParaRPr lang="en-US" sz="1500" b="1" dirty="0">
                  <a:latin typeface="Avenir Black" panose="02000503020000020003" pitchFamily="2" charset="0"/>
                </a:endParaRPr>
              </a:p>
            </p:txBody>
          </p:sp>
        </mc:Choice>
        <mc:Fallback xmlns="">
          <p:sp>
            <p:nvSpPr>
              <p:cNvPr id="35" name="TextBox 34">
                <a:extLst>
                  <a:ext uri="{FF2B5EF4-FFF2-40B4-BE49-F238E27FC236}">
                    <a16:creationId xmlns:a16="http://schemas.microsoft.com/office/drawing/2014/main" id="{6A364DEB-DB8B-A8F6-E4DE-7E3A25805DC8}"/>
                  </a:ext>
                </a:extLst>
              </p:cNvPr>
              <p:cNvSpPr txBox="1">
                <a:spLocks noRot="1" noChangeAspect="1" noMove="1" noResize="1" noEditPoints="1" noAdjustHandles="1" noChangeArrowheads="1" noChangeShapeType="1" noTextEdit="1"/>
              </p:cNvSpPr>
              <p:nvPr/>
            </p:nvSpPr>
            <p:spPr>
              <a:xfrm>
                <a:off x="4944088" y="4238410"/>
                <a:ext cx="3174926" cy="553998"/>
              </a:xfrm>
              <a:prstGeom prst="rect">
                <a:avLst/>
              </a:prstGeom>
              <a:blipFill>
                <a:blip r:embed="rId7"/>
                <a:stretch>
                  <a:fillRect b="-4444"/>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B58862A-8581-61D7-5B6E-F7ADF9A4290B}"/>
              </a:ext>
            </a:extLst>
          </p:cNvPr>
          <p:cNvSpPr/>
          <p:nvPr/>
        </p:nvSpPr>
        <p:spPr>
          <a:xfrm>
            <a:off x="4564915" y="2576175"/>
            <a:ext cx="3948590" cy="231589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 name="Rectangle 3">
            <a:extLst>
              <a:ext uri="{FF2B5EF4-FFF2-40B4-BE49-F238E27FC236}">
                <a16:creationId xmlns:a16="http://schemas.microsoft.com/office/drawing/2014/main" id="{EED980AE-239D-DBA0-7C45-BFF5639256DF}"/>
              </a:ext>
            </a:extLst>
          </p:cNvPr>
          <p:cNvSpPr/>
          <p:nvPr/>
        </p:nvSpPr>
        <p:spPr>
          <a:xfrm>
            <a:off x="1090191" y="4041844"/>
            <a:ext cx="3266044" cy="62743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8" name="Rectangle 7">
            <a:extLst>
              <a:ext uri="{FF2B5EF4-FFF2-40B4-BE49-F238E27FC236}">
                <a16:creationId xmlns:a16="http://schemas.microsoft.com/office/drawing/2014/main" id="{A9FDDDE2-E2BF-871C-9EA0-861B8C3C3BCB}"/>
              </a:ext>
            </a:extLst>
          </p:cNvPr>
          <p:cNvSpPr/>
          <p:nvPr/>
        </p:nvSpPr>
        <p:spPr>
          <a:xfrm>
            <a:off x="4637606" y="2989153"/>
            <a:ext cx="3773538" cy="16706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33F452-B91C-FC4B-2040-5B3ACE99B1DA}"/>
                  </a:ext>
                </a:extLst>
              </p:cNvPr>
              <p:cNvSpPr txBox="1"/>
              <p:nvPr/>
            </p:nvSpPr>
            <p:spPr>
              <a:xfrm>
                <a:off x="4906664" y="2706950"/>
                <a:ext cx="3265097" cy="369332"/>
              </a:xfrm>
              <a:prstGeom prst="rect">
                <a:avLst/>
              </a:prstGeom>
              <a:noFill/>
            </p:spPr>
            <p:txBody>
              <a:bodyPr wrap="square" rtlCol="0">
                <a:spAutoFit/>
              </a:bodyPr>
              <a:lstStyle/>
              <a:p>
                <a:pPr algn="ctr"/>
                <a:r>
                  <a:rPr lang="en-US" sz="1013" b="1" dirty="0">
                    <a:latin typeface="Avenir Black" panose="02000503020000020003" pitchFamily="2" charset="0"/>
                  </a:rPr>
                  <a:t>Example guide program in </a:t>
                </a: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a:t>
                </a:r>
                <a:endParaRPr lang="en-US" sz="1013" b="1" dirty="0"/>
              </a:p>
            </p:txBody>
          </p:sp>
        </mc:Choice>
        <mc:Fallback xmlns="">
          <p:sp>
            <p:nvSpPr>
              <p:cNvPr id="16" name="TextBox 15">
                <a:extLst>
                  <a:ext uri="{FF2B5EF4-FFF2-40B4-BE49-F238E27FC236}">
                    <a16:creationId xmlns:a16="http://schemas.microsoft.com/office/drawing/2014/main" id="{6B33F452-B91C-FC4B-2040-5B3ACE99B1DA}"/>
                  </a:ext>
                </a:extLst>
              </p:cNvPr>
              <p:cNvSpPr txBox="1">
                <a:spLocks noRot="1" noChangeAspect="1" noMove="1" noResize="1" noEditPoints="1" noAdjustHandles="1" noChangeArrowheads="1" noChangeShapeType="1" noTextEdit="1"/>
              </p:cNvSpPr>
              <p:nvPr/>
            </p:nvSpPr>
            <p:spPr>
              <a:xfrm>
                <a:off x="4906664" y="2706950"/>
                <a:ext cx="3265097" cy="369332"/>
              </a:xfrm>
              <a:prstGeom prst="rect">
                <a:avLst/>
              </a:prstGeom>
              <a:blipFill>
                <a:blip r:embed="rId8"/>
                <a:stretch>
                  <a:fillRect/>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F9EC783C-663C-79B1-8093-EAF2B332D33A}"/>
              </a:ext>
            </a:extLst>
          </p:cNvPr>
          <p:cNvPicPr>
            <a:picLocks noChangeAspect="1"/>
          </p:cNvPicPr>
          <p:nvPr/>
        </p:nvPicPr>
        <p:blipFill>
          <a:blip r:embed="rId9"/>
          <a:stretch>
            <a:fillRect/>
          </a:stretch>
        </p:blipFill>
        <p:spPr>
          <a:xfrm>
            <a:off x="4821371" y="3216257"/>
            <a:ext cx="3402749" cy="1220439"/>
          </a:xfrm>
          <a:prstGeom prst="rect">
            <a:avLst/>
          </a:prstGeom>
        </p:spPr>
      </p:pic>
      <p:sp>
        <p:nvSpPr>
          <p:cNvPr id="6" name="Rectangle 5">
            <a:extLst>
              <a:ext uri="{FF2B5EF4-FFF2-40B4-BE49-F238E27FC236}">
                <a16:creationId xmlns:a16="http://schemas.microsoft.com/office/drawing/2014/main" id="{1F111022-05B4-6D29-8B1E-2810E2D55E00}"/>
              </a:ext>
            </a:extLst>
          </p:cNvPr>
          <p:cNvSpPr/>
          <p:nvPr/>
        </p:nvSpPr>
        <p:spPr>
          <a:xfrm>
            <a:off x="426808" y="40047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9" name="Rectangle 8">
            <a:extLst>
              <a:ext uri="{FF2B5EF4-FFF2-40B4-BE49-F238E27FC236}">
                <a16:creationId xmlns:a16="http://schemas.microsoft.com/office/drawing/2014/main" id="{AC510CD0-8C55-FE5B-4A3F-8F0E7B0BA3A2}"/>
              </a:ext>
            </a:extLst>
          </p:cNvPr>
          <p:cNvSpPr/>
          <p:nvPr/>
        </p:nvSpPr>
        <p:spPr>
          <a:xfrm>
            <a:off x="3848687" y="399918"/>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10" name="Rectangle 9">
            <a:extLst>
              <a:ext uri="{FF2B5EF4-FFF2-40B4-BE49-F238E27FC236}">
                <a16:creationId xmlns:a16="http://schemas.microsoft.com/office/drawing/2014/main" id="{17FC1FE7-E732-6753-9CB6-2C45AD715CDE}"/>
              </a:ext>
            </a:extLst>
          </p:cNvPr>
          <p:cNvSpPr/>
          <p:nvPr/>
        </p:nvSpPr>
        <p:spPr>
          <a:xfrm>
            <a:off x="426808" y="400474"/>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72FAC6-CA87-CF7E-8B93-FAF22D2508B0}"/>
                  </a:ext>
                </a:extLst>
              </p:cNvPr>
              <p:cNvSpPr txBox="1"/>
              <p:nvPr/>
            </p:nvSpPr>
            <p:spPr>
              <a:xfrm>
                <a:off x="478155" y="752155"/>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1" name="TextBox 10">
                <a:extLst>
                  <a:ext uri="{FF2B5EF4-FFF2-40B4-BE49-F238E27FC236}">
                    <a16:creationId xmlns:a16="http://schemas.microsoft.com/office/drawing/2014/main" id="{EB72FAC6-CA87-CF7E-8B93-FAF22D2508B0}"/>
                  </a:ext>
                </a:extLst>
              </p:cNvPr>
              <p:cNvSpPr txBox="1">
                <a:spLocks noRot="1" noChangeAspect="1" noMove="1" noResize="1" noEditPoints="1" noAdjustHandles="1" noChangeArrowheads="1" noChangeShapeType="1" noTextEdit="1"/>
              </p:cNvSpPr>
              <p:nvPr/>
            </p:nvSpPr>
            <p:spPr>
              <a:xfrm>
                <a:off x="478155" y="752155"/>
                <a:ext cx="736204" cy="276999"/>
              </a:xfrm>
              <a:prstGeom prst="rect">
                <a:avLst/>
              </a:prstGeom>
              <a:blipFill>
                <a:blip r:embed="rId10"/>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5019F96-0D91-EE20-32D1-C38E2C17E254}"/>
                  </a:ext>
                </a:extLst>
              </p:cNvPr>
              <p:cNvSpPr txBox="1"/>
              <p:nvPr/>
            </p:nvSpPr>
            <p:spPr>
              <a:xfrm>
                <a:off x="426810" y="1315981"/>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2" name="TextBox 11">
                <a:extLst>
                  <a:ext uri="{FF2B5EF4-FFF2-40B4-BE49-F238E27FC236}">
                    <a16:creationId xmlns:a16="http://schemas.microsoft.com/office/drawing/2014/main" id="{55019F96-0D91-EE20-32D1-C38E2C17E254}"/>
                  </a:ext>
                </a:extLst>
              </p:cNvPr>
              <p:cNvSpPr txBox="1">
                <a:spLocks noRot="1" noChangeAspect="1" noMove="1" noResize="1" noEditPoints="1" noAdjustHandles="1" noChangeArrowheads="1" noChangeShapeType="1" noTextEdit="1"/>
              </p:cNvSpPr>
              <p:nvPr/>
            </p:nvSpPr>
            <p:spPr>
              <a:xfrm>
                <a:off x="426810" y="1315981"/>
                <a:ext cx="736204" cy="301878"/>
              </a:xfrm>
              <a:prstGeom prst="rect">
                <a:avLst/>
              </a:prstGeom>
              <a:blipFill>
                <a:blip r:embed="rId11"/>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69DFDBA-82BF-BBF3-9B4C-33FCA5C875F7}"/>
                  </a:ext>
                </a:extLst>
              </p:cNvPr>
              <p:cNvSpPr txBox="1"/>
              <p:nvPr/>
            </p:nvSpPr>
            <p:spPr>
              <a:xfrm>
                <a:off x="2197835" y="111909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A69DFDBA-82BF-BBF3-9B4C-33FCA5C875F7}"/>
                  </a:ext>
                </a:extLst>
              </p:cNvPr>
              <p:cNvSpPr txBox="1">
                <a:spLocks noRot="1" noChangeAspect="1" noMove="1" noResize="1" noEditPoints="1" noAdjustHandles="1" noChangeArrowheads="1" noChangeShapeType="1" noTextEdit="1"/>
              </p:cNvSpPr>
              <p:nvPr/>
            </p:nvSpPr>
            <p:spPr>
              <a:xfrm>
                <a:off x="2197835" y="1119097"/>
                <a:ext cx="687689" cy="276999"/>
              </a:xfrm>
              <a:prstGeom prst="rect">
                <a:avLst/>
              </a:prstGeom>
              <a:blipFill>
                <a:blip r:embed="rId12"/>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C07E59-0BC7-2AF3-9E13-479C69A15E1D}"/>
                  </a:ext>
                </a:extLst>
              </p:cNvPr>
              <p:cNvSpPr txBox="1"/>
              <p:nvPr/>
            </p:nvSpPr>
            <p:spPr>
              <a:xfrm>
                <a:off x="1939429" y="73028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4" name="TextBox 13">
                <a:extLst>
                  <a:ext uri="{FF2B5EF4-FFF2-40B4-BE49-F238E27FC236}">
                    <a16:creationId xmlns:a16="http://schemas.microsoft.com/office/drawing/2014/main" id="{E7C07E59-0BC7-2AF3-9E13-479C69A15E1D}"/>
                  </a:ext>
                </a:extLst>
              </p:cNvPr>
              <p:cNvSpPr txBox="1">
                <a:spLocks noRot="1" noChangeAspect="1" noMove="1" noResize="1" noEditPoints="1" noAdjustHandles="1" noChangeArrowheads="1" noChangeShapeType="1" noTextEdit="1"/>
              </p:cNvSpPr>
              <p:nvPr/>
            </p:nvSpPr>
            <p:spPr>
              <a:xfrm>
                <a:off x="1939429" y="730288"/>
                <a:ext cx="1102866" cy="276999"/>
              </a:xfrm>
              <a:prstGeom prst="rect">
                <a:avLst/>
              </a:prstGeom>
              <a:blipFill>
                <a:blip r:embed="rId13"/>
                <a:stretch>
                  <a:fillRect l="-6818"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BCD095F-21D8-5FFF-4E85-D36548533887}"/>
                  </a:ext>
                </a:extLst>
              </p:cNvPr>
              <p:cNvSpPr txBox="1"/>
              <p:nvPr/>
            </p:nvSpPr>
            <p:spPr>
              <a:xfrm>
                <a:off x="1947869" y="154055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5" name="TextBox 14">
                <a:extLst>
                  <a:ext uri="{FF2B5EF4-FFF2-40B4-BE49-F238E27FC236}">
                    <a16:creationId xmlns:a16="http://schemas.microsoft.com/office/drawing/2014/main" id="{2BCD095F-21D8-5FFF-4E85-D36548533887}"/>
                  </a:ext>
                </a:extLst>
              </p:cNvPr>
              <p:cNvSpPr txBox="1">
                <a:spLocks noRot="1" noChangeAspect="1" noMove="1" noResize="1" noEditPoints="1" noAdjustHandles="1" noChangeArrowheads="1" noChangeShapeType="1" noTextEdit="1"/>
              </p:cNvSpPr>
              <p:nvPr/>
            </p:nvSpPr>
            <p:spPr>
              <a:xfrm>
                <a:off x="1947869" y="1540558"/>
                <a:ext cx="1102866" cy="276999"/>
              </a:xfrm>
              <a:prstGeom prst="rect">
                <a:avLst/>
              </a:prstGeom>
              <a:blipFill>
                <a:blip r:embed="rId14"/>
                <a:stretch>
                  <a:fillRect l="-6818" t="-8696" r="-5682" b="-3478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423B9F7E-5C49-DE82-D7E5-6E962BF8697A}"/>
              </a:ext>
            </a:extLst>
          </p:cNvPr>
          <p:cNvCxnSpPr>
            <a:cxnSpLocks/>
            <a:endCxn id="15" idx="1"/>
          </p:cNvCxnSpPr>
          <p:nvPr/>
        </p:nvCxnSpPr>
        <p:spPr>
          <a:xfrm>
            <a:off x="1010612" y="1594421"/>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5879B866-5EF8-3DE3-E223-97897101B24A}"/>
              </a:ext>
            </a:extLst>
          </p:cNvPr>
          <p:cNvCxnSpPr>
            <a:cxnSpLocks/>
          </p:cNvCxnSpPr>
          <p:nvPr/>
        </p:nvCxnSpPr>
        <p:spPr>
          <a:xfrm flipV="1">
            <a:off x="1010612" y="1267973"/>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ADB1A62D-CC71-D021-1C24-20C93BDFDFA5}"/>
              </a:ext>
            </a:extLst>
          </p:cNvPr>
          <p:cNvCxnSpPr>
            <a:cxnSpLocks/>
            <a:endCxn id="14" idx="1"/>
          </p:cNvCxnSpPr>
          <p:nvPr/>
        </p:nvCxnSpPr>
        <p:spPr>
          <a:xfrm flipV="1">
            <a:off x="1002171" y="868788"/>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2145DFC-6753-DDDB-6008-2021F28745A9}"/>
              </a:ext>
            </a:extLst>
          </p:cNvPr>
          <p:cNvCxnSpPr>
            <a:cxnSpLocks/>
            <a:stCxn id="15" idx="3"/>
          </p:cNvCxnSpPr>
          <p:nvPr/>
        </p:nvCxnSpPr>
        <p:spPr>
          <a:xfrm flipV="1">
            <a:off x="3050735" y="145168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1472BE6A-48CF-972D-4768-6FDEE0B247AE}"/>
              </a:ext>
            </a:extLst>
          </p:cNvPr>
          <p:cNvCxnSpPr>
            <a:cxnSpLocks/>
          </p:cNvCxnSpPr>
          <p:nvPr/>
        </p:nvCxnSpPr>
        <p:spPr>
          <a:xfrm>
            <a:off x="3068167" y="1315079"/>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5809584C-C76D-0757-31BB-5F15E6260E33}"/>
              </a:ext>
            </a:extLst>
          </p:cNvPr>
          <p:cNvCxnSpPr>
            <a:cxnSpLocks/>
            <a:stCxn id="14" idx="3"/>
          </p:cNvCxnSpPr>
          <p:nvPr/>
        </p:nvCxnSpPr>
        <p:spPr>
          <a:xfrm>
            <a:off x="3042295" y="868788"/>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C6F5CD5-B73E-10CA-87BC-CDD3FCA93244}"/>
                  </a:ext>
                </a:extLst>
              </p:cNvPr>
              <p:cNvSpPr txBox="1"/>
              <p:nvPr/>
            </p:nvSpPr>
            <p:spPr>
              <a:xfrm>
                <a:off x="3854365" y="990842"/>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9" name="TextBox 28">
                <a:extLst>
                  <a:ext uri="{FF2B5EF4-FFF2-40B4-BE49-F238E27FC236}">
                    <a16:creationId xmlns:a16="http://schemas.microsoft.com/office/drawing/2014/main" id="{9C6F5CD5-B73E-10CA-87BC-CDD3FCA93244}"/>
                  </a:ext>
                </a:extLst>
              </p:cNvPr>
              <p:cNvSpPr txBox="1">
                <a:spLocks noRot="1" noChangeAspect="1" noMove="1" noResize="1" noEditPoints="1" noAdjustHandles="1" noChangeArrowheads="1" noChangeShapeType="1" noTextEdit="1"/>
              </p:cNvSpPr>
              <p:nvPr/>
            </p:nvSpPr>
            <p:spPr>
              <a:xfrm>
                <a:off x="3854365" y="990842"/>
                <a:ext cx="2881558" cy="618824"/>
              </a:xfrm>
              <a:prstGeom prst="rect">
                <a:avLst/>
              </a:prstGeom>
              <a:blipFill>
                <a:blip r:embed="rId15"/>
                <a:stretch>
                  <a:fillRect l="-1316" t="-4082" r="-2193"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6113D1B6-4E6E-E4D1-AD93-52BD3901548B}"/>
                  </a:ext>
                </a:extLst>
              </p:cNvPr>
              <p:cNvSpPr txBox="1"/>
              <p:nvPr/>
            </p:nvSpPr>
            <p:spPr>
              <a:xfrm>
                <a:off x="3764566" y="72539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33" name="TextBox 32">
                <a:extLst>
                  <a:ext uri="{FF2B5EF4-FFF2-40B4-BE49-F238E27FC236}">
                    <a16:creationId xmlns:a16="http://schemas.microsoft.com/office/drawing/2014/main" id="{6113D1B6-4E6E-E4D1-AD93-52BD3901548B}"/>
                  </a:ext>
                </a:extLst>
              </p:cNvPr>
              <p:cNvSpPr txBox="1">
                <a:spLocks noRot="1" noChangeAspect="1" noMove="1" noResize="1" noEditPoints="1" noAdjustHandles="1" noChangeArrowheads="1" noChangeShapeType="1" noTextEdit="1"/>
              </p:cNvSpPr>
              <p:nvPr/>
            </p:nvSpPr>
            <p:spPr>
              <a:xfrm>
                <a:off x="3764566" y="725398"/>
                <a:ext cx="3227131" cy="242374"/>
              </a:xfrm>
              <a:prstGeom prst="rect">
                <a:avLst/>
              </a:prstGeom>
              <a:blipFill>
                <a:blip r:embed="rId16"/>
                <a:stretch>
                  <a:fillRect b="-10000"/>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897DDAB1-1D9C-6150-46A3-D1634FC78F4D}"/>
              </a:ext>
            </a:extLst>
          </p:cNvPr>
          <p:cNvSpPr txBox="1"/>
          <p:nvPr/>
        </p:nvSpPr>
        <p:spPr>
          <a:xfrm>
            <a:off x="380551" y="1960050"/>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36" name="TextBox 35">
            <a:extLst>
              <a:ext uri="{FF2B5EF4-FFF2-40B4-BE49-F238E27FC236}">
                <a16:creationId xmlns:a16="http://schemas.microsoft.com/office/drawing/2014/main" id="{93AA72E0-63F8-7EBE-CEB4-ED637DB62EA5}"/>
              </a:ext>
            </a:extLst>
          </p:cNvPr>
          <p:cNvSpPr txBox="1"/>
          <p:nvPr/>
        </p:nvSpPr>
        <p:spPr>
          <a:xfrm>
            <a:off x="1419190" y="1964353"/>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37" name="TextBox 36">
            <a:extLst>
              <a:ext uri="{FF2B5EF4-FFF2-40B4-BE49-F238E27FC236}">
                <a16:creationId xmlns:a16="http://schemas.microsoft.com/office/drawing/2014/main" id="{7C5AA2BD-EB20-450C-1C95-A07E514108E3}"/>
              </a:ext>
            </a:extLst>
          </p:cNvPr>
          <p:cNvSpPr txBox="1"/>
          <p:nvPr/>
        </p:nvSpPr>
        <p:spPr>
          <a:xfrm>
            <a:off x="3814047" y="1936873"/>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38" name="Straight Arrow Connector 37">
            <a:extLst>
              <a:ext uri="{FF2B5EF4-FFF2-40B4-BE49-F238E27FC236}">
                <a16:creationId xmlns:a16="http://schemas.microsoft.com/office/drawing/2014/main" id="{C6B464AD-F0D9-7669-E92E-6C50BAC36A08}"/>
              </a:ext>
            </a:extLst>
          </p:cNvPr>
          <p:cNvCxnSpPr>
            <a:cxnSpLocks/>
            <a:endCxn id="39" idx="1"/>
          </p:cNvCxnSpPr>
          <p:nvPr/>
        </p:nvCxnSpPr>
        <p:spPr>
          <a:xfrm flipV="1">
            <a:off x="6780798" y="1315052"/>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8E71F50-EED7-1100-536A-4313DF37D461}"/>
                  </a:ext>
                </a:extLst>
              </p:cNvPr>
              <p:cNvSpPr txBox="1"/>
              <p:nvPr/>
            </p:nvSpPr>
            <p:spPr>
              <a:xfrm>
                <a:off x="7803564" y="1157348"/>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9" name="TextBox 38">
                <a:extLst>
                  <a:ext uri="{FF2B5EF4-FFF2-40B4-BE49-F238E27FC236}">
                    <a16:creationId xmlns:a16="http://schemas.microsoft.com/office/drawing/2014/main" id="{38E71F50-EED7-1100-536A-4313DF37D461}"/>
                  </a:ext>
                </a:extLst>
              </p:cNvPr>
              <p:cNvSpPr txBox="1">
                <a:spLocks noRot="1" noChangeAspect="1" noMove="1" noResize="1" noEditPoints="1" noAdjustHandles="1" noChangeArrowheads="1" noChangeShapeType="1" noTextEdit="1"/>
              </p:cNvSpPr>
              <p:nvPr/>
            </p:nvSpPr>
            <p:spPr>
              <a:xfrm>
                <a:off x="7803564" y="1157348"/>
                <a:ext cx="736204" cy="315407"/>
              </a:xfrm>
              <a:prstGeom prst="rect">
                <a:avLst/>
              </a:prstGeom>
              <a:blipFill>
                <a:blip r:embed="rId17"/>
                <a:stretch>
                  <a:fillRect t="-19231" b="-19231"/>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D187467F-B998-8FD1-492C-EC0C54691930}"/>
              </a:ext>
            </a:extLst>
          </p:cNvPr>
          <p:cNvSpPr txBox="1"/>
          <p:nvPr/>
        </p:nvSpPr>
        <p:spPr>
          <a:xfrm>
            <a:off x="6721139" y="1941970"/>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41" name="TextBox 40">
            <a:extLst>
              <a:ext uri="{FF2B5EF4-FFF2-40B4-BE49-F238E27FC236}">
                <a16:creationId xmlns:a16="http://schemas.microsoft.com/office/drawing/2014/main" id="{A9BC3BD2-3173-7FBF-E7E8-E19E85413D7C}"/>
              </a:ext>
            </a:extLst>
          </p:cNvPr>
          <p:cNvSpPr txBox="1"/>
          <p:nvPr/>
        </p:nvSpPr>
        <p:spPr>
          <a:xfrm>
            <a:off x="1214363" y="15591"/>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42" name="Rectangle 41">
            <a:extLst>
              <a:ext uri="{FF2B5EF4-FFF2-40B4-BE49-F238E27FC236}">
                <a16:creationId xmlns:a16="http://schemas.microsoft.com/office/drawing/2014/main" id="{243CBBD8-00AB-C9CE-1502-FEA7B4439641}"/>
              </a:ext>
            </a:extLst>
          </p:cNvPr>
          <p:cNvSpPr/>
          <p:nvPr/>
        </p:nvSpPr>
        <p:spPr>
          <a:xfrm>
            <a:off x="3854364" y="940168"/>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3" name="TextBox 42">
            <a:extLst>
              <a:ext uri="{FF2B5EF4-FFF2-40B4-BE49-F238E27FC236}">
                <a16:creationId xmlns:a16="http://schemas.microsoft.com/office/drawing/2014/main" id="{2AE6C057-DF30-1F53-7E79-29EA36BD87B4}"/>
              </a:ext>
            </a:extLst>
          </p:cNvPr>
          <p:cNvSpPr txBox="1"/>
          <p:nvPr/>
        </p:nvSpPr>
        <p:spPr>
          <a:xfrm>
            <a:off x="4814700" y="41415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44" name="TextBox 43">
            <a:extLst>
              <a:ext uri="{FF2B5EF4-FFF2-40B4-BE49-F238E27FC236}">
                <a16:creationId xmlns:a16="http://schemas.microsoft.com/office/drawing/2014/main" id="{DAE87FFC-DB69-CCD2-AAC1-2427CC9C123D}"/>
              </a:ext>
            </a:extLst>
          </p:cNvPr>
          <p:cNvSpPr txBox="1"/>
          <p:nvPr/>
        </p:nvSpPr>
        <p:spPr>
          <a:xfrm>
            <a:off x="647859" y="40656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3A178C0-923B-45AB-BA61-3362527F9217}"/>
                  </a:ext>
                </a:extLst>
              </p:cNvPr>
              <p:cNvSpPr txBox="1"/>
              <p:nvPr/>
            </p:nvSpPr>
            <p:spPr>
              <a:xfrm>
                <a:off x="6982555" y="1071891"/>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45" name="TextBox 44">
                <a:extLst>
                  <a:ext uri="{FF2B5EF4-FFF2-40B4-BE49-F238E27FC236}">
                    <a16:creationId xmlns:a16="http://schemas.microsoft.com/office/drawing/2014/main" id="{23A178C0-923B-45AB-BA61-3362527F9217}"/>
                  </a:ext>
                </a:extLst>
              </p:cNvPr>
              <p:cNvSpPr txBox="1">
                <a:spLocks noRot="1" noChangeAspect="1" noMove="1" noResize="1" noEditPoints="1" noAdjustHandles="1" noChangeArrowheads="1" noChangeShapeType="1" noTextEdit="1"/>
              </p:cNvSpPr>
              <p:nvPr/>
            </p:nvSpPr>
            <p:spPr>
              <a:xfrm>
                <a:off x="6982555" y="1071891"/>
                <a:ext cx="429605" cy="155877"/>
              </a:xfrm>
              <a:prstGeom prst="rect">
                <a:avLst/>
              </a:prstGeom>
              <a:blipFill>
                <a:blip r:embed="rId18"/>
                <a:stretch>
                  <a:fillRect l="-5714" r="-8571" b="-38462"/>
                </a:stretch>
              </a:blipFill>
            </p:spPr>
            <p:txBody>
              <a:bodyPr/>
              <a:lstStyle/>
              <a:p>
                <a:r>
                  <a:rPr lang="en-US">
                    <a:noFill/>
                  </a:rPr>
                  <a:t> </a:t>
                </a:r>
              </a:p>
            </p:txBody>
          </p:sp>
        </mc:Fallback>
      </mc:AlternateContent>
      <p:sp>
        <p:nvSpPr>
          <p:cNvPr id="46" name="Rectangle 45">
            <a:extLst>
              <a:ext uri="{FF2B5EF4-FFF2-40B4-BE49-F238E27FC236}">
                <a16:creationId xmlns:a16="http://schemas.microsoft.com/office/drawing/2014/main" id="{08A2DD7D-5FD4-73F7-227C-E460773860F9}"/>
              </a:ext>
            </a:extLst>
          </p:cNvPr>
          <p:cNvSpPr/>
          <p:nvPr/>
        </p:nvSpPr>
        <p:spPr>
          <a:xfrm>
            <a:off x="3850335" y="362967"/>
            <a:ext cx="5027201" cy="1999847"/>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785580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E01DD4-A60A-9EE5-8DB9-96FA18F1B06F}"/>
              </a:ext>
            </a:extLst>
          </p:cNvPr>
          <p:cNvSpPr/>
          <p:nvPr/>
        </p:nvSpPr>
        <p:spPr>
          <a:xfrm>
            <a:off x="5326613" y="589079"/>
            <a:ext cx="3681552" cy="3965343"/>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9" name="Picture 8">
            <a:extLst>
              <a:ext uri="{FF2B5EF4-FFF2-40B4-BE49-F238E27FC236}">
                <a16:creationId xmlns:a16="http://schemas.microsoft.com/office/drawing/2014/main" id="{AAFF84E4-59D4-E6DA-B5ED-F310354BCC2C}"/>
              </a:ext>
            </a:extLst>
          </p:cNvPr>
          <p:cNvPicPr>
            <a:picLocks noChangeAspect="1"/>
          </p:cNvPicPr>
          <p:nvPr/>
        </p:nvPicPr>
        <p:blipFill rotWithShape="1">
          <a:blip r:embed="rId3"/>
          <a:srcRect l="21432" t="51699" r="45784" b="21076"/>
          <a:stretch/>
        </p:blipFill>
        <p:spPr>
          <a:xfrm>
            <a:off x="5403711" y="676385"/>
            <a:ext cx="3527356" cy="3790739"/>
          </a:xfrm>
          <a:prstGeom prst="rect">
            <a:avLst/>
          </a:prstGeom>
        </p:spPr>
      </p:pic>
      <p:cxnSp>
        <p:nvCxnSpPr>
          <p:cNvPr id="13" name="Straight Arrow Connector 12">
            <a:extLst>
              <a:ext uri="{FF2B5EF4-FFF2-40B4-BE49-F238E27FC236}">
                <a16:creationId xmlns:a16="http://schemas.microsoft.com/office/drawing/2014/main" id="{0DF23FDD-61FD-AB08-685D-6C11E338591E}"/>
              </a:ext>
            </a:extLst>
          </p:cNvPr>
          <p:cNvCxnSpPr>
            <a:cxnSpLocks/>
          </p:cNvCxnSpPr>
          <p:nvPr/>
        </p:nvCxnSpPr>
        <p:spPr>
          <a:xfrm>
            <a:off x="3817389" y="2248585"/>
            <a:ext cx="150922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2C9FB5-35F8-9C12-F776-39B99199C41A}"/>
                  </a:ext>
                </a:extLst>
              </p:cNvPr>
              <p:cNvSpPr txBox="1"/>
              <p:nvPr/>
            </p:nvSpPr>
            <p:spPr>
              <a:xfrm>
                <a:off x="3778840" y="2259891"/>
                <a:ext cx="15863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a:solidFill>
                            <a:srgbClr val="00B050"/>
                          </a:solidFill>
                          <a:latin typeface="Cambria Math" panose="02040503050406030204" pitchFamily="18" charset="0"/>
                        </a:rPr>
                        <m:t>𝐀</m:t>
                      </m:r>
                      <m:r>
                        <a:rPr lang="en-US" sz="1800" b="1">
                          <a:solidFill>
                            <a:srgbClr val="00B050"/>
                          </a:solidFill>
                          <a:latin typeface="Cambria Math" panose="02040503050406030204" pitchFamily="18" charset="0"/>
                        </a:rPr>
                        <m:t>𝛁</m:t>
                      </m:r>
                      <m:r>
                        <a:rPr lang="en-US" sz="1800" b="1">
                          <a:solidFill>
                            <a:srgbClr val="00B050"/>
                          </a:solidFill>
                          <a:latin typeface="Cambria Math" panose="02040503050406030204" pitchFamily="18" charset="0"/>
                          <a:ea typeface="Cambria Math" panose="02040503050406030204" pitchFamily="18" charset="0"/>
                        </a:rPr>
                        <m:t>𝔼</m:t>
                      </m:r>
                      <m:r>
                        <a:rPr lang="en-US" sz="1800" b="1">
                          <a:solidFill>
                            <a:srgbClr val="00B050"/>
                          </a:solidFill>
                          <a:latin typeface="Cambria Math" panose="02040503050406030204" pitchFamily="18" charset="0"/>
                          <a:ea typeface="Cambria Math" panose="02040503050406030204" pitchFamily="18" charset="0"/>
                        </a:rPr>
                        <m:t>𝐕</m:t>
                      </m:r>
                    </m:oMath>
                  </m:oMathPara>
                </a14:m>
                <a:endParaRPr lang="en-US" sz="1650" dirty="0"/>
              </a:p>
            </p:txBody>
          </p:sp>
        </mc:Choice>
        <mc:Fallback xmlns="">
          <p:sp>
            <p:nvSpPr>
              <p:cNvPr id="16" name="TextBox 15">
                <a:extLst>
                  <a:ext uri="{FF2B5EF4-FFF2-40B4-BE49-F238E27FC236}">
                    <a16:creationId xmlns:a16="http://schemas.microsoft.com/office/drawing/2014/main" id="{DA2C9FB5-35F8-9C12-F776-39B99199C41A}"/>
                  </a:ext>
                </a:extLst>
              </p:cNvPr>
              <p:cNvSpPr txBox="1">
                <a:spLocks noRot="1" noChangeAspect="1" noMove="1" noResize="1" noEditPoints="1" noAdjustHandles="1" noChangeArrowheads="1" noChangeShapeType="1" noTextEdit="1"/>
              </p:cNvSpPr>
              <p:nvPr/>
            </p:nvSpPr>
            <p:spPr>
              <a:xfrm>
                <a:off x="3778840" y="2259891"/>
                <a:ext cx="1586324" cy="369332"/>
              </a:xfrm>
              <a:prstGeom prst="rect">
                <a:avLst/>
              </a:prstGeo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8A55CE42-31D2-2D71-AD50-73613E83F788}"/>
              </a:ext>
            </a:extLst>
          </p:cNvPr>
          <p:cNvSpPr/>
          <p:nvPr/>
        </p:nvSpPr>
        <p:spPr>
          <a:xfrm>
            <a:off x="122551" y="1216969"/>
            <a:ext cx="3694838" cy="2709566"/>
          </a:xfrm>
          <a:prstGeom prst="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5" name="Picture 4">
            <a:extLst>
              <a:ext uri="{FF2B5EF4-FFF2-40B4-BE49-F238E27FC236}">
                <a16:creationId xmlns:a16="http://schemas.microsoft.com/office/drawing/2014/main" id="{96CAEE7A-8F6E-048B-B34C-DCBA8954698A}"/>
              </a:ext>
            </a:extLst>
          </p:cNvPr>
          <p:cNvPicPr>
            <a:picLocks noChangeAspect="1"/>
          </p:cNvPicPr>
          <p:nvPr/>
        </p:nvPicPr>
        <p:blipFill rotWithShape="1">
          <a:blip r:embed="rId5"/>
          <a:srcRect l="20950" t="15836" r="52144" b="69943"/>
          <a:stretch/>
        </p:blipFill>
        <p:spPr>
          <a:xfrm>
            <a:off x="118951" y="1312743"/>
            <a:ext cx="3698438" cy="2529534"/>
          </a:xfrm>
          <a:prstGeom prst="rect">
            <a:avLst/>
          </a:prstGeom>
        </p:spPr>
      </p:pic>
    </p:spTree>
    <p:extLst>
      <p:ext uri="{BB962C8B-B14F-4D97-AF65-F5344CB8AC3E}">
        <p14:creationId xmlns:p14="http://schemas.microsoft.com/office/powerpoint/2010/main" val="2467298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BCB677-0F9D-8568-6F11-58C13AD5E2C1}"/>
                  </a:ext>
                </a:extLst>
              </p:cNvPr>
              <p:cNvSpPr txBox="1"/>
              <p:nvPr/>
            </p:nvSpPr>
            <p:spPr>
              <a:xfrm>
                <a:off x="4863143" y="2687437"/>
                <a:ext cx="33502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𝐀𝐃𝐄𝐕</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𝐋𝐞𝐰</m:t>
                      </m:r>
                      <m:r>
                        <a:rPr lang="en-US" sz="1800" b="1">
                          <a:latin typeface="Cambria Math" panose="02040503050406030204" pitchFamily="18" charset="0"/>
                          <a:ea typeface="Cambria Math" panose="02040503050406030204" pitchFamily="18" charset="0"/>
                        </a:rPr>
                        <m:t> &amp; </m:t>
                      </m:r>
                      <m:r>
                        <a:rPr lang="en-US" sz="1800" b="1">
                          <a:latin typeface="Cambria Math" panose="02040503050406030204" pitchFamily="18" charset="0"/>
                          <a:ea typeface="Cambria Math" panose="02040503050406030204" pitchFamily="18" charset="0"/>
                        </a:rPr>
                        <m:t>𝐇𝐮𝐨𝐭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𝐞𝐭</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𝐚𝐥</m:t>
                      </m:r>
                      <m:r>
                        <a:rPr lang="en-US" sz="1800" b="1">
                          <a:latin typeface="Cambria Math" panose="02040503050406030204" pitchFamily="18" charset="0"/>
                          <a:ea typeface="Cambria Math" panose="02040503050406030204" pitchFamily="18" charset="0"/>
                        </a:rPr>
                        <m:t>, </m:t>
                      </m:r>
                      <m:r>
                        <a:rPr lang="en-US" sz="1800" b="1">
                          <a:latin typeface="Cambria Math" panose="02040503050406030204" pitchFamily="18" charset="0"/>
                          <a:ea typeface="Cambria Math" panose="02040503050406030204" pitchFamily="18" charset="0"/>
                        </a:rPr>
                        <m:t>𝟐𝟎𝟐𝟑</m:t>
                      </m:r>
                      <m:r>
                        <a:rPr lang="en-US" sz="1800" b="1">
                          <a:latin typeface="Cambria Math" panose="02040503050406030204" pitchFamily="18" charset="0"/>
                          <a:ea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2" name="TextBox 21">
                <a:extLst>
                  <a:ext uri="{FF2B5EF4-FFF2-40B4-BE49-F238E27FC236}">
                    <a16:creationId xmlns:a16="http://schemas.microsoft.com/office/drawing/2014/main" id="{B6BCB677-0F9D-8568-6F11-58C13AD5E2C1}"/>
                  </a:ext>
                </a:extLst>
              </p:cNvPr>
              <p:cNvSpPr txBox="1">
                <a:spLocks noRot="1" noChangeAspect="1" noMove="1" noResize="1" noEditPoints="1" noAdjustHandles="1" noChangeArrowheads="1" noChangeShapeType="1" noTextEdit="1"/>
              </p:cNvSpPr>
              <p:nvPr/>
            </p:nvSpPr>
            <p:spPr>
              <a:xfrm>
                <a:off x="4863143" y="2687437"/>
                <a:ext cx="3350276" cy="276999"/>
              </a:xfrm>
              <a:prstGeom prst="rect">
                <a:avLst/>
              </a:prstGeom>
              <a:blipFill>
                <a:blip r:embed="rId3"/>
                <a:stretch>
                  <a:fillRect l="-1136" t="-13043" r="-1894"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D64C00-C513-2C36-008D-8C2704EA411B}"/>
                  </a:ext>
                </a:extLst>
              </p:cNvPr>
              <p:cNvSpPr txBox="1"/>
              <p:nvPr/>
            </p:nvSpPr>
            <p:spPr>
              <a:xfrm>
                <a:off x="4984969" y="2950070"/>
                <a:ext cx="3338654" cy="1587486"/>
              </a:xfrm>
              <a:prstGeom prst="rect">
                <a:avLst/>
              </a:prstGeom>
              <a:noFill/>
            </p:spPr>
            <p:txBody>
              <a:bodyPr wrap="square" rtlCol="0">
                <a:spAutoFit/>
              </a:bodyPr>
              <a:lstStyle/>
              <a:p>
                <a:r>
                  <a:rPr lang="en-US" sz="1200" dirty="0">
                    <a:latin typeface="Avenir Black" panose="02000503020000020003" pitchFamily="2" charset="0"/>
                  </a:rPr>
                  <a:t>Language for </a:t>
                </a:r>
                <a14:m>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a:latin typeface="Cambria Math" panose="02040503050406030204" pitchFamily="18" charset="0"/>
                            <a:ea typeface="Cambria Math" panose="02040503050406030204" pitchFamily="18" charset="0"/>
                          </a:rPr>
                          <m:t>𝔼</m:t>
                        </m:r>
                      </m:e>
                      <m: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𝑄</m:t>
                            </m:r>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𝜃</m:t>
                        </m:r>
                        <m:r>
                          <a:rPr lang="en-US" sz="1200" i="1">
                            <a:latin typeface="Cambria Math" panose="02040503050406030204" pitchFamily="18" charset="0"/>
                            <a:ea typeface="Cambria Math" panose="02040503050406030204" pitchFamily="18" charset="0"/>
                          </a:rPr>
                          <m:t>)</m:t>
                        </m:r>
                      </m:sub>
                    </m:sSub>
                    <m:d>
                      <m:dPr>
                        <m:begChr m:val="["/>
                        <m:endChr m:val="]"/>
                        <m:ctrlPr>
                          <a:rPr lang="en-US" sz="1200" i="1">
                            <a:latin typeface="Cambria Math" panose="02040503050406030204" pitchFamily="18" charset="0"/>
                            <a:ea typeface="Cambria Math" panose="02040503050406030204" pitchFamily="18" charset="0"/>
                          </a:rPr>
                        </m:ctrlPr>
                      </m:dPr>
                      <m:e>
                        <m:r>
                          <a:rPr lang="en-US" sz="1200">
                            <a:latin typeface="Cambria Math" panose="02040503050406030204" pitchFamily="18" charset="0"/>
                            <a:ea typeface="Cambria Math" panose="02040503050406030204" pitchFamily="18" charset="0"/>
                          </a:rPr>
                          <m:t>…</m:t>
                        </m:r>
                      </m:e>
                    </m:d>
                  </m:oMath>
                </a14:m>
                <a:r>
                  <a:rPr lang="en-US" sz="1200" dirty="0">
                    <a:latin typeface="Avenir Black" panose="02000503020000020003" pitchFamily="2" charset="0"/>
                  </a:rPr>
                  <a:t> losses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Sampling primitives equipped with gradient strategies (REINFORCE, MVD, ENUM)</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𝕯</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 modular extension to forward mode AD</a:t>
                </a:r>
              </a:p>
            </p:txBody>
          </p:sp>
        </mc:Choice>
        <mc:Fallback xmlns="">
          <p:sp>
            <p:nvSpPr>
              <p:cNvPr id="23" name="TextBox 22">
                <a:extLst>
                  <a:ext uri="{FF2B5EF4-FFF2-40B4-BE49-F238E27FC236}">
                    <a16:creationId xmlns:a16="http://schemas.microsoft.com/office/drawing/2014/main" id="{87D64C00-C513-2C36-008D-8C2704EA411B}"/>
                  </a:ext>
                </a:extLst>
              </p:cNvPr>
              <p:cNvSpPr txBox="1">
                <a:spLocks noRot="1" noChangeAspect="1" noMove="1" noResize="1" noEditPoints="1" noAdjustHandles="1" noChangeArrowheads="1" noChangeShapeType="1" noTextEdit="1"/>
              </p:cNvSpPr>
              <p:nvPr/>
            </p:nvSpPr>
            <p:spPr>
              <a:xfrm>
                <a:off x="4984969" y="2950070"/>
                <a:ext cx="3338654" cy="1587486"/>
              </a:xfrm>
              <a:prstGeom prst="rect">
                <a:avLst/>
              </a:prstGeom>
              <a:blipFill>
                <a:blip r:embed="rId4"/>
                <a:stretch>
                  <a:fillRect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5"/>
                <a:stretch>
                  <a:fillRect t="-719" b="-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D887B9-833E-6542-3108-93EE69B4F2D1}"/>
                  </a:ext>
                </a:extLst>
              </p:cNvPr>
              <p:cNvSpPr txBox="1"/>
              <p:nvPr/>
            </p:nvSpPr>
            <p:spPr>
              <a:xfrm>
                <a:off x="4898530" y="4417086"/>
                <a:ext cx="3174926" cy="323165"/>
              </a:xfrm>
              <a:prstGeom prst="rect">
                <a:avLst/>
              </a:prstGeom>
              <a:noFill/>
            </p:spPr>
            <p:txBody>
              <a:bodyPr wrap="square">
                <a:spAutoFit/>
              </a:bodyPr>
              <a:lstStyle/>
              <a:p>
                <a:pPr algn="ctr"/>
                <a14:m>
                  <m:oMath xmlns:m="http://schemas.openxmlformats.org/officeDocument/2006/math">
                    <m:r>
                      <a:rPr lang="en-US" sz="1500" b="1">
                        <a:solidFill>
                          <a:srgbClr val="00B050"/>
                        </a:solidFill>
                        <a:latin typeface="Cambria Math" panose="02040503050406030204" pitchFamily="18" charset="0"/>
                      </a:rPr>
                      <m:t>𝐑𝐞𝐯𝐞𝐫𝐬𝐞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𝐦𝐨𝐝𝐞</m:t>
                    </m:r>
                    <m:r>
                      <a:rPr lang="en-US" sz="1500" b="1">
                        <a:solidFill>
                          <a:srgbClr val="00B050"/>
                        </a:solidFill>
                        <a:latin typeface="Cambria Math" panose="02040503050406030204" pitchFamily="18" charset="0"/>
                      </a:rPr>
                      <m:t> </m:t>
                    </m:r>
                    <m:r>
                      <a:rPr lang="en-US" sz="1500" b="1">
                        <a:solidFill>
                          <a:srgbClr val="00B050"/>
                        </a:solidFill>
                        <a:latin typeface="Cambria Math" panose="02040503050406030204" pitchFamily="18" charset="0"/>
                      </a:rPr>
                      <m:t>𝐀𝐃𝐄𝐕</m:t>
                    </m:r>
                  </m:oMath>
                </a14:m>
                <a:r>
                  <a:rPr lang="en-US" sz="1500" b="1" dirty="0">
                    <a:solidFill>
                      <a:srgbClr val="00B050"/>
                    </a:solidFill>
                    <a:latin typeface="Cambria Math" panose="02040503050406030204" pitchFamily="18" charset="0"/>
                    <a:ea typeface="Cambria Math" panose="02040503050406030204" pitchFamily="18" charset="0"/>
                  </a:rPr>
                  <a:t> (this work)</a:t>
                </a:r>
              </a:p>
            </p:txBody>
          </p:sp>
        </mc:Choice>
        <mc:Fallback xmlns="">
          <p:sp>
            <p:nvSpPr>
              <p:cNvPr id="14" name="TextBox 13">
                <a:extLst>
                  <a:ext uri="{FF2B5EF4-FFF2-40B4-BE49-F238E27FC236}">
                    <a16:creationId xmlns:a16="http://schemas.microsoft.com/office/drawing/2014/main" id="{3FD887B9-833E-6542-3108-93EE69B4F2D1}"/>
                  </a:ext>
                </a:extLst>
              </p:cNvPr>
              <p:cNvSpPr txBox="1">
                <a:spLocks noRot="1" noChangeAspect="1" noMove="1" noResize="1" noEditPoints="1" noAdjustHandles="1" noChangeArrowheads="1" noChangeShapeType="1" noTextEdit="1"/>
              </p:cNvSpPr>
              <p:nvPr/>
            </p:nvSpPr>
            <p:spPr>
              <a:xfrm>
                <a:off x="4898530" y="4417086"/>
                <a:ext cx="3174926" cy="323165"/>
              </a:xfrm>
              <a:prstGeom prst="rect">
                <a:avLst/>
              </a:prstGeom>
              <a:blipFill>
                <a:blip r:embed="rId6"/>
                <a:stretch>
                  <a:fillRect t="-7692" b="-19231"/>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Rectangle 1">
            <a:extLst>
              <a:ext uri="{FF2B5EF4-FFF2-40B4-BE49-F238E27FC236}">
                <a16:creationId xmlns:a16="http://schemas.microsoft.com/office/drawing/2014/main" id="{0B58862A-8581-61D7-5B6E-F7ADF9A4290B}"/>
              </a:ext>
            </a:extLst>
          </p:cNvPr>
          <p:cNvSpPr/>
          <p:nvPr/>
        </p:nvSpPr>
        <p:spPr>
          <a:xfrm>
            <a:off x="4546120" y="2566776"/>
            <a:ext cx="3963314" cy="2357497"/>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3" name="Rectangle 2">
            <a:extLst>
              <a:ext uri="{FF2B5EF4-FFF2-40B4-BE49-F238E27FC236}">
                <a16:creationId xmlns:a16="http://schemas.microsoft.com/office/drawing/2014/main" id="{D2EC3B7D-0E24-061A-6B1B-E6CE7F974CA3}"/>
              </a:ext>
            </a:extLst>
          </p:cNvPr>
          <p:cNvSpPr/>
          <p:nvPr/>
        </p:nvSpPr>
        <p:spPr>
          <a:xfrm>
            <a:off x="3010676" y="439912"/>
            <a:ext cx="5465027" cy="2136821"/>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4" name="Rectangle 3">
            <a:extLst>
              <a:ext uri="{FF2B5EF4-FFF2-40B4-BE49-F238E27FC236}">
                <a16:creationId xmlns:a16="http://schemas.microsoft.com/office/drawing/2014/main" id="{325249CA-93CD-A2A1-6FE9-D890625490F4}"/>
              </a:ext>
            </a:extLst>
          </p:cNvPr>
          <p:cNvSpPr/>
          <p:nvPr/>
        </p:nvSpPr>
        <p:spPr>
          <a:xfrm>
            <a:off x="1090191" y="2955051"/>
            <a:ext cx="3266044" cy="984653"/>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6" name="Picture 5">
            <a:extLst>
              <a:ext uri="{FF2B5EF4-FFF2-40B4-BE49-F238E27FC236}">
                <a16:creationId xmlns:a16="http://schemas.microsoft.com/office/drawing/2014/main" id="{123670AA-4CD9-BBAF-857D-FD6346B72791}"/>
              </a:ext>
            </a:extLst>
          </p:cNvPr>
          <p:cNvPicPr>
            <a:picLocks noChangeAspect="1"/>
          </p:cNvPicPr>
          <p:nvPr/>
        </p:nvPicPr>
        <p:blipFill>
          <a:blip r:embed="rId6"/>
          <a:stretch>
            <a:fillRect/>
          </a:stretch>
        </p:blipFill>
        <p:spPr>
          <a:xfrm>
            <a:off x="1807123" y="696406"/>
            <a:ext cx="5829300" cy="1713587"/>
          </a:xfrm>
          <a:prstGeom prst="rect">
            <a:avLst/>
          </a:prstGeom>
          <a:solidFill>
            <a:schemeClr val="accent3">
              <a:lumMod val="20000"/>
              <a:lumOff val="80000"/>
            </a:schemeClr>
          </a:solidFill>
        </p:spPr>
      </p:pic>
      <p:sp>
        <p:nvSpPr>
          <p:cNvPr id="8" name="TextBox 7">
            <a:extLst>
              <a:ext uri="{FF2B5EF4-FFF2-40B4-BE49-F238E27FC236}">
                <a16:creationId xmlns:a16="http://schemas.microsoft.com/office/drawing/2014/main" id="{32555C91-CED6-8443-DBA0-DDD8D260A625}"/>
              </a:ext>
            </a:extLst>
          </p:cNvPr>
          <p:cNvSpPr txBox="1"/>
          <p:nvPr/>
        </p:nvSpPr>
        <p:spPr>
          <a:xfrm>
            <a:off x="1804948" y="436077"/>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9" name="Rectangle 8">
            <a:extLst>
              <a:ext uri="{FF2B5EF4-FFF2-40B4-BE49-F238E27FC236}">
                <a16:creationId xmlns:a16="http://schemas.microsoft.com/office/drawing/2014/main" id="{83C8521C-F387-8765-E7C1-A52B16B6C8B7}"/>
              </a:ext>
            </a:extLst>
          </p:cNvPr>
          <p:cNvSpPr/>
          <p:nvPr/>
        </p:nvSpPr>
        <p:spPr>
          <a:xfrm>
            <a:off x="5695514" y="1204975"/>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Rectangle 9">
            <a:extLst>
              <a:ext uri="{FF2B5EF4-FFF2-40B4-BE49-F238E27FC236}">
                <a16:creationId xmlns:a16="http://schemas.microsoft.com/office/drawing/2014/main" id="{C01F2EB1-B608-45A7-905E-7DFFF2B3E374}"/>
              </a:ext>
            </a:extLst>
          </p:cNvPr>
          <p:cNvSpPr/>
          <p:nvPr/>
        </p:nvSpPr>
        <p:spPr>
          <a:xfrm>
            <a:off x="6067594" y="153328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7AC992-8E98-1633-191E-24BBC5D120EC}"/>
                  </a:ext>
                </a:extLst>
              </p:cNvPr>
              <p:cNvSpPr txBox="1"/>
              <p:nvPr/>
            </p:nvSpPr>
            <p:spPr>
              <a:xfrm>
                <a:off x="6320004" y="1537885"/>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1" name="TextBox 10">
                <a:extLst>
                  <a:ext uri="{FF2B5EF4-FFF2-40B4-BE49-F238E27FC236}">
                    <a16:creationId xmlns:a16="http://schemas.microsoft.com/office/drawing/2014/main" id="{CC7AC992-8E98-1633-191E-24BBC5D120EC}"/>
                  </a:ext>
                </a:extLst>
              </p:cNvPr>
              <p:cNvSpPr txBox="1">
                <a:spLocks noRot="1" noChangeAspect="1" noMove="1" noResize="1" noEditPoints="1" noAdjustHandles="1" noChangeArrowheads="1" noChangeShapeType="1" noTextEdit="1"/>
              </p:cNvSpPr>
              <p:nvPr/>
            </p:nvSpPr>
            <p:spPr>
              <a:xfrm>
                <a:off x="6320004" y="1537885"/>
                <a:ext cx="222817" cy="276999"/>
              </a:xfrm>
              <a:prstGeom prst="rect">
                <a:avLst/>
              </a:prstGeom>
              <a:blipFill>
                <a:blip r:embed="rId8"/>
                <a:stretch>
                  <a:fillRect l="-21053" r="-15789"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6C7EB3C-9A48-2F04-9A12-ABF553255858}"/>
                  </a:ext>
                </a:extLst>
              </p:cNvPr>
              <p:cNvSpPr txBox="1"/>
              <p:nvPr/>
            </p:nvSpPr>
            <p:spPr>
              <a:xfrm>
                <a:off x="5972450" y="1191997"/>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𝑸</m:t>
                      </m:r>
                    </m:oMath>
                  </m:oMathPara>
                </a14:m>
                <a:endParaRPr lang="en-US" sz="1800" b="1" dirty="0"/>
              </a:p>
            </p:txBody>
          </p:sp>
        </mc:Choice>
        <mc:Fallback xmlns="">
          <p:sp>
            <p:nvSpPr>
              <p:cNvPr id="12" name="TextBox 11">
                <a:extLst>
                  <a:ext uri="{FF2B5EF4-FFF2-40B4-BE49-F238E27FC236}">
                    <a16:creationId xmlns:a16="http://schemas.microsoft.com/office/drawing/2014/main" id="{36C7EB3C-9A48-2F04-9A12-ABF553255858}"/>
                  </a:ext>
                </a:extLst>
              </p:cNvPr>
              <p:cNvSpPr txBox="1">
                <a:spLocks noRot="1" noChangeAspect="1" noMove="1" noResize="1" noEditPoints="1" noAdjustHandles="1" noChangeArrowheads="1" noChangeShapeType="1" noTextEdit="1"/>
              </p:cNvSpPr>
              <p:nvPr/>
            </p:nvSpPr>
            <p:spPr>
              <a:xfrm>
                <a:off x="5972450" y="1191997"/>
                <a:ext cx="232436" cy="276999"/>
              </a:xfrm>
              <a:prstGeom prst="rect">
                <a:avLst/>
              </a:prstGeom>
              <a:blipFill>
                <a:blip r:embed="rId9"/>
                <a:stretch>
                  <a:fillRect l="-26316" r="-2631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3394B5-687A-DD81-F856-ECCE05F87169}"/>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15" name="TextBox 14">
                <a:extLst>
                  <a:ext uri="{FF2B5EF4-FFF2-40B4-BE49-F238E27FC236}">
                    <a16:creationId xmlns:a16="http://schemas.microsoft.com/office/drawing/2014/main" id="{633394B5-687A-DD81-F856-ECCE05F87169}"/>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10"/>
                <a:stretch>
                  <a:fillRect l="-4511" t="-26087" r="-8271" b="-47826"/>
                </a:stretch>
              </a:blipFill>
            </p:spPr>
            <p:txBody>
              <a:bodyPr/>
              <a:lstStyle/>
              <a:p>
                <a:r>
                  <a:rPr lang="en-US">
                    <a:noFill/>
                  </a:rPr>
                  <a:t> </a:t>
                </a:r>
              </a:p>
            </p:txBody>
          </p:sp>
        </mc:Fallback>
      </mc:AlternateContent>
    </p:spTree>
    <p:extLst>
      <p:ext uri="{BB962C8B-B14F-4D97-AF65-F5344CB8AC3E}">
        <p14:creationId xmlns:p14="http://schemas.microsoft.com/office/powerpoint/2010/main" val="1699504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8E70B4A-39E9-71FA-6D0E-C11709C0ACD3}"/>
              </a:ext>
            </a:extLst>
          </p:cNvPr>
          <p:cNvSpPr/>
          <p:nvPr/>
        </p:nvSpPr>
        <p:spPr>
          <a:xfrm>
            <a:off x="820380" y="2576730"/>
            <a:ext cx="7693126" cy="2347540"/>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D2CFB4F7-7426-43A5-072F-CA2C3DB5D9C2}"/>
              </a:ext>
            </a:extLst>
          </p:cNvPr>
          <p:cNvSpPr/>
          <p:nvPr/>
        </p:nvSpPr>
        <p:spPr>
          <a:xfrm>
            <a:off x="820380" y="409271"/>
            <a:ext cx="7693126" cy="2162483"/>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5" name="TextBox 4">
            <a:extLst>
              <a:ext uri="{FF2B5EF4-FFF2-40B4-BE49-F238E27FC236}">
                <a16:creationId xmlns:a16="http://schemas.microsoft.com/office/drawing/2014/main" id="{39E4D5F7-51F0-349A-6A65-D9B20870B522}"/>
              </a:ext>
            </a:extLst>
          </p:cNvPr>
          <p:cNvSpPr txBox="1"/>
          <p:nvPr/>
        </p:nvSpPr>
        <p:spPr>
          <a:xfrm>
            <a:off x="630496" y="30949"/>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A new compositional approach to variational inference</a:t>
            </a:r>
            <a:endParaRPr lang="en-US" sz="2250" b="1" dirty="0">
              <a:latin typeface="Avenir Black" panose="02000503020000020003" pitchFamily="2"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E56ECC2-7355-07CA-DCC4-2A4743DE3917}"/>
                  </a:ext>
                </a:extLst>
              </p:cNvPr>
              <p:cNvSpPr txBox="1"/>
              <p:nvPr/>
            </p:nvSpPr>
            <p:spPr>
              <a:xfrm>
                <a:off x="1090192" y="2960426"/>
                <a:ext cx="3338654" cy="1754326"/>
              </a:xfrm>
              <a:prstGeom prst="rect">
                <a:avLst/>
              </a:prstGeom>
              <a:noFill/>
            </p:spPr>
            <p:txBody>
              <a:bodyPr wrap="square" rtlCol="0">
                <a:spAutoFit/>
              </a:bodyPr>
              <a:lstStyle/>
              <a:p>
                <a:r>
                  <a:rPr lang="en-US" sz="1200" dirty="0">
                    <a:latin typeface="Avenir Black" panose="02000503020000020003" pitchFamily="2" charset="0"/>
                  </a:rPr>
                  <a:t>An expressive higher-order PPL with traces.</a:t>
                </a:r>
              </a:p>
              <a:p>
                <a:pPr marL="428583" indent="-428583">
                  <a:buFont typeface="Arial" panose="020B0604020202020204" pitchFamily="34" charset="0"/>
                  <a:buChar char="•"/>
                </a:pPr>
                <a:endParaRPr lang="en-US" sz="1200" dirty="0">
                  <a:latin typeface="Avenir Black" panose="02000503020000020003" pitchFamily="2" charset="0"/>
                </a:endParaRPr>
              </a:p>
              <a:p>
                <a:r>
                  <a:rPr lang="en-US" sz="1200" dirty="0">
                    <a:latin typeface="Avenir Black" panose="02000503020000020003" pitchFamily="2" charset="0"/>
                  </a:rPr>
                  <a:t>Distribution primitives equipped with gradient strategies (</a:t>
                </a:r>
                <a14:m>
                  <m:oMath xmlns:m="http://schemas.openxmlformats.org/officeDocument/2006/math">
                    <m:r>
                      <m:rPr>
                        <m:sty m:val="p"/>
                      </m:rPr>
                      <a:rPr lang="en-US" sz="1200">
                        <a:latin typeface="Cambria Math" panose="02040503050406030204" pitchFamily="18" charset="0"/>
                      </a:rPr>
                      <m:t>norma</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l</m:t>
                        </m:r>
                      </m:e>
                      <m:sub>
                        <m:r>
                          <m:rPr>
                            <m:sty m:val="p"/>
                          </m:rPr>
                          <a:rPr lang="en-US" sz="1200">
                            <a:latin typeface="Cambria Math" panose="02040503050406030204" pitchFamily="18" charset="0"/>
                          </a:rPr>
                          <m:t>REINFORCE</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fli</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p</m:t>
                        </m:r>
                      </m:e>
                      <m:sub>
                        <m:r>
                          <m:rPr>
                            <m:sty m:val="p"/>
                          </m:rPr>
                          <a:rPr lang="en-US" sz="1200">
                            <a:latin typeface="Cambria Math" panose="02040503050406030204" pitchFamily="18" charset="0"/>
                          </a:rPr>
                          <m:t>MVD</m:t>
                        </m:r>
                      </m:sub>
                    </m:sSub>
                  </m:oMath>
                </a14:m>
                <a:r>
                  <a:rPr lang="en-US" sz="1200" dirty="0">
                    <a:latin typeface="Avenir Black" panose="02000503020000020003" pitchFamily="2" charset="0"/>
                  </a:rPr>
                  <a:t>, </a:t>
                </a:r>
                <a14:m>
                  <m:oMath xmlns:m="http://schemas.openxmlformats.org/officeDocument/2006/math">
                    <m:r>
                      <m:rPr>
                        <m:sty m:val="p"/>
                      </m:rPr>
                      <a:rPr lang="en-US" sz="1200">
                        <a:latin typeface="Cambria Math" panose="02040503050406030204" pitchFamily="18" charset="0"/>
                      </a:rPr>
                      <m:t>bet</m:t>
                    </m:r>
                    <m:sSub>
                      <m:sSubPr>
                        <m:ctrlPr>
                          <a:rPr lang="en-US" sz="1200" i="1">
                            <a:latin typeface="Cambria Math" panose="02040503050406030204" pitchFamily="18" charset="0"/>
                          </a:rPr>
                        </m:ctrlPr>
                      </m:sSubPr>
                      <m:e>
                        <m:r>
                          <m:rPr>
                            <m:sty m:val="p"/>
                          </m:rPr>
                          <a:rPr lang="en-US" sz="1200">
                            <a:latin typeface="Cambria Math" panose="02040503050406030204" pitchFamily="18" charset="0"/>
                          </a:rPr>
                          <m:t>a</m:t>
                        </m:r>
                      </m:e>
                      <m:sub>
                        <m:r>
                          <m:rPr>
                            <m:sty m:val="p"/>
                          </m:rPr>
                          <a:rPr lang="en-US" sz="1200">
                            <a:latin typeface="Cambria Math" panose="02040503050406030204" pitchFamily="18" charset="0"/>
                          </a:rPr>
                          <m:t>IMPLICIT</m:t>
                        </m:r>
                      </m:sub>
                    </m:sSub>
                  </m:oMath>
                </a14:m>
                <a:r>
                  <a:rPr lang="en-US" sz="1200" dirty="0">
                    <a:latin typeface="Avenir Black" panose="02000503020000020003" pitchFamily="2" charset="0"/>
                  </a:rPr>
                  <a:t>)</a:t>
                </a:r>
              </a:p>
              <a:p>
                <a:pPr marL="428583" indent="-428583">
                  <a:buFont typeface="Arial" panose="020B0604020202020204" pitchFamily="34" charset="0"/>
                  <a:buChar char="•"/>
                </a:pPr>
                <a:endParaRPr lang="en-US" sz="1200" dirty="0">
                  <a:latin typeface="Avenir Black" panose="02000503020000020003" pitchFamily="2" charset="0"/>
                </a:endParaRPr>
              </a:p>
              <a:p>
                <a14:m>
                  <m:oMath xmlns:m="http://schemas.openxmlformats.org/officeDocument/2006/math">
                    <m:r>
                      <a:rPr lang="en-US" sz="1200" b="1">
                        <a:latin typeface="Cambria Math" panose="02040503050406030204" pitchFamily="18" charset="0"/>
                        <a:ea typeface="Cambria Math" panose="02040503050406030204" pitchFamily="18" charset="0"/>
                      </a:rPr>
                      <m:t>𝐬𝐢𝐦</m:t>
                    </m:r>
                    <m:d>
                      <m:dPr>
                        <m:begChr m:val="{"/>
                        <m:endChr m:val="}"/>
                        <m:ctrlPr>
                          <a:rPr lang="en-US" sz="1200" b="1" i="1">
                            <a:latin typeface="Cambria Math" panose="02040503050406030204" pitchFamily="18" charset="0"/>
                            <a:ea typeface="Cambria Math" panose="02040503050406030204" pitchFamily="18" charset="0"/>
                          </a:rPr>
                        </m:ctrlPr>
                      </m:dPr>
                      <m:e>
                        <m:r>
                          <a:rPr lang="en-US" sz="1200" b="1">
                            <a:latin typeface="Cambria Math" panose="02040503050406030204" pitchFamily="18" charset="0"/>
                            <a:ea typeface="Cambria Math" panose="02040503050406030204" pitchFamily="18" charset="0"/>
                          </a:rPr>
                          <m:t> </m:t>
                        </m:r>
                      </m:e>
                    </m:d>
                  </m:oMath>
                </a14:m>
                <a:r>
                  <a:rPr lang="en-US" sz="1200" b="1" dirty="0">
                    <a:latin typeface="Avenir Black" panose="02000503020000020003" pitchFamily="2" charset="0"/>
                  </a:rPr>
                  <a:t> &amp; </a:t>
                </a:r>
                <a14:m>
                  <m:oMath xmlns:m="http://schemas.openxmlformats.org/officeDocument/2006/math">
                    <m:r>
                      <a:rPr lang="en-US" sz="1200" b="1">
                        <a:latin typeface="Cambria Math" panose="02040503050406030204" pitchFamily="18" charset="0"/>
                      </a:rPr>
                      <m:t>𝐝𝐞𝐧𝐬𝐢𝐭𝐲</m:t>
                    </m:r>
                    <m:r>
                      <a:rPr lang="en-US" sz="1200" b="1" i="1">
                        <a:latin typeface="Cambria Math" panose="02040503050406030204" pitchFamily="18" charset="0"/>
                      </a:rPr>
                      <m:t>{ }</m:t>
                    </m:r>
                  </m:oMath>
                </a14:m>
                <a:r>
                  <a:rPr lang="en-US" sz="1200" b="1" dirty="0">
                    <a:latin typeface="Avenir Black" panose="02000503020000020003" pitchFamily="2" charset="0"/>
                  </a:rPr>
                  <a:t>: transformations implementing sampling and density computations compatible with ADEV.</a:t>
                </a:r>
              </a:p>
            </p:txBody>
          </p:sp>
        </mc:Choice>
        <mc:Fallback xmlns="">
          <p:sp>
            <p:nvSpPr>
              <p:cNvPr id="28" name="TextBox 27">
                <a:extLst>
                  <a:ext uri="{FF2B5EF4-FFF2-40B4-BE49-F238E27FC236}">
                    <a16:creationId xmlns:a16="http://schemas.microsoft.com/office/drawing/2014/main" id="{CE56ECC2-7355-07CA-DCC4-2A4743DE3917}"/>
                  </a:ext>
                </a:extLst>
              </p:cNvPr>
              <p:cNvSpPr txBox="1">
                <a:spLocks noRot="1" noChangeAspect="1" noMove="1" noResize="1" noEditPoints="1" noAdjustHandles="1" noChangeArrowheads="1" noChangeShapeType="1" noTextEdit="1"/>
              </p:cNvSpPr>
              <p:nvPr/>
            </p:nvSpPr>
            <p:spPr>
              <a:xfrm>
                <a:off x="1090192" y="2960426"/>
                <a:ext cx="3338654" cy="1754326"/>
              </a:xfrm>
              <a:prstGeom prst="rect">
                <a:avLst/>
              </a:prstGeom>
              <a:blipFill>
                <a:blip r:embed="rId3"/>
                <a:stretch>
                  <a:fillRect t="-719" b="-1439"/>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A9068C36-1A6F-8BBB-6394-64E95F0311E1}"/>
              </a:ext>
            </a:extLst>
          </p:cNvPr>
          <p:cNvSpPr/>
          <p:nvPr/>
        </p:nvSpPr>
        <p:spPr>
          <a:xfrm>
            <a:off x="919887" y="2662720"/>
            <a:ext cx="3640957" cy="2207138"/>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Rectangle 32">
            <a:extLst>
              <a:ext uri="{FF2B5EF4-FFF2-40B4-BE49-F238E27FC236}">
                <a16:creationId xmlns:a16="http://schemas.microsoft.com/office/drawing/2014/main" id="{E4E19B66-E90B-2DED-AC29-8FE8E8B4C41F}"/>
              </a:ext>
            </a:extLst>
          </p:cNvPr>
          <p:cNvSpPr/>
          <p:nvPr/>
        </p:nvSpPr>
        <p:spPr>
          <a:xfrm>
            <a:off x="4560842" y="2662720"/>
            <a:ext cx="3850302" cy="2207138"/>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325249CA-93CD-A2A1-6FE9-D890625490F4}"/>
              </a:ext>
            </a:extLst>
          </p:cNvPr>
          <p:cNvSpPr/>
          <p:nvPr/>
        </p:nvSpPr>
        <p:spPr>
          <a:xfrm>
            <a:off x="1090191" y="2955051"/>
            <a:ext cx="3266044" cy="984653"/>
          </a:xfrm>
          <a:prstGeom prst="rect">
            <a:avLst/>
          </a:prstGeom>
          <a:solidFill>
            <a:schemeClr val="bg1">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F4EF03-111B-9BB7-0DFF-9E31105B12E2}"/>
                  </a:ext>
                </a:extLst>
              </p:cNvPr>
              <p:cNvSpPr txBox="1"/>
              <p:nvPr/>
            </p:nvSpPr>
            <p:spPr>
              <a:xfrm>
                <a:off x="5333283" y="3430796"/>
                <a:ext cx="1811265" cy="15587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sz="1013" b="1">
                          <a:latin typeface="Cambria Math" panose="02040503050406030204" pitchFamily="18" charset="0"/>
                        </a:rPr>
                        <m:t>𝐬𝐢𝐦</m:t>
                      </m:r>
                      <m:d>
                        <m:dPr>
                          <m:begChr m:val="{"/>
                          <m:endChr m:val="}"/>
                          <m:ctrlPr>
                            <a:rPr lang="en-US" sz="1013" b="1" i="1">
                              <a:latin typeface="Cambria Math" panose="02040503050406030204" pitchFamily="18" charset="0"/>
                            </a:rPr>
                          </m:ctrlPr>
                        </m:dPr>
                        <m:e>
                          <m:r>
                            <a:rPr lang="en-US" sz="1013" b="1" i="1">
                              <a:latin typeface="Cambria Math" panose="02040503050406030204" pitchFamily="18" charset="0"/>
                            </a:rPr>
                            <m:t> </m:t>
                          </m:r>
                        </m:e>
                      </m:d>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𝑮𝒆𝒏</m:t>
                          </m:r>
                        </m:sub>
                      </m:sSub>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𝑨𝑫𝑬𝑽</m:t>
                          </m:r>
                        </m:sub>
                      </m:sSub>
                    </m:oMath>
                  </m:oMathPara>
                </a14:m>
                <a:endParaRPr lang="en-US" sz="1013" b="1" dirty="0"/>
              </a:p>
            </p:txBody>
          </p:sp>
        </mc:Choice>
        <mc:Fallback xmlns="">
          <p:sp>
            <p:nvSpPr>
              <p:cNvPr id="6" name="TextBox 5">
                <a:extLst>
                  <a:ext uri="{FF2B5EF4-FFF2-40B4-BE49-F238E27FC236}">
                    <a16:creationId xmlns:a16="http://schemas.microsoft.com/office/drawing/2014/main" id="{5FF4EF03-111B-9BB7-0DFF-9E31105B12E2}"/>
                  </a:ext>
                </a:extLst>
              </p:cNvPr>
              <p:cNvSpPr txBox="1">
                <a:spLocks noRot="1" noChangeAspect="1" noMove="1" noResize="1" noEditPoints="1" noAdjustHandles="1" noChangeArrowheads="1" noChangeShapeType="1" noTextEdit="1"/>
              </p:cNvSpPr>
              <p:nvPr/>
            </p:nvSpPr>
            <p:spPr>
              <a:xfrm>
                <a:off x="5333283" y="3430796"/>
                <a:ext cx="1811265" cy="155877"/>
              </a:xfrm>
              <a:prstGeom prst="rect">
                <a:avLst/>
              </a:prstGeom>
              <a:blipFill>
                <a:blip r:embed="rId4"/>
                <a:stretch>
                  <a:fillRect l="-1399" t="-7692" b="-38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C3A71C0-9CFD-DE0B-FF1F-EA21982CC51B}"/>
                  </a:ext>
                </a:extLst>
              </p:cNvPr>
              <p:cNvSpPr txBox="1"/>
              <p:nvPr/>
            </p:nvSpPr>
            <p:spPr>
              <a:xfrm>
                <a:off x="5177594" y="3766291"/>
                <a:ext cx="2045303"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𝐝𝐞𝐧𝐬𝐢𝐭𝐲</m:t>
                      </m:r>
                      <m:d>
                        <m:dPr>
                          <m:begChr m:val="{"/>
                          <m:endChr m:val="}"/>
                          <m:ctrlPr>
                            <a:rPr lang="en-US" sz="1013" b="1" i="1">
                              <a:latin typeface="Cambria Math" panose="02040503050406030204" pitchFamily="18" charset="0"/>
                            </a:rPr>
                          </m:ctrlPr>
                        </m:dPr>
                        <m:e>
                          <m:r>
                            <a:rPr lang="en-US" sz="1013" b="1" i="1">
                              <a:latin typeface="Cambria Math" panose="02040503050406030204" pitchFamily="18" charset="0"/>
                            </a:rPr>
                            <m:t> </m:t>
                          </m:r>
                        </m:e>
                      </m:d>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𝑮𝒆𝒏</m:t>
                          </m:r>
                        </m:sub>
                      </m:sSub>
                      <m:r>
                        <a:rPr lang="en-US" sz="1013" b="1" i="1">
                          <a:latin typeface="Cambria Math" panose="02040503050406030204" pitchFamily="18" charset="0"/>
                        </a:rPr>
                        <m:t>→</m:t>
                      </m:r>
                      <m:r>
                        <a:rPr lang="en-US" sz="1013" b="1" i="1">
                          <a:latin typeface="Cambria Math" panose="02040503050406030204" pitchFamily="18" charset="0"/>
                        </a:rPr>
                        <m:t>𝑻</m:t>
                      </m:r>
                      <m:r>
                        <a:rPr lang="en-US" sz="1013" b="1" i="1">
                          <a:latin typeface="Cambria Math" panose="02040503050406030204" pitchFamily="18" charset="0"/>
                        </a:rPr>
                        <m:t>′∈</m:t>
                      </m:r>
                      <m:sSub>
                        <m:sSubPr>
                          <m:ctrlPr>
                            <a:rPr lang="en-US" sz="1013" b="1" i="1">
                              <a:latin typeface="Cambria Math" panose="02040503050406030204" pitchFamily="18" charset="0"/>
                            </a:rPr>
                          </m:ctrlPr>
                        </m:sSubPr>
                        <m:e>
                          <m:r>
                            <a:rPr lang="en-US" sz="1013" b="1" i="1">
                              <a:latin typeface="Cambria Math" panose="02040503050406030204" pitchFamily="18" charset="0"/>
                            </a:rPr>
                            <m:t>𝝀</m:t>
                          </m:r>
                        </m:e>
                        <m:sub>
                          <m:r>
                            <a:rPr lang="en-US" sz="1013" b="1" i="1">
                              <a:latin typeface="Cambria Math" panose="02040503050406030204" pitchFamily="18" charset="0"/>
                            </a:rPr>
                            <m:t>𝑨𝑫𝑬𝑽</m:t>
                          </m:r>
                        </m:sub>
                      </m:sSub>
                    </m:oMath>
                  </m:oMathPara>
                </a14:m>
                <a:endParaRPr lang="en-US" sz="1013" b="1" dirty="0"/>
              </a:p>
            </p:txBody>
          </p:sp>
        </mc:Choice>
        <mc:Fallback xmlns="">
          <p:sp>
            <p:nvSpPr>
              <p:cNvPr id="8" name="TextBox 7">
                <a:extLst>
                  <a:ext uri="{FF2B5EF4-FFF2-40B4-BE49-F238E27FC236}">
                    <a16:creationId xmlns:a16="http://schemas.microsoft.com/office/drawing/2014/main" id="{BC3A71C0-9CFD-DE0B-FF1F-EA21982CC51B}"/>
                  </a:ext>
                </a:extLst>
              </p:cNvPr>
              <p:cNvSpPr txBox="1">
                <a:spLocks noRot="1" noChangeAspect="1" noMove="1" noResize="1" noEditPoints="1" noAdjustHandles="1" noChangeArrowheads="1" noChangeShapeType="1" noTextEdit="1"/>
              </p:cNvSpPr>
              <p:nvPr/>
            </p:nvSpPr>
            <p:spPr>
              <a:xfrm>
                <a:off x="5177594" y="3766291"/>
                <a:ext cx="2045303" cy="155877"/>
              </a:xfrm>
              <a:prstGeom prst="rect">
                <a:avLst/>
              </a:prstGeom>
              <a:blipFill>
                <a:blip r:embed="rId5"/>
                <a:stretch>
                  <a:fillRect l="-1235" b="-3846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FB7EF50-EB40-70A9-B5FB-5265019AA8E2}"/>
              </a:ext>
            </a:extLst>
          </p:cNvPr>
          <p:cNvPicPr>
            <a:picLocks noChangeAspect="1"/>
          </p:cNvPicPr>
          <p:nvPr/>
        </p:nvPicPr>
        <p:blipFill>
          <a:blip r:embed="rId6"/>
          <a:stretch>
            <a:fillRect/>
          </a:stretch>
        </p:blipFill>
        <p:spPr>
          <a:xfrm>
            <a:off x="1807123" y="696406"/>
            <a:ext cx="5829300" cy="1713587"/>
          </a:xfrm>
          <a:prstGeom prst="rect">
            <a:avLst/>
          </a:prstGeom>
          <a:solidFill>
            <a:schemeClr val="accent3">
              <a:lumMod val="20000"/>
              <a:lumOff val="80000"/>
            </a:schemeClr>
          </a:solidFill>
        </p:spPr>
      </p:pic>
      <p:sp>
        <p:nvSpPr>
          <p:cNvPr id="10" name="TextBox 9">
            <a:extLst>
              <a:ext uri="{FF2B5EF4-FFF2-40B4-BE49-F238E27FC236}">
                <a16:creationId xmlns:a16="http://schemas.microsoft.com/office/drawing/2014/main" id="{95DDE18C-0D13-E33C-DCD3-82F7E116EDDD}"/>
              </a:ext>
            </a:extLst>
          </p:cNvPr>
          <p:cNvSpPr txBox="1"/>
          <p:nvPr/>
        </p:nvSpPr>
        <p:spPr>
          <a:xfrm>
            <a:off x="1804948" y="436077"/>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1" name="Rectangle 10">
            <a:extLst>
              <a:ext uri="{FF2B5EF4-FFF2-40B4-BE49-F238E27FC236}">
                <a16:creationId xmlns:a16="http://schemas.microsoft.com/office/drawing/2014/main" id="{15F38F90-CD46-5916-916E-6ECA0834D79D}"/>
              </a:ext>
            </a:extLst>
          </p:cNvPr>
          <p:cNvSpPr/>
          <p:nvPr/>
        </p:nvSpPr>
        <p:spPr>
          <a:xfrm>
            <a:off x="5695514" y="1204975"/>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3CEAC351-70B5-A03B-C82F-1C1A6042FEFD}"/>
              </a:ext>
            </a:extLst>
          </p:cNvPr>
          <p:cNvSpPr/>
          <p:nvPr/>
        </p:nvSpPr>
        <p:spPr>
          <a:xfrm>
            <a:off x="6067594" y="153328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55A4E58-FCE1-3F38-0761-FE0D739F0017}"/>
                  </a:ext>
                </a:extLst>
              </p:cNvPr>
              <p:cNvSpPr txBox="1"/>
              <p:nvPr/>
            </p:nvSpPr>
            <p:spPr>
              <a:xfrm>
                <a:off x="6320004" y="1537885"/>
                <a:ext cx="222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13" name="TextBox 12">
                <a:extLst>
                  <a:ext uri="{FF2B5EF4-FFF2-40B4-BE49-F238E27FC236}">
                    <a16:creationId xmlns:a16="http://schemas.microsoft.com/office/drawing/2014/main" id="{E55A4E58-FCE1-3F38-0761-FE0D739F0017}"/>
                  </a:ext>
                </a:extLst>
              </p:cNvPr>
              <p:cNvSpPr txBox="1">
                <a:spLocks noRot="1" noChangeAspect="1" noMove="1" noResize="1" noEditPoints="1" noAdjustHandles="1" noChangeArrowheads="1" noChangeShapeType="1" noTextEdit="1"/>
              </p:cNvSpPr>
              <p:nvPr/>
            </p:nvSpPr>
            <p:spPr>
              <a:xfrm>
                <a:off x="6320004" y="1537885"/>
                <a:ext cx="222817" cy="276999"/>
              </a:xfrm>
              <a:prstGeom prst="rect">
                <a:avLst/>
              </a:prstGeom>
              <a:blipFill>
                <a:blip r:embed="rId7"/>
                <a:stretch>
                  <a:fillRect l="-21053" r="-15789"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B452C59-02D2-4E95-4A41-C69D46071E8E}"/>
                  </a:ext>
                </a:extLst>
              </p:cNvPr>
              <p:cNvSpPr txBox="1"/>
              <p:nvPr/>
            </p:nvSpPr>
            <p:spPr>
              <a:xfrm>
                <a:off x="5972450" y="1191997"/>
                <a:ext cx="2324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𝑸</m:t>
                      </m:r>
                    </m:oMath>
                  </m:oMathPara>
                </a14:m>
                <a:endParaRPr lang="en-US" sz="1800" b="1" dirty="0"/>
              </a:p>
            </p:txBody>
          </p:sp>
        </mc:Choice>
        <mc:Fallback xmlns="">
          <p:sp>
            <p:nvSpPr>
              <p:cNvPr id="14" name="TextBox 13">
                <a:extLst>
                  <a:ext uri="{FF2B5EF4-FFF2-40B4-BE49-F238E27FC236}">
                    <a16:creationId xmlns:a16="http://schemas.microsoft.com/office/drawing/2014/main" id="{AB452C59-02D2-4E95-4A41-C69D46071E8E}"/>
                  </a:ext>
                </a:extLst>
              </p:cNvPr>
              <p:cNvSpPr txBox="1">
                <a:spLocks noRot="1" noChangeAspect="1" noMove="1" noResize="1" noEditPoints="1" noAdjustHandles="1" noChangeArrowheads="1" noChangeShapeType="1" noTextEdit="1"/>
              </p:cNvSpPr>
              <p:nvPr/>
            </p:nvSpPr>
            <p:spPr>
              <a:xfrm>
                <a:off x="5972450" y="1191997"/>
                <a:ext cx="232436" cy="276999"/>
              </a:xfrm>
              <a:prstGeom prst="rect">
                <a:avLst/>
              </a:prstGeom>
              <a:blipFill>
                <a:blip r:embed="rId8"/>
                <a:stretch>
                  <a:fillRect l="-26316" r="-2631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337EAF-BA10-0AA2-F213-29E9235365F6}"/>
                  </a:ext>
                </a:extLst>
              </p:cNvPr>
              <p:cNvSpPr txBox="1"/>
              <p:nvPr/>
            </p:nvSpPr>
            <p:spPr>
              <a:xfrm>
                <a:off x="1837913" y="2683069"/>
                <a:ext cx="1677382" cy="276999"/>
              </a:xfrm>
              <a:prstGeom prst="rect">
                <a:avLst/>
              </a:prstGeom>
              <a:noFill/>
            </p:spPr>
            <p:txBody>
              <a:bodyPr wrap="none" lIns="0" tIns="0" rIns="0" bIns="0" rtlCol="0">
                <a:spAutoFit/>
              </a:bodyPr>
              <a:lstStyle/>
              <a:p>
                <a:pPr algn="ctr"/>
                <a14:m>
                  <m:oMath xmlns:m="http://schemas.openxmlformats.org/officeDocument/2006/math">
                    <m:sSub>
                      <m:sSubPr>
                        <m:ctrlPr>
                          <a:rPr lang="en-US" sz="1800" b="1" i="1">
                            <a:latin typeface="Cambria Math" panose="02040503050406030204" pitchFamily="18" charset="0"/>
                            <a:ea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𝝀</m:t>
                        </m:r>
                      </m:e>
                      <m:sub>
                        <m:r>
                          <a:rPr lang="en-US" sz="1800" b="1" i="1">
                            <a:latin typeface="Cambria Math" panose="02040503050406030204" pitchFamily="18" charset="0"/>
                            <a:ea typeface="Cambria Math" panose="02040503050406030204" pitchFamily="18" charset="0"/>
                          </a:rPr>
                          <m:t>𝑮𝒆𝒏</m:t>
                        </m:r>
                      </m:sub>
                    </m:sSub>
                  </m:oMath>
                </a14:m>
                <a:r>
                  <a:rPr lang="en-US" sz="1800" b="1" dirty="0">
                    <a:latin typeface="Cambria Math" panose="02040503050406030204" pitchFamily="18" charset="0"/>
                    <a:ea typeface="Cambria Math" panose="02040503050406030204" pitchFamily="18" charset="0"/>
                  </a:rPr>
                  <a:t> (this work)</a:t>
                </a:r>
              </a:p>
            </p:txBody>
          </p:sp>
        </mc:Choice>
        <mc:Fallback xmlns="">
          <p:sp>
            <p:nvSpPr>
              <p:cNvPr id="2" name="TextBox 1">
                <a:extLst>
                  <a:ext uri="{FF2B5EF4-FFF2-40B4-BE49-F238E27FC236}">
                    <a16:creationId xmlns:a16="http://schemas.microsoft.com/office/drawing/2014/main" id="{4A337EAF-BA10-0AA2-F213-29E9235365F6}"/>
                  </a:ext>
                </a:extLst>
              </p:cNvPr>
              <p:cNvSpPr txBox="1">
                <a:spLocks noRot="1" noChangeAspect="1" noMove="1" noResize="1" noEditPoints="1" noAdjustHandles="1" noChangeArrowheads="1" noChangeShapeType="1" noTextEdit="1"/>
              </p:cNvSpPr>
              <p:nvPr/>
            </p:nvSpPr>
            <p:spPr>
              <a:xfrm>
                <a:off x="1837913" y="2683069"/>
                <a:ext cx="1677382" cy="276999"/>
              </a:xfrm>
              <a:prstGeom prst="rect">
                <a:avLst/>
              </a:prstGeom>
              <a:blipFill>
                <a:blip r:embed="rId9"/>
                <a:stretch>
                  <a:fillRect l="-4511" t="-26087" r="-8271" b="-47826"/>
                </a:stretch>
              </a:blipFill>
            </p:spPr>
            <p:txBody>
              <a:bodyPr/>
              <a:lstStyle/>
              <a:p>
                <a:r>
                  <a:rPr lang="en-US">
                    <a:noFill/>
                  </a:rPr>
                  <a:t> </a:t>
                </a:r>
              </a:p>
            </p:txBody>
          </p:sp>
        </mc:Fallback>
      </mc:AlternateContent>
    </p:spTree>
    <p:extLst>
      <p:ext uri="{BB962C8B-B14F-4D97-AF65-F5344CB8AC3E}">
        <p14:creationId xmlns:p14="http://schemas.microsoft.com/office/powerpoint/2010/main" val="126382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C2043CF-AAB9-7419-7F05-E62975021F32}"/>
              </a:ext>
            </a:extLst>
          </p:cNvPr>
          <p:cNvSpPr/>
          <p:nvPr/>
        </p:nvSpPr>
        <p:spPr>
          <a:xfrm>
            <a:off x="4778710" y="4052824"/>
            <a:ext cx="4012849" cy="79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9" name="Rectangle 8">
            <a:extLst>
              <a:ext uri="{FF2B5EF4-FFF2-40B4-BE49-F238E27FC236}">
                <a16:creationId xmlns:a16="http://schemas.microsoft.com/office/drawing/2014/main" id="{228EA484-B3FF-E273-49EB-36F7661A5AE5}"/>
              </a:ext>
            </a:extLst>
          </p:cNvPr>
          <p:cNvSpPr/>
          <p:nvPr/>
        </p:nvSpPr>
        <p:spPr>
          <a:xfrm>
            <a:off x="837959" y="3233675"/>
            <a:ext cx="3609012" cy="15574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TextBox 5">
            <a:extLst>
              <a:ext uri="{FF2B5EF4-FFF2-40B4-BE49-F238E27FC236}">
                <a16:creationId xmlns:a16="http://schemas.microsoft.com/office/drawing/2014/main" id="{BE5BF6CF-DEF7-2DA2-E59B-5666275D0662}"/>
              </a:ext>
            </a:extLst>
          </p:cNvPr>
          <p:cNvSpPr txBox="1"/>
          <p:nvPr/>
        </p:nvSpPr>
        <p:spPr>
          <a:xfrm>
            <a:off x="119678" y="62338"/>
            <a:ext cx="3919856" cy="392415"/>
          </a:xfrm>
          <a:prstGeom prst="rect">
            <a:avLst/>
          </a:prstGeom>
          <a:noFill/>
        </p:spPr>
        <p:txBody>
          <a:bodyPr wrap="none" lIns="0" tIns="0" rIns="0" bIns="0" rtlCol="0">
            <a:spAutoFit/>
          </a:bodyPr>
          <a:lstStyle/>
          <a:p>
            <a:r>
              <a:rPr lang="en-US" sz="2550" b="1" u="sng" dirty="0">
                <a:latin typeface="Avenir Black" panose="02000503020000020003" pitchFamily="2" charset="0"/>
              </a:rPr>
              <a:t>Inference on a noisy cone</a:t>
            </a:r>
          </a:p>
        </p:txBody>
      </p:sp>
      <p:grpSp>
        <p:nvGrpSpPr>
          <p:cNvPr id="20" name="Group 19">
            <a:extLst>
              <a:ext uri="{FF2B5EF4-FFF2-40B4-BE49-F238E27FC236}">
                <a16:creationId xmlns:a16="http://schemas.microsoft.com/office/drawing/2014/main" id="{EB23E6EB-5EA0-DA5B-118C-A5346B7C6C11}"/>
              </a:ext>
            </a:extLst>
          </p:cNvPr>
          <p:cNvGrpSpPr/>
          <p:nvPr/>
        </p:nvGrpSpPr>
        <p:grpSpPr>
          <a:xfrm>
            <a:off x="663757" y="684168"/>
            <a:ext cx="5193656" cy="2020684"/>
            <a:chOff x="1424067" y="1294983"/>
            <a:chExt cx="8200462" cy="3190534"/>
          </a:xfrm>
        </p:grpSpPr>
        <p:sp>
          <p:nvSpPr>
            <p:cNvPr id="19" name="Rectangle 18">
              <a:extLst>
                <a:ext uri="{FF2B5EF4-FFF2-40B4-BE49-F238E27FC236}">
                  <a16:creationId xmlns:a16="http://schemas.microsoft.com/office/drawing/2014/main" id="{557C82BD-4FC2-561E-8A7C-04C67948A030}"/>
                </a:ext>
              </a:extLst>
            </p:cNvPr>
            <p:cNvSpPr/>
            <p:nvPr/>
          </p:nvSpPr>
          <p:spPr>
            <a:xfrm>
              <a:off x="1424067" y="1294983"/>
              <a:ext cx="8200462" cy="31905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11" name="Picture 2">
              <a:extLst>
                <a:ext uri="{FF2B5EF4-FFF2-40B4-BE49-F238E27FC236}">
                  <a16:creationId xmlns:a16="http://schemas.microsoft.com/office/drawing/2014/main" id="{B028534F-376E-95FC-1778-3ECBA2C67E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0489" t="19114" r="125" b="23136"/>
            <a:stretch/>
          </p:blipFill>
          <p:spPr bwMode="auto">
            <a:xfrm>
              <a:off x="7209316" y="1838934"/>
              <a:ext cx="2279455" cy="21026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B5D81873-988A-0DA0-BC11-B07442FB7CA4}"/>
              </a:ext>
            </a:extLst>
          </p:cNvPr>
          <p:cNvSpPr/>
          <p:nvPr/>
        </p:nvSpPr>
        <p:spPr>
          <a:xfrm>
            <a:off x="663760" y="1968058"/>
            <a:ext cx="3609011" cy="220835"/>
          </a:xfrm>
          <a:prstGeom prst="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6FB6A9D9-3747-B631-08FD-8C3613D0DE66}"/>
              </a:ext>
            </a:extLst>
          </p:cNvPr>
          <p:cNvSpPr txBox="1"/>
          <p:nvPr/>
        </p:nvSpPr>
        <p:spPr>
          <a:xfrm>
            <a:off x="-9017" y="1847642"/>
            <a:ext cx="672774" cy="461665"/>
          </a:xfrm>
          <a:prstGeom prst="rect">
            <a:avLst/>
          </a:prstGeom>
          <a:noFill/>
        </p:spPr>
        <p:txBody>
          <a:bodyPr wrap="square" rtlCol="0">
            <a:spAutoFit/>
          </a:bodyPr>
          <a:lstStyle/>
          <a:p>
            <a:pPr algn="ctr"/>
            <a:r>
              <a:rPr lang="en-US" sz="800" b="1" dirty="0">
                <a:latin typeface="Avenir Black" panose="02000503020000020003" pitchFamily="2" charset="0"/>
              </a:rPr>
              <a:t>Induces </a:t>
            </a:r>
          </a:p>
          <a:p>
            <a:pPr algn="ctr"/>
            <a:r>
              <a:rPr lang="en-US" sz="800" b="1" dirty="0">
                <a:latin typeface="Avenir Black" panose="02000503020000020003" pitchFamily="2" charset="0"/>
              </a:rPr>
              <a:t>inference </a:t>
            </a:r>
          </a:p>
          <a:p>
            <a:pPr algn="ctr"/>
            <a:r>
              <a:rPr lang="en-US" sz="800" b="1" dirty="0">
                <a:latin typeface="Avenir Black" panose="02000503020000020003" pitchFamily="2" charset="0"/>
              </a:rPr>
              <a:t>problem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453F203-DBE1-0D3E-CCD0-E483E196E856}"/>
                  </a:ext>
                </a:extLst>
              </p:cNvPr>
              <p:cNvSpPr txBox="1"/>
              <p:nvPr/>
            </p:nvSpPr>
            <p:spPr>
              <a:xfrm>
                <a:off x="771082" y="895202"/>
                <a:ext cx="3501689" cy="171739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rPr>
                        <m:t>model</m:t>
                      </m:r>
                      <m:r>
                        <a:rPr lang="en-US">
                          <a:latin typeface="Cambria Math" panose="02040503050406030204" pitchFamily="18" charset="0"/>
                        </a:rPr>
                        <m:t> :</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a:latin typeface="Cambria Math" panose="02040503050406030204" pitchFamily="18" charset="0"/>
                          <a:ea typeface="Cambria Math" panose="02040503050406030204" pitchFamily="18" charset="0"/>
                        </a:rPr>
                        <m:t>model</m:t>
                      </m:r>
                      <m:r>
                        <a:rPr lang="en-US">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a:rPr lang="en-US">
                            <a:latin typeface="Cambria Math" panose="02040503050406030204" pitchFamily="18" charset="0"/>
                            <a:ea typeface="Cambria Math" panose="02040503050406030204" pitchFamily="18" charset="0"/>
                          </a:rPr>
                          <m:t>0.0, 10.0</m:t>
                        </m:r>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𝜎</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0.1+0.01(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r>
                              <a:rPr lang="en-US" i="1">
                                <a:latin typeface="Cambria Math" panose="02040503050406030204" pitchFamily="18" charset="0"/>
                                <a:ea typeface="Cambria Math" panose="02040503050406030204" pitchFamily="18" charset="0"/>
                              </a:rPr>
                              <m:t>2</m:t>
                            </m:r>
                          </m:sup>
                        </m:sSup>
                      </m:e>
                    </m:d>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𝐨𝐛𝐬𝐞𝐫𝐯𝐞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σ</m:t>
                        </m:r>
                      </m:e>
                    </m:d>
                    <m:r>
                      <a:rPr lang="en-US">
                        <a:latin typeface="Cambria Math" panose="02040503050406030204" pitchFamily="18" charset="0"/>
                        <a:ea typeface="Cambria Math" panose="02040503050406030204" pitchFamily="18" charset="0"/>
                      </a:rPr>
                      <m:t> 5.0</m:t>
                    </m:r>
                  </m:oMath>
                </a14:m>
                <a:r>
                  <a:rPr lang="en-US" dirty="0">
                    <a:solidFill>
                      <a:schemeClr val="tx1">
                        <a:lumMod val="65000"/>
                        <a:lumOff val="35000"/>
                      </a:schemeClr>
                    </a:solidFill>
                    <a:latin typeface="Cambria Math" panose="02040503050406030204" pitchFamily="18" charset="0"/>
                    <a:ea typeface="Cambria Math" panose="02040503050406030204" pitchFamily="18" charset="0"/>
                  </a:rPr>
                  <a:t>          # z</a:t>
                </a:r>
                <a:endParaRPr lang="en-US"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5" name="TextBox 4">
                <a:extLst>
                  <a:ext uri="{FF2B5EF4-FFF2-40B4-BE49-F238E27FC236}">
                    <a16:creationId xmlns:a16="http://schemas.microsoft.com/office/drawing/2014/main" id="{9453F203-DBE1-0D3E-CCD0-E483E196E856}"/>
                  </a:ext>
                </a:extLst>
              </p:cNvPr>
              <p:cNvSpPr txBox="1">
                <a:spLocks noRot="1" noChangeAspect="1" noMove="1" noResize="1" noEditPoints="1" noAdjustHandles="1" noChangeArrowheads="1" noChangeShapeType="1" noTextEdit="1"/>
              </p:cNvSpPr>
              <p:nvPr/>
            </p:nvSpPr>
            <p:spPr>
              <a:xfrm>
                <a:off x="771082" y="895202"/>
                <a:ext cx="3501689" cy="1717393"/>
              </a:xfrm>
              <a:prstGeom prst="rect">
                <a:avLst/>
              </a:prstGeom>
              <a:blipFill>
                <a:blip r:embed="rId6"/>
                <a:stretch>
                  <a:fillRect l="-2527" t="-1471" r="-1083" b="-36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B852D161-E7B4-AA0E-51A0-138B9F0EF8D8}"/>
                  </a:ext>
                </a:extLst>
              </p:cNvPr>
              <p:cNvSpPr txBox="1"/>
              <p:nvPr/>
            </p:nvSpPr>
            <p:spPr>
              <a:xfrm>
                <a:off x="945472" y="3336082"/>
                <a:ext cx="3382298" cy="152105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rPr>
                        <m:t>independent</m:t>
                      </m:r>
                      <m:r>
                        <a:rPr lang="en-US">
                          <a:latin typeface="Cambria Math" panose="02040503050406030204" pitchFamily="18" charset="0"/>
                        </a:rPr>
                        <m:t>_</m:t>
                      </m:r>
                      <m:r>
                        <m:rPr>
                          <m:sty m:val="p"/>
                        </m:rPr>
                        <a:rPr lang="en-US">
                          <a:latin typeface="Cambria Math" panose="02040503050406030204" pitchFamily="18" charset="0"/>
                        </a:rPr>
                        <m:t>guide</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4</m:t>
                          </m:r>
                        </m:sup>
                      </m:sSup>
                      <m:r>
                        <a:rPr lang="en-US" i="1">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rPr>
                        <m:t>G</m:t>
                      </m:r>
                      <m:r>
                        <a:rPr lang="en-US">
                          <a:latin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a:latin typeface="Cambria Math" panose="02040503050406030204" pitchFamily="18" charset="0"/>
                              <a:ea typeface="Cambria Math" panose="02040503050406030204" pitchFamily="18" charset="0"/>
                            </a:rPr>
                            <m:t>ℝ</m:t>
                          </m:r>
                        </m:e>
                        <m:sup>
                          <m:r>
                            <a:rPr lang="en-US">
                              <a:latin typeface="Cambria Math" panose="02040503050406030204" pitchFamily="18" charset="0"/>
                              <a:ea typeface="Cambria Math" panose="02040503050406030204" pitchFamily="18" charset="0"/>
                            </a:rPr>
                            <m:t>2</m:t>
                          </m:r>
                        </m:sup>
                      </m:sSup>
                    </m:oMath>
                  </m:oMathPara>
                </a14:m>
                <a:endParaRPr lang="en-US"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m:rPr>
                          <m:sty m:val="p"/>
                        </m:rPr>
                        <a:rPr lang="en-US" b="0" i="0" smtClean="0">
                          <a:latin typeface="Cambria Math" panose="02040503050406030204" pitchFamily="18" charset="0"/>
                          <a:ea typeface="Cambria Math" panose="02040503050406030204" pitchFamily="18" charset="0"/>
                        </a:rPr>
                        <m:t>independent</m:t>
                      </m:r>
                      <m:r>
                        <a:rPr lang="en-US">
                          <a:latin typeface="Cambria Math" panose="02040503050406030204" pitchFamily="18" charset="0"/>
                          <a:ea typeface="Cambria Math" panose="02040503050406030204" pitchFamily="18" charset="0"/>
                        </a:rPr>
                        <m:t>_</m:t>
                      </m:r>
                      <m:r>
                        <m:rPr>
                          <m:sty m:val="p"/>
                        </m:rPr>
                        <a:rPr lang="en-US">
                          <a:latin typeface="Cambria Math" panose="02040503050406030204" pitchFamily="18" charset="0"/>
                          <a:ea typeface="Cambria Math" panose="02040503050406030204" pitchFamily="18" charset="0"/>
                        </a:rPr>
                        <m:t>guide</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λϕ</m:t>
                      </m:r>
                      <m:r>
                        <a:rPr lang="en-US" b="1">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𝐝𝐨</m:t>
                      </m:r>
                    </m:oMath>
                  </m:oMathPara>
                </a14:m>
                <a:endParaRPr lang="en-US" b="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𝐥𝐞𝐭</m:t>
                    </m:r>
                    <m:r>
                      <a:rPr lang="en-US">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𝑥</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a:latin typeface="Cambria Math" panose="02040503050406030204" pitchFamily="18" charset="0"/>
                                <a:ea typeface="Cambria Math" panose="02040503050406030204" pitchFamily="18" charset="0"/>
                              </a:rPr>
                              <m:t>1</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𝑦</m:t>
                    </m:r>
                    <m:r>
                      <a:rPr lang="en-US">
                        <a:latin typeface="Cambria Math" panose="02040503050406030204" pitchFamily="18" charset="0"/>
                        <a:ea typeface="Cambria Math" panose="02040503050406030204" pitchFamily="18" charset="0"/>
                      </a:rPr>
                      <m:t> ←</m:t>
                    </m:r>
                    <m:r>
                      <a:rPr lang="en-US" b="1">
                        <a:latin typeface="Cambria Math" panose="02040503050406030204" pitchFamily="18" charset="0"/>
                        <a:ea typeface="Cambria Math" panose="02040503050406030204" pitchFamily="18" charset="0"/>
                      </a:rPr>
                      <m:t>𝐬𝐚𝐦𝐩𝐥𝐞</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norma</m:t>
                    </m:r>
                    <m:sSub>
                      <m:sSubPr>
                        <m:ctrlPr>
                          <a:rPr lang="en-US"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l</m:t>
                        </m:r>
                      </m:e>
                      <m:sub>
                        <m:r>
                          <m:rPr>
                            <m:sty m:val="p"/>
                          </m:rPr>
                          <a:rPr lang="en-US">
                            <a:latin typeface="Cambria Math" panose="02040503050406030204" pitchFamily="18" charset="0"/>
                            <a:ea typeface="Cambria Math" panose="02040503050406030204" pitchFamily="18" charset="0"/>
                          </a:rPr>
                          <m:t>reparam</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e</m:t>
                            </m:r>
                          </m:e>
                          <m:sup>
                            <m:r>
                              <a:rPr lang="en-US" i="1">
                                <a:latin typeface="Cambria Math" panose="02040503050406030204" pitchFamily="18" charset="0"/>
                                <a:ea typeface="Cambria Math" panose="02040503050406030204" pitchFamily="18" charset="0"/>
                              </a:rPr>
                              <m:t>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sup>
                        </m:sSup>
                      </m:e>
                    </m:d>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b="1">
                        <a:latin typeface="Cambria Math" panose="02040503050406030204" pitchFamily="18" charset="0"/>
                        <a:ea typeface="Cambria Math" panose="02040503050406030204" pitchFamily="18" charset="0"/>
                      </a:rPr>
                      <m:t>𝐫𝐞𝐭𝐮𝐫𝐧</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oMath>
                </a14:m>
                <a:endParaRPr lang="en-US"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atin typeface="Cambria Math" panose="02040503050406030204" pitchFamily="18" charset="0"/>
                          <a:ea typeface="Cambria Math" panose="02040503050406030204" pitchFamily="18" charset="0"/>
                        </a:rPr>
                        <m:t> </m:t>
                      </m:r>
                    </m:oMath>
                  </m:oMathPara>
                </a14:m>
                <a:endParaRPr lang="en-US" dirty="0">
                  <a:latin typeface="Cambria Math" panose="02040503050406030204" pitchFamily="18" charset="0"/>
                  <a:ea typeface="Cambria Math" panose="02040503050406030204" pitchFamily="18" charset="0"/>
                </a:endParaRPr>
              </a:p>
            </p:txBody>
          </p:sp>
        </mc:Choice>
        <mc:Fallback>
          <p:sp>
            <p:nvSpPr>
              <p:cNvPr id="7" name="TextBox 6">
                <a:extLst>
                  <a:ext uri="{FF2B5EF4-FFF2-40B4-BE49-F238E27FC236}">
                    <a16:creationId xmlns:a16="http://schemas.microsoft.com/office/drawing/2014/main" id="{B852D161-E7B4-AA0E-51A0-138B9F0EF8D8}"/>
                  </a:ext>
                </a:extLst>
              </p:cNvPr>
              <p:cNvSpPr txBox="1">
                <a:spLocks noRot="1" noChangeAspect="1" noMove="1" noResize="1" noEditPoints="1" noAdjustHandles="1" noChangeArrowheads="1" noChangeShapeType="1" noTextEdit="1"/>
              </p:cNvSpPr>
              <p:nvPr/>
            </p:nvSpPr>
            <p:spPr>
              <a:xfrm>
                <a:off x="945472" y="3336082"/>
                <a:ext cx="3382298" cy="1521057"/>
              </a:xfrm>
              <a:prstGeom prst="rect">
                <a:avLst/>
              </a:prstGeom>
              <a:blipFill>
                <a:blip r:embed="rId7"/>
                <a:stretch>
                  <a:fillRect l="-2622" t="-826" r="-1124" b="-4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426EF5-43FD-3C1F-76AF-70A31175C6E9}"/>
                  </a:ext>
                </a:extLst>
              </p:cNvPr>
              <p:cNvSpPr txBox="1"/>
              <p:nvPr/>
            </p:nvSpPr>
            <p:spPr>
              <a:xfrm>
                <a:off x="1292845" y="2946490"/>
                <a:ext cx="2979926" cy="261610"/>
              </a:xfrm>
              <a:prstGeom prst="rect">
                <a:avLst/>
              </a:prstGeom>
              <a:noFill/>
            </p:spPr>
            <p:txBody>
              <a:bodyPr wrap="square" rtlCol="0">
                <a:spAutoFit/>
              </a:bodyPr>
              <a:lstStyle/>
              <a:p>
                <a:pPr algn="ctr"/>
                <a:r>
                  <a:rPr lang="en-US" sz="1100" b="1" dirty="0">
                    <a:latin typeface="Avenir Black" panose="02000503020000020003" pitchFamily="2" charset="0"/>
                  </a:rPr>
                  <a:t>train </a:t>
                </a:r>
                <a14:m>
                  <m:oMath xmlns:m="http://schemas.openxmlformats.org/officeDocument/2006/math">
                    <m:r>
                      <a:rPr lang="en-US" sz="1100" b="1" i="1">
                        <a:latin typeface="Cambria Math" panose="02040503050406030204" pitchFamily="18" charset="0"/>
                      </a:rPr>
                      <m:t>𝝓</m:t>
                    </m:r>
                  </m:oMath>
                </a14:m>
                <a:r>
                  <a:rPr lang="en-US" sz="1100" b="1" dirty="0">
                    <a:latin typeface="Avenir Black" panose="02000503020000020003" pitchFamily="2" charset="0"/>
                  </a:rPr>
                  <a:t> in a </a:t>
                </a:r>
                <a:r>
                  <a:rPr lang="en-US" sz="1100" b="1" i="1" dirty="0">
                    <a:latin typeface="Avenir Black" panose="02000503020000020003" pitchFamily="2" charset="0"/>
                  </a:rPr>
                  <a:t>guide program </a:t>
                </a:r>
                <a:r>
                  <a:rPr lang="en-US" sz="1100" b="1" dirty="0">
                    <a:latin typeface="Avenir Black" panose="02000503020000020003" pitchFamily="2" charset="0"/>
                  </a:rPr>
                  <a:t>with …</a:t>
                </a:r>
              </a:p>
            </p:txBody>
          </p:sp>
        </mc:Choice>
        <mc:Fallback xmlns="">
          <p:sp>
            <p:nvSpPr>
              <p:cNvPr id="14" name="TextBox 13">
                <a:extLst>
                  <a:ext uri="{FF2B5EF4-FFF2-40B4-BE49-F238E27FC236}">
                    <a16:creationId xmlns:a16="http://schemas.microsoft.com/office/drawing/2014/main" id="{FC426EF5-43FD-3C1F-76AF-70A31175C6E9}"/>
                  </a:ext>
                </a:extLst>
              </p:cNvPr>
              <p:cNvSpPr txBox="1">
                <a:spLocks noRot="1" noChangeAspect="1" noMove="1" noResize="1" noEditPoints="1" noAdjustHandles="1" noChangeArrowheads="1" noChangeShapeType="1" noTextEdit="1"/>
              </p:cNvSpPr>
              <p:nvPr/>
            </p:nvSpPr>
            <p:spPr>
              <a:xfrm>
                <a:off x="1292845" y="2946490"/>
                <a:ext cx="2979926" cy="261610"/>
              </a:xfrm>
              <a:prstGeom prst="rect">
                <a:avLst/>
              </a:prstGeom>
              <a:blipFill>
                <a:blip r:embed="rId8"/>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7967C0-6FEE-89A5-D9EB-207300040244}"/>
                  </a:ext>
                </a:extLst>
              </p:cNvPr>
              <p:cNvSpPr txBox="1"/>
              <p:nvPr/>
            </p:nvSpPr>
            <p:spPr>
              <a:xfrm>
                <a:off x="4829332" y="4177775"/>
                <a:ext cx="3911588" cy="54380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m:rPr>
                          <m:sty m:val="p"/>
                        </m:rPr>
                        <a:rPr lang="en-US" sz="1500">
                          <a:latin typeface="Cambria Math" panose="02040503050406030204" pitchFamily="18" charset="0"/>
                        </a:rPr>
                        <m:t>ELBO</m:t>
                      </m:r>
                      <m:d>
                        <m:dPr>
                          <m:ctrlPr>
                            <a:rPr lang="en-US" sz="1500" i="1">
                              <a:latin typeface="Cambria Math" panose="02040503050406030204" pitchFamily="18" charset="0"/>
                            </a:rPr>
                          </m:ctrlPr>
                        </m:dPr>
                        <m:e>
                          <m:r>
                            <a:rPr lang="en-US" sz="1500" i="1">
                              <a:latin typeface="Cambria Math" panose="02040503050406030204" pitchFamily="18" charset="0"/>
                            </a:rPr>
                            <m:t>𝑃</m:t>
                          </m:r>
                          <m:r>
                            <a:rPr lang="en-US" sz="1500" i="1">
                              <a:latin typeface="Cambria Math" panose="02040503050406030204" pitchFamily="18" charset="0"/>
                            </a:rPr>
                            <m:t>, </m:t>
                          </m:r>
                          <m:sSub>
                            <m:sSubPr>
                              <m:ctrlPr>
                                <a:rPr lang="en-US" sz="1500" i="1">
                                  <a:latin typeface="Cambria Math" panose="02040503050406030204" pitchFamily="18" charset="0"/>
                                </a:rPr>
                              </m:ctrlPr>
                            </m:sSubPr>
                            <m:e>
                              <m:r>
                                <a:rPr lang="en-US" sz="1500" i="1">
                                  <a:latin typeface="Cambria Math" panose="02040503050406030204" pitchFamily="18" charset="0"/>
                                </a:rPr>
                                <m:t>𝑄</m:t>
                              </m:r>
                            </m:e>
                            <m:sub>
                              <m:r>
                                <a:rPr lang="en-US" sz="1500" i="1">
                                  <a:latin typeface="Cambria Math" panose="02040503050406030204" pitchFamily="18" charset="0"/>
                                </a:rPr>
                                <m:t>𝜙</m:t>
                              </m:r>
                            </m:sub>
                          </m:sSub>
                        </m:e>
                      </m:d>
                    </m:oMath>
                  </m:oMathPara>
                </a14:m>
                <a:endParaRPr lang="en-US" sz="1500" i="1" dirty="0">
                  <a:latin typeface="Cambria Math" panose="02040503050406030204" pitchFamily="18" charset="0"/>
                </a:endParaRPr>
              </a:p>
              <a:p>
                <a:r>
                  <a:rPr lang="en-US" sz="1500" i="1" dirty="0">
                    <a:latin typeface="Cambria Math" panose="02040503050406030204" pitchFamily="18" charset="0"/>
                  </a:rPr>
                  <a:t>		 </a:t>
                </a:r>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ea typeface="Cambria Math" panose="02040503050406030204" pitchFamily="18" charset="0"/>
                          </a:rPr>
                        </m:ctrlPr>
                      </m:sSub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𝔼</m:t>
                        </m:r>
                      </m:e>
                      <m:sub>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 </m:t>
                        </m:r>
                        <m:sSub>
                          <m:sSubPr>
                            <m:ctrlPr>
                              <a:rPr lang="en-US" sz="1500" i="1">
                                <a:latin typeface="Cambria Math" panose="02040503050406030204" pitchFamily="18" charset="0"/>
                                <a:ea typeface="Cambria Math" panose="02040503050406030204" pitchFamily="18" charset="0"/>
                              </a:rPr>
                            </m:ctrlPr>
                          </m:sSubPr>
                          <m:e>
                            <m:r>
                              <a:rPr lang="en-US" sz="1500" i="1">
                                <a:latin typeface="Cambria Math" panose="02040503050406030204" pitchFamily="18" charset="0"/>
                                <a:ea typeface="Cambria Math" panose="02040503050406030204" pitchFamily="18" charset="0"/>
                              </a:rPr>
                              <m:t>𝑄</m:t>
                            </m:r>
                          </m:e>
                          <m:sub>
                            <m:r>
                              <a:rPr lang="en-US" sz="1500" i="1">
                                <a:latin typeface="Cambria Math" panose="02040503050406030204" pitchFamily="18" charset="0"/>
                                <a:ea typeface="Cambria Math" panose="02040503050406030204" pitchFamily="18" charset="0"/>
                              </a:rPr>
                              <m:t>𝜙</m:t>
                            </m:r>
                          </m:sub>
                        </m:sSub>
                      </m:sub>
                    </m:sSub>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𝑃</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 </m:t>
                            </m:r>
                            <m:r>
                              <a:rPr lang="en-US" sz="1500" i="1">
                                <a:latin typeface="Cambria Math" panose="02040503050406030204" pitchFamily="18" charset="0"/>
                                <a:ea typeface="Cambria Math" panose="02040503050406030204" pitchFamily="18" charset="0"/>
                              </a:rPr>
                              <m:t>𝑦</m:t>
                            </m:r>
                          </m:e>
                        </m:d>
                        <m:r>
                          <a:rPr lang="en-US" sz="1500" i="1">
                            <a:latin typeface="Cambria Math" panose="02040503050406030204" pitchFamily="18" charset="0"/>
                            <a:ea typeface="Cambria Math" panose="02040503050406030204" pitchFamily="18" charset="0"/>
                          </a:rPr>
                          <m:t>−</m:t>
                        </m:r>
                        <m:func>
                          <m:funcPr>
                            <m:ctrlPr>
                              <a:rPr lang="en-US" sz="1500" i="1">
                                <a:latin typeface="Cambria Math" panose="02040503050406030204" pitchFamily="18" charset="0"/>
                                <a:ea typeface="Cambria Math" panose="02040503050406030204" pitchFamily="18" charset="0"/>
                              </a:rPr>
                            </m:ctrlPr>
                          </m:funcPr>
                          <m:fName>
                            <m:r>
                              <m:rPr>
                                <m:sty m:val="p"/>
                              </m:rPr>
                              <a:rPr lang="en-US" sz="1500">
                                <a:latin typeface="Cambria Math" panose="02040503050406030204" pitchFamily="18" charset="0"/>
                                <a:ea typeface="Cambria Math" panose="02040503050406030204" pitchFamily="18" charset="0"/>
                              </a:rPr>
                              <m:t>log</m:t>
                            </m:r>
                          </m:fName>
                          <m:e>
                            <m:r>
                              <a:rPr lang="en-US" sz="1500" i="1">
                                <a:latin typeface="Cambria Math" panose="02040503050406030204" pitchFamily="18" charset="0"/>
                                <a:ea typeface="Cambria Math" panose="02040503050406030204" pitchFamily="18" charset="0"/>
                              </a:rPr>
                              <m:t>𝑄</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𝑥</m:t>
                            </m:r>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𝑦</m:t>
                            </m:r>
                            <m:r>
                              <a:rPr lang="en-US" sz="1500" i="1">
                                <a:latin typeface="Cambria Math" panose="02040503050406030204" pitchFamily="18" charset="0"/>
                                <a:ea typeface="Cambria Math" panose="02040503050406030204" pitchFamily="18" charset="0"/>
                              </a:rPr>
                              <m:t>)</m:t>
                            </m:r>
                          </m:e>
                        </m:func>
                      </m:e>
                    </m:func>
                    <m:r>
                      <a:rPr lang="en-US" sz="1500" i="1">
                        <a:latin typeface="Cambria Math" panose="02040503050406030204" pitchFamily="18" charset="0"/>
                        <a:ea typeface="Cambria Math" panose="02040503050406030204" pitchFamily="18" charset="0"/>
                      </a:rPr>
                      <m:t>]</m:t>
                    </m:r>
                  </m:oMath>
                </a14:m>
                <a:endParaRPr lang="en-US" sz="1500" i="1" dirty="0">
                  <a:latin typeface="Cambria Math" panose="02040503050406030204" pitchFamily="18" charset="0"/>
                  <a:ea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7967C0-6FEE-89A5-D9EB-207300040244}"/>
                  </a:ext>
                </a:extLst>
              </p:cNvPr>
              <p:cNvSpPr txBox="1">
                <a:spLocks noRot="1" noChangeAspect="1" noMove="1" noResize="1" noEditPoints="1" noAdjustHandles="1" noChangeArrowheads="1" noChangeShapeType="1" noTextEdit="1"/>
              </p:cNvSpPr>
              <p:nvPr/>
            </p:nvSpPr>
            <p:spPr>
              <a:xfrm>
                <a:off x="4829332" y="4177775"/>
                <a:ext cx="3911588" cy="543803"/>
              </a:xfrm>
              <a:prstGeom prst="rect">
                <a:avLst/>
              </a:prstGeom>
              <a:blipFill>
                <a:blip r:embed="rId9"/>
                <a:stretch>
                  <a:fillRect l="-1942" b="-9091"/>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CF7DDFF-0BFD-3A34-8AB8-039C1C550235}"/>
              </a:ext>
            </a:extLst>
          </p:cNvPr>
          <p:cNvSpPr txBox="1"/>
          <p:nvPr/>
        </p:nvSpPr>
        <p:spPr>
          <a:xfrm>
            <a:off x="4731064" y="3801213"/>
            <a:ext cx="4108124" cy="261610"/>
          </a:xfrm>
          <a:prstGeom prst="rect">
            <a:avLst/>
          </a:prstGeom>
          <a:noFill/>
        </p:spPr>
        <p:txBody>
          <a:bodyPr wrap="square" rtlCol="0">
            <a:spAutoFit/>
          </a:bodyPr>
          <a:lstStyle/>
          <a:p>
            <a:pPr algn="ctr"/>
            <a:r>
              <a:rPr lang="en-US" sz="1100" b="1" dirty="0">
                <a:latin typeface="Avenir Black" panose="02000503020000020003" pitchFamily="2" charset="0"/>
              </a:rPr>
              <a:t>estimates a gradient of some expected value objective </a:t>
            </a:r>
          </a:p>
        </p:txBody>
      </p:sp>
      <p:sp>
        <p:nvSpPr>
          <p:cNvPr id="22" name="TextBox 21">
            <a:extLst>
              <a:ext uri="{FF2B5EF4-FFF2-40B4-BE49-F238E27FC236}">
                <a16:creationId xmlns:a16="http://schemas.microsoft.com/office/drawing/2014/main" id="{21B591C3-EE50-0535-0E55-DDBF394F49AA}"/>
              </a:ext>
            </a:extLst>
          </p:cNvPr>
          <p:cNvSpPr txBox="1"/>
          <p:nvPr/>
        </p:nvSpPr>
        <p:spPr>
          <a:xfrm>
            <a:off x="-9017" y="2795091"/>
            <a:ext cx="2187063" cy="346249"/>
          </a:xfrm>
          <a:prstGeom prst="rect">
            <a:avLst/>
          </a:prstGeom>
          <a:noFill/>
        </p:spPr>
        <p:txBody>
          <a:bodyPr wrap="square" rtlCol="0">
            <a:spAutoFit/>
          </a:bodyPr>
          <a:lstStyle/>
          <a:p>
            <a:r>
              <a:rPr lang="en-US" sz="1650" b="1" dirty="0">
                <a:latin typeface="Avenir Black" panose="02000503020000020003" pitchFamily="2" charset="0"/>
              </a:rPr>
              <a:t>VI:</a:t>
            </a:r>
          </a:p>
        </p:txBody>
      </p:sp>
      <p:sp>
        <p:nvSpPr>
          <p:cNvPr id="26" name="TextBox 25">
            <a:extLst>
              <a:ext uri="{FF2B5EF4-FFF2-40B4-BE49-F238E27FC236}">
                <a16:creationId xmlns:a16="http://schemas.microsoft.com/office/drawing/2014/main" id="{54A6A2B8-79B1-A482-30D8-CC9B65075E3C}"/>
              </a:ext>
            </a:extLst>
          </p:cNvPr>
          <p:cNvSpPr txBox="1"/>
          <p:nvPr/>
        </p:nvSpPr>
        <p:spPr>
          <a:xfrm>
            <a:off x="4778705" y="2948694"/>
            <a:ext cx="4012849" cy="261610"/>
          </a:xfrm>
          <a:prstGeom prst="rect">
            <a:avLst/>
          </a:prstGeom>
          <a:noFill/>
        </p:spPr>
        <p:txBody>
          <a:bodyPr wrap="square" rtlCol="0">
            <a:spAutoFit/>
          </a:bodyPr>
          <a:lstStyle/>
          <a:p>
            <a:pPr algn="ctr"/>
            <a:r>
              <a:rPr lang="en-US" sz="1100" b="1" dirty="0">
                <a:latin typeface="Avenir Black" panose="02000503020000020003" pitchFamily="2" charset="0"/>
              </a:rPr>
              <a:t>an </a:t>
            </a:r>
            <a:r>
              <a:rPr lang="en-US" sz="1100" b="1" i="1" dirty="0">
                <a:latin typeface="Avenir Black" panose="02000503020000020003" pitchFamily="2" charset="0"/>
              </a:rPr>
              <a:t>unbiased gradient estimator </a:t>
            </a:r>
            <a:r>
              <a:rPr lang="en-US" sz="1100" b="1" dirty="0">
                <a:latin typeface="Avenir Black" panose="02000503020000020003" pitchFamily="2" charset="0"/>
              </a:rPr>
              <a:t>that …</a:t>
            </a:r>
          </a:p>
        </p:txBody>
      </p:sp>
      <p:sp>
        <p:nvSpPr>
          <p:cNvPr id="27" name="Rectangle 26">
            <a:extLst>
              <a:ext uri="{FF2B5EF4-FFF2-40B4-BE49-F238E27FC236}">
                <a16:creationId xmlns:a16="http://schemas.microsoft.com/office/drawing/2014/main" id="{69F90364-35F5-5DCA-7D10-F4C065E88A64}"/>
              </a:ext>
            </a:extLst>
          </p:cNvPr>
          <p:cNvSpPr/>
          <p:nvPr/>
        </p:nvSpPr>
        <p:spPr>
          <a:xfrm>
            <a:off x="4778705" y="3230390"/>
            <a:ext cx="4012849" cy="4861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D5B632F-5B81-084B-D56B-7F0E7EFB35C1}"/>
                  </a:ext>
                </a:extLst>
              </p:cNvPr>
              <p:cNvSpPr txBox="1"/>
              <p:nvPr/>
            </p:nvSpPr>
            <p:spPr>
              <a:xfrm>
                <a:off x="4829332" y="3315074"/>
                <a:ext cx="3911588" cy="270652"/>
              </a:xfrm>
              <a:prstGeom prst="rect">
                <a:avLst/>
              </a:prstGeom>
              <a:noFill/>
            </p:spPr>
            <p:txBody>
              <a:bodyPr wrap="square" lIns="0" tIns="0" rIns="0" bIns="0" rtlCol="0">
                <a:spAutoFit/>
              </a:bodyPr>
              <a:lstStyle/>
              <a:p>
                <a:pPr algn="ctr"/>
                <a14:m>
                  <m:oMath xmlns:m="http://schemas.openxmlformats.org/officeDocument/2006/math">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ℒ</m:t>
                    </m:r>
                    <m:d>
                      <m:dPr>
                        <m:ctrlPr>
                          <a:rPr lang="en-US" sz="1500" i="1">
                            <a:latin typeface="Cambria Math" panose="02040503050406030204" pitchFamily="18" charset="0"/>
                            <a:ea typeface="Cambria Math" panose="02040503050406030204" pitchFamily="18" charset="0"/>
                          </a:rPr>
                        </m:ctrlPr>
                      </m:dPr>
                      <m:e>
                        <m:r>
                          <a:rPr lang="en-US" sz="1500" i="1">
                            <a:latin typeface="Cambria Math" panose="02040503050406030204" pitchFamily="18" charset="0"/>
                            <a:ea typeface="Cambria Math" panose="02040503050406030204" pitchFamily="18" charset="0"/>
                          </a:rPr>
                          <m:t>𝜙</m:t>
                        </m:r>
                      </m:e>
                    </m:d>
                    <m:r>
                      <a:rPr lang="en-US" sz="1500" i="1">
                        <a:latin typeface="Cambria Math" panose="02040503050406030204" pitchFamily="18" charset="0"/>
                        <a:ea typeface="Cambria Math" panose="02040503050406030204" pitchFamily="18" charset="0"/>
                      </a:rPr>
                      <m:t>=</m:t>
                    </m:r>
                    <m:r>
                      <a:rPr lang="en-US" sz="1500" i="1">
                        <a:latin typeface="Cambria Math" panose="02040503050406030204" pitchFamily="18" charset="0"/>
                        <a:ea typeface="Cambria Math" panose="02040503050406030204" pitchFamily="18" charset="0"/>
                      </a:rPr>
                      <m:t>𝔼</m:t>
                    </m:r>
                    <m:r>
                      <a:rPr lang="en-US" sz="1500" i="1">
                        <a:latin typeface="Cambria Math" panose="02040503050406030204" pitchFamily="18" charset="0"/>
                        <a:ea typeface="Cambria Math" panose="02040503050406030204" pitchFamily="18" charset="0"/>
                      </a:rPr>
                      <m:t>[</m:t>
                    </m:r>
                    <m:acc>
                      <m:accPr>
                        <m:chr m:val="̂"/>
                        <m:ctrlPr>
                          <a:rPr lang="en-US" sz="1500" i="1">
                            <a:latin typeface="Cambria Math" panose="02040503050406030204" pitchFamily="18" charset="0"/>
                            <a:ea typeface="Cambria Math" panose="02040503050406030204" pitchFamily="18" charset="0"/>
                          </a:rPr>
                        </m:ctrlPr>
                      </m:accPr>
                      <m:e>
                        <m:sSub>
                          <m:sSubPr>
                            <m:ctrlPr>
                              <a:rPr lang="en-US" sz="1500" i="1">
                                <a:latin typeface="Cambria Math" panose="02040503050406030204" pitchFamily="18" charset="0"/>
                                <a:ea typeface="Cambria Math" panose="02040503050406030204" pitchFamily="18" charset="0"/>
                              </a:rPr>
                            </m:ctrlPr>
                          </m:sSubPr>
                          <m:e>
                            <m:r>
                              <m:rPr>
                                <m:sty m:val="p"/>
                              </m:rPr>
                              <a:rPr lang="en-US" sz="1500">
                                <a:latin typeface="Cambria Math" panose="02040503050406030204" pitchFamily="18" charset="0"/>
                                <a:ea typeface="Cambria Math" panose="02040503050406030204" pitchFamily="18" charset="0"/>
                              </a:rPr>
                              <m:t>∇</m:t>
                            </m:r>
                          </m:e>
                          <m:sub>
                            <m:r>
                              <a:rPr lang="en-US" sz="1500" i="1">
                                <a:latin typeface="Cambria Math" panose="02040503050406030204" pitchFamily="18" charset="0"/>
                                <a:ea typeface="Cambria Math" panose="02040503050406030204" pitchFamily="18" charset="0"/>
                              </a:rPr>
                              <m:t>𝜙</m:t>
                            </m:r>
                          </m:sub>
                        </m:sSub>
                        <m:r>
                          <a:rPr lang="en-US" sz="1500" i="1">
                            <a:latin typeface="Cambria Math" panose="02040503050406030204" pitchFamily="18" charset="0"/>
                            <a:ea typeface="Cambria Math" panose="02040503050406030204" pitchFamily="18" charset="0"/>
                          </a:rPr>
                          <m:t>]</m:t>
                        </m:r>
                      </m:e>
                    </m:acc>
                  </m:oMath>
                </a14:m>
                <a:r>
                  <a:rPr lang="en-US" sz="1500" i="1" dirty="0">
                    <a:latin typeface="Cambria Math" panose="02040503050406030204" pitchFamily="18" charset="0"/>
                  </a:rPr>
                  <a:t> </a:t>
                </a:r>
              </a:p>
            </p:txBody>
          </p:sp>
        </mc:Choice>
        <mc:Fallback xmlns="">
          <p:sp>
            <p:nvSpPr>
              <p:cNvPr id="28" name="TextBox 27">
                <a:extLst>
                  <a:ext uri="{FF2B5EF4-FFF2-40B4-BE49-F238E27FC236}">
                    <a16:creationId xmlns:a16="http://schemas.microsoft.com/office/drawing/2014/main" id="{3D5B632F-5B81-084B-D56B-7F0E7EFB35C1}"/>
                  </a:ext>
                </a:extLst>
              </p:cNvPr>
              <p:cNvSpPr txBox="1">
                <a:spLocks noRot="1" noChangeAspect="1" noMove="1" noResize="1" noEditPoints="1" noAdjustHandles="1" noChangeArrowheads="1" noChangeShapeType="1" noTextEdit="1"/>
              </p:cNvSpPr>
              <p:nvPr/>
            </p:nvSpPr>
            <p:spPr>
              <a:xfrm>
                <a:off x="4829332" y="3315074"/>
                <a:ext cx="3911588" cy="270652"/>
              </a:xfrm>
              <a:prstGeom prst="rect">
                <a:avLst/>
              </a:prstGeom>
              <a:blipFill>
                <a:blip r:embed="rId10"/>
                <a:stretch>
                  <a:fillRect t="-13636" b="-2272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59E459-8578-C54A-C22F-C3DD58D8BC65}"/>
              </a:ext>
            </a:extLst>
          </p:cNvPr>
          <p:cNvSpPr txBox="1"/>
          <p:nvPr/>
        </p:nvSpPr>
        <p:spPr>
          <a:xfrm>
            <a:off x="6483289" y="143709"/>
            <a:ext cx="1996953" cy="546303"/>
          </a:xfrm>
          <a:prstGeom prst="rect">
            <a:avLst/>
          </a:prstGeom>
          <a:noFill/>
        </p:spPr>
        <p:txBody>
          <a:bodyPr wrap="square" rtlCol="0">
            <a:spAutoFit/>
          </a:bodyPr>
          <a:lstStyle/>
          <a:p>
            <a:pPr algn="ctr"/>
            <a:r>
              <a:rPr lang="en-US" b="1" dirty="0">
                <a:latin typeface="Avenir Black" panose="02000503020000020003" pitchFamily="2" charset="0"/>
              </a:rPr>
              <a:t>Reference posterior </a:t>
            </a:r>
            <a:r>
              <a:rPr lang="en-US" sz="800" b="1" dirty="0">
                <a:latin typeface="Avenir Black" panose="02000503020000020003" pitchFamily="2" charset="0"/>
              </a:rPr>
              <a:t>(Monte Carlo, large number of samples)</a:t>
            </a:r>
          </a:p>
        </p:txBody>
      </p:sp>
      <p:pic>
        <p:nvPicPr>
          <p:cNvPr id="13" name="ReferencePosterior">
            <a:hlinkClick r:id="" action="ppaction://media"/>
            <a:extLst>
              <a:ext uri="{FF2B5EF4-FFF2-40B4-BE49-F238E27FC236}">
                <a16:creationId xmlns:a16="http://schemas.microsoft.com/office/drawing/2014/main" id="{2A9176BC-F979-BE86-F714-2A55F0458B1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7376" t="9780" r="27634" b="10237"/>
          <a:stretch/>
        </p:blipFill>
        <p:spPr>
          <a:xfrm>
            <a:off x="6483289" y="684168"/>
            <a:ext cx="1996953" cy="1996953"/>
          </a:xfrm>
          <a:prstGeom prst="rect">
            <a:avLst/>
          </a:prstGeom>
        </p:spPr>
      </p:pic>
    </p:spTree>
    <p:extLst>
      <p:ext uri="{BB962C8B-B14F-4D97-AF65-F5344CB8AC3E}">
        <p14:creationId xmlns:p14="http://schemas.microsoft.com/office/powerpoint/2010/main" val="390208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E2D81F-CC4D-2B18-3F0E-13BA222D2DAA}"/>
              </a:ext>
            </a:extLst>
          </p:cNvPr>
          <p:cNvSpPr/>
          <p:nvPr/>
        </p:nvSpPr>
        <p:spPr>
          <a:xfrm>
            <a:off x="1438540" y="705373"/>
            <a:ext cx="6404486" cy="496063"/>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8F6DEE-2591-2F65-ED6D-637598C8D57C}"/>
                  </a:ext>
                </a:extLst>
              </p:cNvPr>
              <p:cNvSpPr txBox="1"/>
              <p:nvPr/>
            </p:nvSpPr>
            <p:spPr>
              <a:xfrm>
                <a:off x="1438541" y="750738"/>
                <a:ext cx="6404487" cy="409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ELBO</m:t>
                      </m:r>
                      <m:d>
                        <m:dPr>
                          <m:ctrlPr>
                            <a:rPr lang="en-US" sz="2100" i="1">
                              <a:latin typeface="Cambria Math" panose="02040503050406030204" pitchFamily="18" charset="0"/>
                            </a:rPr>
                          </m:ctrlPr>
                        </m:dPr>
                        <m:e>
                          <m:r>
                            <a:rPr lang="en-US" sz="2100" i="1">
                              <a:latin typeface="Cambria Math" panose="02040503050406030204" pitchFamily="18" charset="0"/>
                            </a:rPr>
                            <m:t>𝑃</m:t>
                          </m:r>
                          <m:r>
                            <a:rPr lang="en-US" sz="2100" i="1">
                              <a:latin typeface="Cambria Math" panose="02040503050406030204" pitchFamily="18" charset="0"/>
                            </a:rPr>
                            <m:t>, </m:t>
                          </m:r>
                          <m:sSub>
                            <m:sSubPr>
                              <m:ctrlPr>
                                <a:rPr lang="en-US" sz="2100" i="1">
                                  <a:latin typeface="Cambria Math" panose="02040503050406030204" pitchFamily="18" charset="0"/>
                                </a:rPr>
                              </m:ctrlPr>
                            </m:sSubPr>
                            <m:e>
                              <m:r>
                                <a:rPr lang="en-US" sz="2100" i="1">
                                  <a:latin typeface="Cambria Math" panose="02040503050406030204" pitchFamily="18" charset="0"/>
                                </a:rPr>
                                <m:t>𝑄</m:t>
                              </m:r>
                            </m:e>
                            <m:sub>
                              <m:r>
                                <a:rPr lang="en-US" sz="2100" i="1">
                                  <a:latin typeface="Cambria Math" panose="02040503050406030204" pitchFamily="18" charset="0"/>
                                </a:rPr>
                                <m:t>𝜙</m:t>
                              </m:r>
                            </m:sub>
                          </m:sSub>
                        </m:e>
                      </m:d>
                      <m:r>
                        <a:rPr lang="en-US" sz="2100" i="1">
                          <a:latin typeface="Cambria Math" panose="02040503050406030204" pitchFamily="18" charset="0"/>
                        </a:rPr>
                        <m:t>=</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𝔼</m:t>
                          </m:r>
                        </m:e>
                        <m:sub>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 </m:t>
                          </m:r>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sub>
                      </m:sSub>
                      <m:d>
                        <m:dPr>
                          <m:begChr m:val="["/>
                          <m:endChr m:val="]"/>
                          <m:ctrlPr>
                            <a:rPr lang="en-US" sz="2100" i="1">
                              <a:latin typeface="Cambria Math" panose="02040503050406030204" pitchFamily="18" charset="0"/>
                              <a:ea typeface="Cambria Math" panose="02040503050406030204" pitchFamily="18" charset="0"/>
                            </a:rPr>
                          </m:ctrlPr>
                        </m:dPr>
                        <m:e>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r>
                                <a:rPr lang="en-US" sz="2100" i="1">
                                  <a:latin typeface="Cambria Math" panose="02040503050406030204" pitchFamily="18" charset="0"/>
                                  <a:ea typeface="Cambria Math" panose="02040503050406030204" pitchFamily="18" charset="0"/>
                                </a:rPr>
                                <m:t>𝑃</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 </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r>
                            <a:rPr lang="en-US" sz="2100" i="1">
                              <a:latin typeface="Cambria Math" panose="02040503050406030204" pitchFamily="18" charset="0"/>
                              <a:ea typeface="Cambria Math" panose="02040503050406030204" pitchFamily="18" charset="0"/>
                            </a:rPr>
                            <m:t>−</m:t>
                          </m:r>
                          <m:func>
                            <m:funcPr>
                              <m:ctrlPr>
                                <a:rPr lang="en-US" sz="2100" i="1">
                                  <a:latin typeface="Cambria Math" panose="02040503050406030204" pitchFamily="18" charset="0"/>
                                  <a:ea typeface="Cambria Math" panose="02040503050406030204" pitchFamily="18" charset="0"/>
                                </a:rPr>
                              </m:ctrlPr>
                            </m:funcPr>
                            <m:fName>
                              <m:r>
                                <m:rPr>
                                  <m:sty m:val="p"/>
                                </m:rPr>
                                <a:rPr lang="en-US" sz="2100">
                                  <a:latin typeface="Cambria Math" panose="02040503050406030204" pitchFamily="18" charset="0"/>
                                  <a:ea typeface="Cambria Math" panose="02040503050406030204" pitchFamily="18" charset="0"/>
                                </a:rPr>
                                <m:t>log</m:t>
                              </m:r>
                            </m:fName>
                            <m:e>
                              <m:sSub>
                                <m:sSubPr>
                                  <m:ctrlPr>
                                    <a:rPr lang="en-US" sz="2100" i="1">
                                      <a:latin typeface="Cambria Math" panose="02040503050406030204" pitchFamily="18" charset="0"/>
                                      <a:ea typeface="Cambria Math" panose="02040503050406030204" pitchFamily="18" charset="0"/>
                                    </a:rPr>
                                  </m:ctrlPr>
                                </m:sSubPr>
                                <m:e>
                                  <m:r>
                                    <a:rPr lang="en-US" sz="2100" i="1">
                                      <a:latin typeface="Cambria Math" panose="02040503050406030204" pitchFamily="18" charset="0"/>
                                      <a:ea typeface="Cambria Math" panose="02040503050406030204" pitchFamily="18" charset="0"/>
                                    </a:rPr>
                                    <m:t>𝑄</m:t>
                                  </m:r>
                                </m:e>
                                <m:sub>
                                  <m:r>
                                    <a:rPr lang="en-US" sz="2100" i="1">
                                      <a:latin typeface="Cambria Math" panose="02040503050406030204" pitchFamily="18" charset="0"/>
                                      <a:ea typeface="Cambria Math" panose="02040503050406030204" pitchFamily="18" charset="0"/>
                                    </a:rPr>
                                    <m:t>𝜙</m:t>
                                  </m:r>
                                </m:sub>
                              </m:sSub>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𝑥</m:t>
                              </m:r>
                              <m:r>
                                <a:rPr lang="en-US" sz="2100" i="1">
                                  <a:latin typeface="Cambria Math" panose="02040503050406030204" pitchFamily="18" charset="0"/>
                                  <a:ea typeface="Cambria Math" panose="02040503050406030204" pitchFamily="18" charset="0"/>
                                </a:rPr>
                                <m:t>;</m:t>
                              </m:r>
                              <m:r>
                                <a:rPr lang="en-US" sz="2100" i="1">
                                  <a:latin typeface="Cambria Math" panose="02040503050406030204" pitchFamily="18" charset="0"/>
                                  <a:ea typeface="Cambria Math" panose="02040503050406030204" pitchFamily="18" charset="0"/>
                                </a:rPr>
                                <m:t>𝑦</m:t>
                              </m:r>
                              <m:r>
                                <a:rPr lang="en-US" sz="2100" i="1">
                                  <a:latin typeface="Cambria Math" panose="02040503050406030204" pitchFamily="18" charset="0"/>
                                  <a:ea typeface="Cambria Math" panose="02040503050406030204" pitchFamily="18" charset="0"/>
                                </a:rPr>
                                <m:t>)</m:t>
                              </m:r>
                            </m:e>
                          </m:func>
                        </m:e>
                      </m:d>
                    </m:oMath>
                  </m:oMathPara>
                </a14:m>
                <a:endParaRPr lang="en-US" sz="210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38F6DEE-2591-2F65-ED6D-637598C8D57C}"/>
                  </a:ext>
                </a:extLst>
              </p:cNvPr>
              <p:cNvSpPr txBox="1">
                <a:spLocks noRot="1" noChangeAspect="1" noMove="1" noResize="1" noEditPoints="1" noAdjustHandles="1" noChangeArrowheads="1" noChangeShapeType="1" noTextEdit="1"/>
              </p:cNvSpPr>
              <p:nvPr/>
            </p:nvSpPr>
            <p:spPr>
              <a:xfrm>
                <a:off x="1438541" y="750738"/>
                <a:ext cx="6404487" cy="409664"/>
              </a:xfrm>
              <a:prstGeom prst="rect">
                <a:avLst/>
              </a:prstGeom>
              <a:blipFill>
                <a:blip r:embed="rId3"/>
                <a:stretch>
                  <a:fillRect b="-1818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7F8C372-A648-D06A-4348-B49AB4C6FA89}"/>
              </a:ext>
            </a:extLst>
          </p:cNvPr>
          <p:cNvSpPr txBox="1"/>
          <p:nvPr/>
        </p:nvSpPr>
        <p:spPr>
          <a:xfrm>
            <a:off x="1456975" y="446446"/>
            <a:ext cx="1970468" cy="323165"/>
          </a:xfrm>
          <a:prstGeom prst="rect">
            <a:avLst/>
          </a:prstGeom>
          <a:noFill/>
        </p:spPr>
        <p:txBody>
          <a:bodyPr wrap="square" rtlCol="0">
            <a:spAutoFit/>
          </a:bodyPr>
          <a:lstStyle/>
          <a:p>
            <a:r>
              <a:rPr lang="en-US" sz="1500" b="1" dirty="0">
                <a:latin typeface="Avenir Black" panose="02000503020000020003" pitchFamily="2" charset="0"/>
              </a:rPr>
              <a:t>Our objective</a:t>
            </a:r>
          </a:p>
        </p:txBody>
      </p:sp>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4"/>
          <a:stretch>
            <a:fillRect/>
          </a:stretch>
        </p:blipFill>
        <p:spPr>
          <a:xfrm>
            <a:off x="512793" y="1979277"/>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510619" y="1718950"/>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4401184" y="2487850"/>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4773262" y="2816158"/>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5025676" y="2820757"/>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5025676" y="2820757"/>
                <a:ext cx="212429" cy="276999"/>
              </a:xfrm>
              <a:prstGeom prst="rect">
                <a:avLst/>
              </a:prstGeom>
              <a:blipFill>
                <a:blip r:embed="rId5"/>
                <a:stretch>
                  <a:fillRect l="-16667" r="-166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4678116" y="2474872"/>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4678116" y="2474872"/>
                <a:ext cx="226344" cy="276999"/>
              </a:xfrm>
              <a:prstGeom prst="rect">
                <a:avLst/>
              </a:prstGeom>
              <a:blipFill>
                <a:blip r:embed="rId6"/>
                <a:stretch>
                  <a:fillRect l="-26316" r="-21053"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81F50F-1794-59B7-1760-0F25185A0276}"/>
                  </a:ext>
                </a:extLst>
              </p:cNvPr>
              <p:cNvSpPr txBox="1"/>
              <p:nvPr/>
            </p:nvSpPr>
            <p:spPr>
              <a:xfrm>
                <a:off x="4165006" y="3792384"/>
                <a:ext cx="1484637"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i="1">
                          <a:solidFill>
                            <a:srgbClr val="00B050"/>
                          </a:solidFill>
                          <a:latin typeface="Cambria Math" panose="02040503050406030204" pitchFamily="18" charset="0"/>
                        </a:rPr>
                        <m:t>𝑃</m:t>
                      </m:r>
                      <m:r>
                        <a:rPr lang="en-US" sz="2250" b="1" i="1">
                          <a:solidFill>
                            <a:srgbClr val="00B050"/>
                          </a:solidFill>
                          <a:latin typeface="Cambria Math" panose="02040503050406030204" pitchFamily="18" charset="0"/>
                        </a:rPr>
                        <m:t>, </m:t>
                      </m:r>
                      <m:r>
                        <a:rPr lang="en-US" sz="2250" i="1">
                          <a:solidFill>
                            <a:srgbClr val="00B050"/>
                          </a:solidFill>
                          <a:latin typeface="Cambria Math" panose="02040503050406030204" pitchFamily="18" charset="0"/>
                        </a:rPr>
                        <m:t>𝑄</m:t>
                      </m:r>
                      <m:r>
                        <a:rPr lang="en-US" sz="2250" b="1" i="1">
                          <a:solidFill>
                            <a:srgbClr val="00B050"/>
                          </a:solidFill>
                          <a:latin typeface="Cambria Math" panose="02040503050406030204" pitchFamily="18" charset="0"/>
                        </a:rPr>
                        <m:t>∈</m:t>
                      </m:r>
                      <m:sSub>
                        <m:sSubPr>
                          <m:ctrlPr>
                            <a:rPr lang="en-US" sz="2250" b="1" i="1">
                              <a:solidFill>
                                <a:srgbClr val="00B050"/>
                              </a:solidFill>
                              <a:latin typeface="Cambria Math" panose="02040503050406030204" pitchFamily="18" charset="0"/>
                            </a:rPr>
                          </m:ctrlPr>
                        </m:sSubPr>
                        <m:e>
                          <m:r>
                            <a:rPr lang="en-US" sz="2250" b="1" i="1">
                              <a:solidFill>
                                <a:srgbClr val="00B050"/>
                              </a:solidFill>
                              <a:latin typeface="Cambria Math" panose="02040503050406030204" pitchFamily="18" charset="0"/>
                            </a:rPr>
                            <m:t>𝝀</m:t>
                          </m:r>
                        </m:e>
                        <m:sub>
                          <m:r>
                            <a:rPr lang="en-US" sz="2250" b="1" i="1">
                              <a:solidFill>
                                <a:srgbClr val="00B050"/>
                              </a:solidFill>
                              <a:latin typeface="Cambria Math" panose="02040503050406030204" pitchFamily="18" charset="0"/>
                            </a:rPr>
                            <m:t>𝑮𝒆𝒏</m:t>
                          </m:r>
                        </m:sub>
                      </m:sSub>
                    </m:oMath>
                  </m:oMathPara>
                </a14:m>
                <a:endParaRPr lang="en-US" sz="2250" b="1" dirty="0">
                  <a:solidFill>
                    <a:srgbClr val="00B050"/>
                  </a:solidFill>
                </a:endParaRPr>
              </a:p>
            </p:txBody>
          </p:sp>
        </mc:Choice>
        <mc:Fallback xmlns="">
          <p:sp>
            <p:nvSpPr>
              <p:cNvPr id="5" name="TextBox 4">
                <a:extLst>
                  <a:ext uri="{FF2B5EF4-FFF2-40B4-BE49-F238E27FC236}">
                    <a16:creationId xmlns:a16="http://schemas.microsoft.com/office/drawing/2014/main" id="{3681F50F-1794-59B7-1760-0F25185A0276}"/>
                  </a:ext>
                </a:extLst>
              </p:cNvPr>
              <p:cNvSpPr txBox="1">
                <a:spLocks noRot="1" noChangeAspect="1" noMove="1" noResize="1" noEditPoints="1" noAdjustHandles="1" noChangeArrowheads="1" noChangeShapeType="1" noTextEdit="1"/>
              </p:cNvSpPr>
              <p:nvPr/>
            </p:nvSpPr>
            <p:spPr>
              <a:xfrm>
                <a:off x="4165006" y="3792384"/>
                <a:ext cx="1484637" cy="346249"/>
              </a:xfrm>
              <a:prstGeom prst="rect">
                <a:avLst/>
              </a:prstGeom>
              <a:blipFill>
                <a:blip r:embed="rId7"/>
                <a:stretch>
                  <a:fillRect l="-2542" r="-1695" b="-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A7F714-7EC2-87C1-0014-E05A3F3857A8}"/>
                  </a:ext>
                </a:extLst>
              </p:cNvPr>
              <p:cNvSpPr txBox="1"/>
              <p:nvPr/>
            </p:nvSpPr>
            <p:spPr>
              <a:xfrm>
                <a:off x="3218765" y="4219645"/>
                <a:ext cx="3609771" cy="346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50" b="1">
                          <a:solidFill>
                            <a:srgbClr val="00B050"/>
                          </a:solidFill>
                          <a:latin typeface="Cambria Math" panose="02040503050406030204" pitchFamily="18" charset="0"/>
                        </a:rPr>
                        <m:t>𝐬𝐢𝐦</m:t>
                      </m:r>
                      <m:d>
                        <m:dPr>
                          <m:begChr m:val="{"/>
                          <m:endChr m:val="}"/>
                          <m:ctrlPr>
                            <a:rPr lang="en-US" sz="2250" b="1" i="1">
                              <a:solidFill>
                                <a:srgbClr val="00B050"/>
                              </a:solidFill>
                              <a:latin typeface="Cambria Math" panose="02040503050406030204" pitchFamily="18" charset="0"/>
                            </a:rPr>
                          </m:ctrlPr>
                        </m:dPr>
                        <m:e>
                          <m:r>
                            <a:rPr lang="en-US" sz="2250" i="1">
                              <a:solidFill>
                                <a:srgbClr val="00B050"/>
                              </a:solidFill>
                              <a:latin typeface="Cambria Math" panose="02040503050406030204" pitchFamily="18" charset="0"/>
                            </a:rPr>
                            <m:t>𝑄</m:t>
                          </m:r>
                        </m:e>
                      </m:d>
                      <m:r>
                        <a:rPr lang="en-US" sz="2250" b="1" i="1">
                          <a:solidFill>
                            <a:srgbClr val="00B050"/>
                          </a:solidFill>
                          <a:latin typeface="Cambria Math" panose="02040503050406030204" pitchFamily="18" charset="0"/>
                        </a:rPr>
                        <m:t>, </m:t>
                      </m:r>
                      <m:r>
                        <a:rPr lang="en-US" sz="2250" b="1">
                          <a:solidFill>
                            <a:srgbClr val="00B050"/>
                          </a:solidFill>
                          <a:latin typeface="Cambria Math" panose="02040503050406030204" pitchFamily="18" charset="0"/>
                        </a:rPr>
                        <m:t>𝐝𝐞𝐧𝐬𝐢𝐭𝐲</m:t>
                      </m:r>
                      <m:d>
                        <m:dPr>
                          <m:begChr m:val="{"/>
                          <m:endChr m:val="}"/>
                          <m:ctrlPr>
                            <a:rPr lang="en-US" sz="2250" b="1" i="1">
                              <a:solidFill>
                                <a:srgbClr val="00B050"/>
                              </a:solidFill>
                              <a:latin typeface="Cambria Math" panose="02040503050406030204" pitchFamily="18" charset="0"/>
                            </a:rPr>
                          </m:ctrlPr>
                        </m:dPr>
                        <m:e>
                          <m:r>
                            <a:rPr lang="en-US" sz="2250" i="1">
                              <a:solidFill>
                                <a:srgbClr val="00B050"/>
                              </a:solidFill>
                              <a:latin typeface="Cambria Math" panose="02040503050406030204" pitchFamily="18" charset="0"/>
                            </a:rPr>
                            <m:t>𝑃</m:t>
                          </m:r>
                        </m:e>
                      </m:d>
                      <m:r>
                        <a:rPr lang="en-US" sz="2250" b="1" i="1">
                          <a:solidFill>
                            <a:srgbClr val="00B050"/>
                          </a:solidFill>
                          <a:latin typeface="Cambria Math" panose="02040503050406030204" pitchFamily="18" charset="0"/>
                        </a:rPr>
                        <m:t>∈</m:t>
                      </m:r>
                      <m:sSub>
                        <m:sSubPr>
                          <m:ctrlPr>
                            <a:rPr lang="en-US" sz="2250" b="1" i="1">
                              <a:solidFill>
                                <a:srgbClr val="00B050"/>
                              </a:solidFill>
                              <a:latin typeface="Cambria Math" panose="02040503050406030204" pitchFamily="18" charset="0"/>
                            </a:rPr>
                          </m:ctrlPr>
                        </m:sSubPr>
                        <m:e>
                          <m:r>
                            <a:rPr lang="en-US" sz="2250" b="1" i="1">
                              <a:solidFill>
                                <a:srgbClr val="00B050"/>
                              </a:solidFill>
                              <a:latin typeface="Cambria Math" panose="02040503050406030204" pitchFamily="18" charset="0"/>
                            </a:rPr>
                            <m:t>𝝀</m:t>
                          </m:r>
                        </m:e>
                        <m:sub>
                          <m:r>
                            <a:rPr lang="en-US" sz="2250" b="1" i="1">
                              <a:solidFill>
                                <a:srgbClr val="00B050"/>
                              </a:solidFill>
                              <a:latin typeface="Cambria Math" panose="02040503050406030204" pitchFamily="18" charset="0"/>
                            </a:rPr>
                            <m:t>𝑨𝑫𝑬𝑽</m:t>
                          </m:r>
                        </m:sub>
                      </m:sSub>
                    </m:oMath>
                  </m:oMathPara>
                </a14:m>
                <a:endParaRPr lang="en-US" sz="2250" b="1" dirty="0">
                  <a:solidFill>
                    <a:srgbClr val="00B050"/>
                  </a:solidFill>
                </a:endParaRPr>
              </a:p>
            </p:txBody>
          </p:sp>
        </mc:Choice>
        <mc:Fallback xmlns="">
          <p:sp>
            <p:nvSpPr>
              <p:cNvPr id="13" name="TextBox 12">
                <a:extLst>
                  <a:ext uri="{FF2B5EF4-FFF2-40B4-BE49-F238E27FC236}">
                    <a16:creationId xmlns:a16="http://schemas.microsoft.com/office/drawing/2014/main" id="{F6A7F714-7EC2-87C1-0014-E05A3F3857A8}"/>
                  </a:ext>
                </a:extLst>
              </p:cNvPr>
              <p:cNvSpPr txBox="1">
                <a:spLocks noRot="1" noChangeAspect="1" noMove="1" noResize="1" noEditPoints="1" noAdjustHandles="1" noChangeArrowheads="1" noChangeShapeType="1" noTextEdit="1"/>
              </p:cNvSpPr>
              <p:nvPr/>
            </p:nvSpPr>
            <p:spPr>
              <a:xfrm>
                <a:off x="3218765" y="4219645"/>
                <a:ext cx="3609771" cy="346249"/>
              </a:xfrm>
              <a:prstGeom prst="rect">
                <a:avLst/>
              </a:prstGeom>
              <a:blipFill>
                <a:blip r:embed="rId8"/>
                <a:stretch>
                  <a:fillRect l="-1053" r="-351" b="-39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DF6913-7528-FB28-4490-379A21ACF74A}"/>
                  </a:ext>
                </a:extLst>
              </p:cNvPr>
              <p:cNvSpPr txBox="1"/>
              <p:nvPr/>
            </p:nvSpPr>
            <p:spPr>
              <a:xfrm>
                <a:off x="6451463" y="2605240"/>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4" name="TextBox 3">
                <a:extLst>
                  <a:ext uri="{FF2B5EF4-FFF2-40B4-BE49-F238E27FC236}">
                    <a16:creationId xmlns:a16="http://schemas.microsoft.com/office/drawing/2014/main" id="{C2DF6913-7528-FB28-4490-379A21ACF74A}"/>
                  </a:ext>
                </a:extLst>
              </p:cNvPr>
              <p:cNvSpPr txBox="1">
                <a:spLocks noRot="1" noChangeAspect="1" noMove="1" noResize="1" noEditPoints="1" noAdjustHandles="1" noChangeArrowheads="1" noChangeShapeType="1" noTextEdit="1"/>
              </p:cNvSpPr>
              <p:nvPr/>
            </p:nvSpPr>
            <p:spPr>
              <a:xfrm>
                <a:off x="6451463" y="2605240"/>
                <a:ext cx="1218444" cy="484748"/>
              </a:xfrm>
              <a:prstGeom prst="rect">
                <a:avLst/>
              </a:prstGeom>
              <a:blipFill>
                <a:blip r:embed="rId9"/>
                <a:stretch>
                  <a:fillRect r="-7216" b="-5000"/>
                </a:stretch>
              </a:blipFill>
            </p:spPr>
            <p:txBody>
              <a:bodyPr/>
              <a:lstStyle/>
              <a:p>
                <a:r>
                  <a:rPr lang="en-US">
                    <a:noFill/>
                  </a:rPr>
                  <a:t> </a:t>
                </a:r>
              </a:p>
            </p:txBody>
          </p:sp>
        </mc:Fallback>
      </mc:AlternateContent>
    </p:spTree>
    <p:extLst>
      <p:ext uri="{BB962C8B-B14F-4D97-AF65-F5344CB8AC3E}">
        <p14:creationId xmlns:p14="http://schemas.microsoft.com/office/powerpoint/2010/main" val="20942446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186CF2-4BB4-387D-D492-4CBB1207AA31}"/>
                  </a:ext>
                </a:extLst>
              </p:cNvPr>
              <p:cNvSpPr txBox="1"/>
              <p:nvPr/>
            </p:nvSpPr>
            <p:spPr>
              <a:xfrm>
                <a:off x="4897702" y="3560354"/>
                <a:ext cx="1586324" cy="809324"/>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sz="1650" b="1">
                          <a:latin typeface="Cambria Math" panose="02040503050406030204" pitchFamily="18" charset="0"/>
                          <a:ea typeface="Cambria Math" panose="02040503050406030204" pitchFamily="18" charset="0"/>
                        </a:rPr>
                        <m:t>𝐯𝐚𝐫𝐢𝐚𝐭𝐢𝐨𝐧𝐚𝐥</m:t>
                      </m:r>
                    </m:oMath>
                  </m:oMathPara>
                </a14:m>
                <a:endParaRPr lang="en-US" sz="1650" b="1" dirty="0">
                  <a:ea typeface="Cambria Math" panose="02040503050406030204" pitchFamily="18" charset="0"/>
                </a:endParaRPr>
              </a:p>
              <a:p>
                <a:pPr algn="ctr">
                  <a:lnSpc>
                    <a:spcPct val="150000"/>
                  </a:lnSpc>
                </a:pPr>
                <a:r>
                  <a:rPr lang="en-US" sz="1650" b="1" dirty="0"/>
                  <a:t>training</a:t>
                </a:r>
              </a:p>
            </p:txBody>
          </p:sp>
        </mc:Choice>
        <mc:Fallback xmlns="">
          <p:sp>
            <p:nvSpPr>
              <p:cNvPr id="10" name="TextBox 9">
                <a:extLst>
                  <a:ext uri="{FF2B5EF4-FFF2-40B4-BE49-F238E27FC236}">
                    <a16:creationId xmlns:a16="http://schemas.microsoft.com/office/drawing/2014/main" id="{43186CF2-4BB4-387D-D492-4CBB1207AA31}"/>
                  </a:ext>
                </a:extLst>
              </p:cNvPr>
              <p:cNvSpPr txBox="1">
                <a:spLocks noRot="1" noChangeAspect="1" noMove="1" noResize="1" noEditPoints="1" noAdjustHandles="1" noChangeArrowheads="1" noChangeShapeType="1" noTextEdit="1"/>
              </p:cNvSpPr>
              <p:nvPr/>
            </p:nvSpPr>
            <p:spPr>
              <a:xfrm>
                <a:off x="4897702" y="3560354"/>
                <a:ext cx="1586324" cy="809324"/>
              </a:xfrm>
              <a:prstGeom prst="rect">
                <a:avLst/>
              </a:prstGeom>
              <a:blipFill>
                <a:blip r:embed="rId5"/>
                <a:stretch>
                  <a:fillRect b="-923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C779FC7C-A0E7-7273-40E6-795C0A33EFE7}"/>
              </a:ext>
            </a:extLst>
          </p:cNvPr>
          <p:cNvPicPr>
            <a:picLocks noChangeAspect="1"/>
          </p:cNvPicPr>
          <p:nvPr/>
        </p:nvPicPr>
        <p:blipFill>
          <a:blip r:embed="rId6"/>
          <a:stretch>
            <a:fillRect/>
          </a:stretch>
        </p:blipFill>
        <p:spPr>
          <a:xfrm>
            <a:off x="125433" y="858165"/>
            <a:ext cx="5829300" cy="1713587"/>
          </a:xfrm>
          <a:prstGeom prst="rect">
            <a:avLst/>
          </a:prstGeom>
          <a:solidFill>
            <a:schemeClr val="accent3">
              <a:lumMod val="20000"/>
              <a:lumOff val="80000"/>
            </a:schemeClr>
          </a:solidFill>
        </p:spPr>
      </p:pic>
      <p:sp>
        <p:nvSpPr>
          <p:cNvPr id="3" name="TextBox 2">
            <a:extLst>
              <a:ext uri="{FF2B5EF4-FFF2-40B4-BE49-F238E27FC236}">
                <a16:creationId xmlns:a16="http://schemas.microsoft.com/office/drawing/2014/main" id="{7D6C1452-A84F-CC34-A7FA-28A44AEC28C8}"/>
              </a:ext>
            </a:extLst>
          </p:cNvPr>
          <p:cNvSpPr txBox="1"/>
          <p:nvPr/>
        </p:nvSpPr>
        <p:spPr>
          <a:xfrm>
            <a:off x="123259" y="597838"/>
            <a:ext cx="1970468" cy="323165"/>
          </a:xfrm>
          <a:prstGeom prst="rect">
            <a:avLst/>
          </a:prstGeom>
          <a:noFill/>
        </p:spPr>
        <p:txBody>
          <a:bodyPr wrap="square" rtlCol="0">
            <a:spAutoFit/>
          </a:bodyPr>
          <a:lstStyle/>
          <a:p>
            <a:r>
              <a:rPr lang="en-US" sz="1500" b="1" dirty="0">
                <a:latin typeface="Avenir Black" panose="02000503020000020003" pitchFamily="2" charset="0"/>
              </a:rPr>
              <a:t>Our program</a:t>
            </a:r>
          </a:p>
        </p:txBody>
      </p:sp>
      <p:sp>
        <p:nvSpPr>
          <p:cNvPr id="12" name="Rectangle 11">
            <a:extLst>
              <a:ext uri="{FF2B5EF4-FFF2-40B4-BE49-F238E27FC236}">
                <a16:creationId xmlns:a16="http://schemas.microsoft.com/office/drawing/2014/main" id="{D994ADF5-2124-3681-050A-5E2976B0F5ED}"/>
              </a:ext>
            </a:extLst>
          </p:cNvPr>
          <p:cNvSpPr/>
          <p:nvPr/>
        </p:nvSpPr>
        <p:spPr>
          <a:xfrm>
            <a:off x="4013824" y="1366738"/>
            <a:ext cx="766289" cy="29183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Rectangle 13">
            <a:extLst>
              <a:ext uri="{FF2B5EF4-FFF2-40B4-BE49-F238E27FC236}">
                <a16:creationId xmlns:a16="http://schemas.microsoft.com/office/drawing/2014/main" id="{7BAE87F6-66D0-AE8D-2B5F-D803757B1AD3}"/>
              </a:ext>
            </a:extLst>
          </p:cNvPr>
          <p:cNvSpPr/>
          <p:nvPr/>
        </p:nvSpPr>
        <p:spPr>
          <a:xfrm>
            <a:off x="4385902" y="1695046"/>
            <a:ext cx="693332" cy="2991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9CBFBA8-0FE3-D9F9-E565-62E9AE6C7D74}"/>
                  </a:ext>
                </a:extLst>
              </p:cNvPr>
              <p:cNvSpPr txBox="1"/>
              <p:nvPr/>
            </p:nvSpPr>
            <p:spPr>
              <a:xfrm>
                <a:off x="4638316" y="1699645"/>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oMath>
                  </m:oMathPara>
                </a14:m>
                <a:endParaRPr lang="en-US" sz="1800" dirty="0"/>
              </a:p>
            </p:txBody>
          </p:sp>
        </mc:Choice>
        <mc:Fallback xmlns="">
          <p:sp>
            <p:nvSpPr>
              <p:cNvPr id="15" name="TextBox 14">
                <a:extLst>
                  <a:ext uri="{FF2B5EF4-FFF2-40B4-BE49-F238E27FC236}">
                    <a16:creationId xmlns:a16="http://schemas.microsoft.com/office/drawing/2014/main" id="{29CBFBA8-0FE3-D9F9-E565-62E9AE6C7D74}"/>
                  </a:ext>
                </a:extLst>
              </p:cNvPr>
              <p:cNvSpPr txBox="1">
                <a:spLocks noRot="1" noChangeAspect="1" noMove="1" noResize="1" noEditPoints="1" noAdjustHandles="1" noChangeArrowheads="1" noChangeShapeType="1" noTextEdit="1"/>
              </p:cNvSpPr>
              <p:nvPr/>
            </p:nvSpPr>
            <p:spPr>
              <a:xfrm>
                <a:off x="4638316" y="1699645"/>
                <a:ext cx="212429" cy="276999"/>
              </a:xfrm>
              <a:prstGeom prst="rect">
                <a:avLst/>
              </a:prstGeom>
              <a:blipFill>
                <a:blip r:embed="rId7"/>
                <a:stretch>
                  <a:fillRect l="-22222" r="-11111"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274D58-1FED-9F55-70B6-E44B50897D94}"/>
                  </a:ext>
                </a:extLst>
              </p:cNvPr>
              <p:cNvSpPr txBox="1"/>
              <p:nvPr/>
            </p:nvSpPr>
            <p:spPr>
              <a:xfrm>
                <a:off x="4290756" y="1353760"/>
                <a:ext cx="2263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oMath>
                  </m:oMathPara>
                </a14:m>
                <a:endParaRPr lang="en-US" sz="1800" dirty="0"/>
              </a:p>
            </p:txBody>
          </p:sp>
        </mc:Choice>
        <mc:Fallback xmlns="">
          <p:sp>
            <p:nvSpPr>
              <p:cNvPr id="18" name="TextBox 17">
                <a:extLst>
                  <a:ext uri="{FF2B5EF4-FFF2-40B4-BE49-F238E27FC236}">
                    <a16:creationId xmlns:a16="http://schemas.microsoft.com/office/drawing/2014/main" id="{C6274D58-1FED-9F55-70B6-E44B50897D94}"/>
                  </a:ext>
                </a:extLst>
              </p:cNvPr>
              <p:cNvSpPr txBox="1">
                <a:spLocks noRot="1" noChangeAspect="1" noMove="1" noResize="1" noEditPoints="1" noAdjustHandles="1" noChangeArrowheads="1" noChangeShapeType="1" noTextEdit="1"/>
              </p:cNvSpPr>
              <p:nvPr/>
            </p:nvSpPr>
            <p:spPr>
              <a:xfrm>
                <a:off x="4290756" y="1353760"/>
                <a:ext cx="226344" cy="276999"/>
              </a:xfrm>
              <a:prstGeom prst="rect">
                <a:avLst/>
              </a:prstGeom>
              <a:blipFill>
                <a:blip r:embed="rId8"/>
                <a:stretch>
                  <a:fillRect l="-26316" r="-26316" b="-2608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701D14D7-C484-C752-E214-FD179A1724C7}"/>
              </a:ext>
            </a:extLst>
          </p:cNvPr>
          <p:cNvCxnSpPr>
            <a:cxnSpLocks/>
          </p:cNvCxnSpPr>
          <p:nvPr/>
        </p:nvCxnSpPr>
        <p:spPr>
          <a:xfrm>
            <a:off x="2991389" y="2668408"/>
            <a:ext cx="0" cy="1138082"/>
          </a:xfrm>
          <a:prstGeom prst="straightConnector1">
            <a:avLst/>
          </a:prstGeom>
          <a:ln w="57150">
            <a:solidFill>
              <a:srgbClr val="00B05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A23A4E3-4B8E-57BB-07D9-E380688B5E75}"/>
                  </a:ext>
                </a:extLst>
              </p:cNvPr>
              <p:cNvSpPr txBox="1"/>
              <p:nvPr/>
            </p:nvSpPr>
            <p:spPr>
              <a:xfrm>
                <a:off x="2628658" y="2997926"/>
                <a:ext cx="1586324" cy="3462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50" b="1">
                          <a:solidFill>
                            <a:srgbClr val="00B050"/>
                          </a:solidFill>
                          <a:latin typeface="Cambria Math" panose="02040503050406030204" pitchFamily="18" charset="0"/>
                          <a:ea typeface="Cambria Math" panose="02040503050406030204" pitchFamily="18" charset="0"/>
                        </a:rPr>
                        <m:t>𝐚𝐝𝐞𝐯</m:t>
                      </m:r>
                      <m:r>
                        <a:rPr lang="en-US" sz="1650" b="1">
                          <a:solidFill>
                            <a:srgbClr val="00B050"/>
                          </a:solidFill>
                          <a:latin typeface="Cambria Math" panose="02040503050406030204" pitchFamily="18" charset="0"/>
                          <a:ea typeface="Cambria Math" panose="02040503050406030204" pitchFamily="18" charset="0"/>
                        </a:rPr>
                        <m:t>{ }</m:t>
                      </m:r>
                    </m:oMath>
                  </m:oMathPara>
                </a14:m>
                <a:endParaRPr lang="en-US" sz="1650" b="1" dirty="0">
                  <a:solidFill>
                    <a:srgbClr val="00B050"/>
                  </a:solidFill>
                </a:endParaRPr>
              </a:p>
            </p:txBody>
          </p:sp>
        </mc:Choice>
        <mc:Fallback xmlns="">
          <p:sp>
            <p:nvSpPr>
              <p:cNvPr id="16" name="TextBox 15">
                <a:extLst>
                  <a:ext uri="{FF2B5EF4-FFF2-40B4-BE49-F238E27FC236}">
                    <a16:creationId xmlns:a16="http://schemas.microsoft.com/office/drawing/2014/main" id="{3A23A4E3-4B8E-57BB-07D9-E380688B5E75}"/>
                  </a:ext>
                </a:extLst>
              </p:cNvPr>
              <p:cNvSpPr txBox="1">
                <a:spLocks noRot="1" noChangeAspect="1" noMove="1" noResize="1" noEditPoints="1" noAdjustHandles="1" noChangeArrowheads="1" noChangeShapeType="1" noTextEdit="1"/>
              </p:cNvSpPr>
              <p:nvPr/>
            </p:nvSpPr>
            <p:spPr>
              <a:xfrm>
                <a:off x="2628658" y="2997926"/>
                <a:ext cx="1586324" cy="346249"/>
              </a:xfrm>
              <a:prstGeom prst="rect">
                <a:avLst/>
              </a:prstGeom>
              <a:blipFill>
                <a:blip r:embed="rId9"/>
                <a:stretch>
                  <a:fillRect b="-1785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DA1D3AC-480B-BD79-E733-E86B2BCB195C}"/>
              </a:ext>
            </a:extLst>
          </p:cNvPr>
          <p:cNvSpPr txBox="1"/>
          <p:nvPr/>
        </p:nvSpPr>
        <p:spPr>
          <a:xfrm>
            <a:off x="1164721" y="3835921"/>
            <a:ext cx="3750728" cy="323165"/>
          </a:xfrm>
          <a:prstGeom prst="rect">
            <a:avLst/>
          </a:prstGeom>
          <a:noFill/>
        </p:spPr>
        <p:txBody>
          <a:bodyPr wrap="square" rtlCol="0">
            <a:spAutoFit/>
          </a:bodyPr>
          <a:lstStyle/>
          <a:p>
            <a:r>
              <a:rPr lang="en-US" sz="1500" b="1" dirty="0">
                <a:solidFill>
                  <a:srgbClr val="00B050"/>
                </a:solidFill>
                <a:latin typeface="Avenir Black" panose="02000503020000020003" pitchFamily="2" charset="0"/>
              </a:rPr>
              <a:t>Unbiased gradient estimator program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0CB56E-265E-C190-255D-E2FB9FA2F01D}"/>
                  </a:ext>
                </a:extLst>
              </p:cNvPr>
              <p:cNvSpPr txBox="1"/>
              <p:nvPr/>
            </p:nvSpPr>
            <p:spPr>
              <a:xfrm>
                <a:off x="6207146" y="1484128"/>
                <a:ext cx="1218444" cy="484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550" b="1" i="1">
                              <a:solidFill>
                                <a:srgbClr val="00B050"/>
                              </a:solidFill>
                              <a:latin typeface="Cambria Math" panose="02040503050406030204" pitchFamily="18" charset="0"/>
                            </a:rPr>
                          </m:ctrlPr>
                        </m:sSubPr>
                        <m:e>
                          <m:r>
                            <a:rPr lang="en-US" sz="2550" b="1" i="1">
                              <a:solidFill>
                                <a:srgbClr val="00B050"/>
                              </a:solidFill>
                              <a:latin typeface="Cambria Math" panose="02040503050406030204" pitchFamily="18" charset="0"/>
                            </a:rPr>
                            <m:t>∈</m:t>
                          </m:r>
                          <m:r>
                            <a:rPr lang="en-US" sz="2550" b="1" i="1">
                              <a:solidFill>
                                <a:srgbClr val="00B050"/>
                              </a:solidFill>
                              <a:latin typeface="Cambria Math" panose="02040503050406030204" pitchFamily="18" charset="0"/>
                            </a:rPr>
                            <m:t>𝝀</m:t>
                          </m:r>
                        </m:e>
                        <m:sub>
                          <m:r>
                            <a:rPr lang="en-US" sz="2550" b="1" i="1">
                              <a:solidFill>
                                <a:srgbClr val="00B050"/>
                              </a:solidFill>
                              <a:latin typeface="Cambria Math" panose="02040503050406030204" pitchFamily="18" charset="0"/>
                            </a:rPr>
                            <m:t>𝑨𝑫𝑬𝑽</m:t>
                          </m:r>
                        </m:sub>
                      </m:sSub>
                    </m:oMath>
                  </m:oMathPara>
                </a14:m>
                <a:endParaRPr lang="en-US" sz="2550" b="1" dirty="0">
                  <a:solidFill>
                    <a:srgbClr val="00B050"/>
                  </a:solidFill>
                </a:endParaRPr>
              </a:p>
            </p:txBody>
          </p:sp>
        </mc:Choice>
        <mc:Fallback xmlns="">
          <p:sp>
            <p:nvSpPr>
              <p:cNvPr id="5" name="TextBox 4">
                <a:extLst>
                  <a:ext uri="{FF2B5EF4-FFF2-40B4-BE49-F238E27FC236}">
                    <a16:creationId xmlns:a16="http://schemas.microsoft.com/office/drawing/2014/main" id="{240CB56E-265E-C190-255D-E2FB9FA2F01D}"/>
                  </a:ext>
                </a:extLst>
              </p:cNvPr>
              <p:cNvSpPr txBox="1">
                <a:spLocks noRot="1" noChangeAspect="1" noMove="1" noResize="1" noEditPoints="1" noAdjustHandles="1" noChangeArrowheads="1" noChangeShapeType="1" noTextEdit="1"/>
              </p:cNvSpPr>
              <p:nvPr/>
            </p:nvSpPr>
            <p:spPr>
              <a:xfrm>
                <a:off x="6207146" y="1484128"/>
                <a:ext cx="1218444" cy="484748"/>
              </a:xfrm>
              <a:prstGeom prst="rect">
                <a:avLst/>
              </a:prstGeom>
              <a:blipFill>
                <a:blip r:embed="rId10"/>
                <a:stretch>
                  <a:fillRect r="-6186" b="-5000"/>
                </a:stretch>
              </a:blipFill>
            </p:spPr>
            <p:txBody>
              <a:bodyPr/>
              <a:lstStyle/>
              <a:p>
                <a:r>
                  <a:rPr lang="en-US">
                    <a:noFill/>
                  </a:rPr>
                  <a:t> </a:t>
                </a:r>
              </a:p>
            </p:txBody>
          </p:sp>
        </mc:Fallback>
      </mc:AlternateContent>
      <p:pic>
        <p:nvPicPr>
          <p:cNvPr id="6" name="ExpressiveGuideTraining">
            <a:hlinkClick r:id="" action="ppaction://media"/>
            <a:extLst>
              <a:ext uri="{FF2B5EF4-FFF2-40B4-BE49-F238E27FC236}">
                <a16:creationId xmlns:a16="http://schemas.microsoft.com/office/drawing/2014/main" id="{0CE70B24-3D79-A7AB-D099-66E00F0079D4}"/>
              </a:ext>
            </a:extLst>
          </p:cNvPr>
          <p:cNvPicPr>
            <a:picLocks noChangeAspect="1"/>
          </p:cNvPicPr>
          <p:nvPr>
            <a:videoFile r:link="rId1"/>
            <p:extLst>
              <p:ext uri="{DAA4B4D4-6D71-4841-9C94-3DE7FCFB9230}">
                <p14:media xmlns:p14="http://schemas.microsoft.com/office/powerpoint/2010/main" r:embed="rId2">
                  <p14:trim end="1299.5354"/>
                </p14:media>
              </p:ext>
            </p:extLst>
          </p:nvPr>
        </p:nvPicPr>
        <p:blipFill rotWithShape="1">
          <a:blip r:embed="rId11"/>
          <a:srcRect l="21875" r="21875"/>
          <a:stretch/>
        </p:blipFill>
        <p:spPr>
          <a:xfrm>
            <a:off x="6816372" y="2962414"/>
            <a:ext cx="1688155" cy="1688155"/>
          </a:xfrm>
          <a:prstGeom prst="rect">
            <a:avLst/>
          </a:prstGeom>
        </p:spPr>
      </p:pic>
      <p:cxnSp>
        <p:nvCxnSpPr>
          <p:cNvPr id="7" name="Straight Arrow Connector 6">
            <a:extLst>
              <a:ext uri="{FF2B5EF4-FFF2-40B4-BE49-F238E27FC236}">
                <a16:creationId xmlns:a16="http://schemas.microsoft.com/office/drawing/2014/main" id="{FFC2AD3C-AAA0-38DC-573A-FBA9AF672ABB}"/>
              </a:ext>
            </a:extLst>
          </p:cNvPr>
          <p:cNvCxnSpPr>
            <a:cxnSpLocks/>
          </p:cNvCxnSpPr>
          <p:nvPr/>
        </p:nvCxnSpPr>
        <p:spPr>
          <a:xfrm>
            <a:off x="5079238" y="3988647"/>
            <a:ext cx="1291699" cy="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2575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9515CB7-5862-C8FA-1FD0-CE5DEE0801E3}"/>
              </a:ext>
            </a:extLst>
          </p:cNvPr>
          <p:cNvSpPr/>
          <p:nvPr/>
        </p:nvSpPr>
        <p:spPr>
          <a:xfrm>
            <a:off x="377190" y="400051"/>
            <a:ext cx="3737610" cy="427577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 name="Picture 3">
            <a:extLst>
              <a:ext uri="{FF2B5EF4-FFF2-40B4-BE49-F238E27FC236}">
                <a16:creationId xmlns:a16="http://schemas.microsoft.com/office/drawing/2014/main" id="{485DCB96-F826-195A-3D80-52F19ACA5FC5}"/>
              </a:ext>
            </a:extLst>
          </p:cNvPr>
          <p:cNvPicPr>
            <a:picLocks noChangeAspect="1"/>
          </p:cNvPicPr>
          <p:nvPr/>
        </p:nvPicPr>
        <p:blipFill>
          <a:blip r:embed="rId3"/>
          <a:stretch>
            <a:fillRect/>
          </a:stretch>
        </p:blipFill>
        <p:spPr>
          <a:xfrm>
            <a:off x="796792" y="692836"/>
            <a:ext cx="2898410" cy="1023461"/>
          </a:xfrm>
          <a:prstGeom prst="rect">
            <a:avLst/>
          </a:prstGeom>
        </p:spPr>
      </p:pic>
      <p:sp>
        <p:nvSpPr>
          <p:cNvPr id="7" name="TextBox 6">
            <a:extLst>
              <a:ext uri="{FF2B5EF4-FFF2-40B4-BE49-F238E27FC236}">
                <a16:creationId xmlns:a16="http://schemas.microsoft.com/office/drawing/2014/main" id="{9C575473-8D60-1C19-550D-4B657ADFBE46}"/>
              </a:ext>
            </a:extLst>
          </p:cNvPr>
          <p:cNvSpPr txBox="1"/>
          <p:nvPr/>
        </p:nvSpPr>
        <p:spPr>
          <a:xfrm>
            <a:off x="377190" y="476837"/>
            <a:ext cx="3737610" cy="369332"/>
          </a:xfrm>
          <a:prstGeom prst="rect">
            <a:avLst/>
          </a:prstGeom>
          <a:noFill/>
        </p:spPr>
        <p:txBody>
          <a:bodyPr wrap="square" rtlCol="0">
            <a:spAutoFit/>
          </a:bodyPr>
          <a:lstStyle/>
          <a:p>
            <a:r>
              <a:rPr lang="en-US" sz="900" b="1" dirty="0">
                <a:latin typeface="Avenir Black" panose="02000503020000020003" pitchFamily="2" charset="0"/>
              </a:rPr>
              <a:t>Diffusion models (</a:t>
            </a:r>
            <a:r>
              <a:rPr lang="en-US" sz="900" b="1" dirty="0" err="1">
                <a:latin typeface="Avenir Black" panose="02000503020000020003" pitchFamily="2" charset="0"/>
              </a:rPr>
              <a:t>Sohl</a:t>
            </a:r>
            <a:r>
              <a:rPr lang="en-US" sz="900" b="1" dirty="0">
                <a:latin typeface="Avenir Black" panose="02000503020000020003" pitchFamily="2" charset="0"/>
              </a:rPr>
              <a:t>-Dickstein et al, 2015, Yang &amp; </a:t>
            </a:r>
            <a:r>
              <a:rPr lang="en-US" sz="900" b="1" dirty="0" err="1">
                <a:latin typeface="Avenir Black" panose="02000503020000020003" pitchFamily="2" charset="0"/>
              </a:rPr>
              <a:t>Ermon</a:t>
            </a:r>
            <a:r>
              <a:rPr lang="en-US" sz="900" b="1" dirty="0">
                <a:latin typeface="Avenir Black" panose="02000503020000020003" pitchFamily="2" charset="0"/>
              </a:rPr>
              <a:t>, 2019)</a:t>
            </a:r>
          </a:p>
        </p:txBody>
      </p:sp>
      <p:pic>
        <p:nvPicPr>
          <p:cNvPr id="16" name="Picture 15">
            <a:extLst>
              <a:ext uri="{FF2B5EF4-FFF2-40B4-BE49-F238E27FC236}">
                <a16:creationId xmlns:a16="http://schemas.microsoft.com/office/drawing/2014/main" id="{2B7A33A2-17F0-525F-4434-4ADCD6A1B1DE}"/>
              </a:ext>
            </a:extLst>
          </p:cNvPr>
          <p:cNvPicPr>
            <a:picLocks noChangeAspect="1"/>
          </p:cNvPicPr>
          <p:nvPr/>
        </p:nvPicPr>
        <p:blipFill>
          <a:blip r:embed="rId4"/>
          <a:stretch>
            <a:fillRect/>
          </a:stretch>
        </p:blipFill>
        <p:spPr>
          <a:xfrm>
            <a:off x="796790" y="1990311"/>
            <a:ext cx="2783205" cy="1023461"/>
          </a:xfrm>
          <a:prstGeom prst="rect">
            <a:avLst/>
          </a:prstGeom>
        </p:spPr>
      </p:pic>
      <p:sp>
        <p:nvSpPr>
          <p:cNvPr id="17" name="TextBox 16">
            <a:extLst>
              <a:ext uri="{FF2B5EF4-FFF2-40B4-BE49-F238E27FC236}">
                <a16:creationId xmlns:a16="http://schemas.microsoft.com/office/drawing/2014/main" id="{6526E3D1-D1D9-6187-947C-C368F3C57704}"/>
              </a:ext>
            </a:extLst>
          </p:cNvPr>
          <p:cNvSpPr txBox="1"/>
          <p:nvPr/>
        </p:nvSpPr>
        <p:spPr>
          <a:xfrm>
            <a:off x="734830" y="1795623"/>
            <a:ext cx="2960370" cy="415498"/>
          </a:xfrm>
          <a:prstGeom prst="rect">
            <a:avLst/>
          </a:prstGeom>
          <a:noFill/>
        </p:spPr>
        <p:txBody>
          <a:bodyPr wrap="square" rtlCol="0">
            <a:spAutoFit/>
          </a:bodyPr>
          <a:lstStyle/>
          <a:p>
            <a:r>
              <a:rPr lang="en-US" sz="1050" b="1" dirty="0">
                <a:latin typeface="Avenir Black" panose="02000503020000020003" pitchFamily="2" charset="0"/>
              </a:rPr>
              <a:t>Fine-tuning LLMs (e.g. </a:t>
            </a:r>
            <a:r>
              <a:rPr lang="en-US" sz="1050" b="1" dirty="0" err="1">
                <a:latin typeface="Avenir Black" panose="02000503020000020003" pitchFamily="2" charset="0"/>
              </a:rPr>
              <a:t>LoRA</a:t>
            </a:r>
            <a:r>
              <a:rPr lang="en-US" sz="1050" b="1" dirty="0">
                <a:latin typeface="Avenir Black" panose="02000503020000020003" pitchFamily="2" charset="0"/>
              </a:rPr>
              <a:t>, Hu et al, 2021)</a:t>
            </a:r>
          </a:p>
        </p:txBody>
      </p:sp>
      <p:sp>
        <p:nvSpPr>
          <p:cNvPr id="20" name="TextBox 19">
            <a:extLst>
              <a:ext uri="{FF2B5EF4-FFF2-40B4-BE49-F238E27FC236}">
                <a16:creationId xmlns:a16="http://schemas.microsoft.com/office/drawing/2014/main" id="{6E0B52C2-75F2-1F3F-701B-5166C6C92800}"/>
              </a:ext>
            </a:extLst>
          </p:cNvPr>
          <p:cNvSpPr txBox="1"/>
          <p:nvPr/>
        </p:nvSpPr>
        <p:spPr>
          <a:xfrm>
            <a:off x="382905" y="4355643"/>
            <a:ext cx="3726180" cy="248209"/>
          </a:xfrm>
          <a:prstGeom prst="rect">
            <a:avLst/>
          </a:prstGeom>
          <a:noFill/>
        </p:spPr>
        <p:txBody>
          <a:bodyPr wrap="square" rtlCol="0">
            <a:spAutoFit/>
          </a:bodyPr>
          <a:lstStyle/>
          <a:p>
            <a:pPr algn="ctr"/>
            <a:r>
              <a:rPr lang="en-US" sz="1013" b="1" dirty="0">
                <a:latin typeface="Avenir Black" panose="02000503020000020003" pitchFamily="2" charset="0"/>
              </a:rPr>
              <a:t>Deep learning with variational principles</a:t>
            </a:r>
          </a:p>
        </p:txBody>
      </p:sp>
      <p:pic>
        <p:nvPicPr>
          <p:cNvPr id="24" name="Picture 23">
            <a:extLst>
              <a:ext uri="{FF2B5EF4-FFF2-40B4-BE49-F238E27FC236}">
                <a16:creationId xmlns:a16="http://schemas.microsoft.com/office/drawing/2014/main" id="{A0CAA42F-A956-CDEB-6F73-0AE91D2349D3}"/>
              </a:ext>
            </a:extLst>
          </p:cNvPr>
          <p:cNvPicPr>
            <a:picLocks noChangeAspect="1"/>
          </p:cNvPicPr>
          <p:nvPr/>
        </p:nvPicPr>
        <p:blipFill>
          <a:blip r:embed="rId5"/>
          <a:stretch>
            <a:fillRect/>
          </a:stretch>
        </p:blipFill>
        <p:spPr>
          <a:xfrm>
            <a:off x="1186816" y="3285667"/>
            <a:ext cx="2095502" cy="1002499"/>
          </a:xfrm>
          <a:prstGeom prst="rect">
            <a:avLst/>
          </a:prstGeom>
        </p:spPr>
      </p:pic>
      <p:sp>
        <p:nvSpPr>
          <p:cNvPr id="25" name="TextBox 24">
            <a:extLst>
              <a:ext uri="{FF2B5EF4-FFF2-40B4-BE49-F238E27FC236}">
                <a16:creationId xmlns:a16="http://schemas.microsoft.com/office/drawing/2014/main" id="{80CE72F4-54DE-3F10-2A4E-2D6BEF376DD8}"/>
              </a:ext>
            </a:extLst>
          </p:cNvPr>
          <p:cNvSpPr txBox="1"/>
          <p:nvPr/>
        </p:nvSpPr>
        <p:spPr>
          <a:xfrm>
            <a:off x="1157288" y="3079684"/>
            <a:ext cx="2200275" cy="253916"/>
          </a:xfrm>
          <a:prstGeom prst="rect">
            <a:avLst/>
          </a:prstGeom>
          <a:noFill/>
        </p:spPr>
        <p:txBody>
          <a:bodyPr wrap="square" rtlCol="0">
            <a:spAutoFit/>
          </a:bodyPr>
          <a:lstStyle/>
          <a:p>
            <a:pPr algn="ctr"/>
            <a:r>
              <a:rPr lang="en-US" sz="1050" b="1" dirty="0" err="1">
                <a:latin typeface="Avenir Black" panose="02000503020000020003" pitchFamily="2" charset="0"/>
              </a:rPr>
              <a:t>GFlowNets</a:t>
            </a:r>
            <a:r>
              <a:rPr lang="en-US" sz="1050" b="1" dirty="0">
                <a:latin typeface="Avenir Black" panose="02000503020000020003" pitchFamily="2" charset="0"/>
              </a:rPr>
              <a:t> (</a:t>
            </a:r>
            <a:r>
              <a:rPr lang="en-US" sz="1050" b="1" dirty="0" err="1">
                <a:latin typeface="Avenir Black" panose="02000503020000020003" pitchFamily="2" charset="0"/>
              </a:rPr>
              <a:t>Bengio</a:t>
            </a:r>
            <a:r>
              <a:rPr lang="en-US" sz="1050" b="1" dirty="0">
                <a:latin typeface="Avenir Black" panose="02000503020000020003" pitchFamily="2" charset="0"/>
              </a:rPr>
              <a:t> et al, 2021)</a:t>
            </a:r>
          </a:p>
        </p:txBody>
      </p:sp>
    </p:spTree>
    <p:extLst>
      <p:ext uri="{BB962C8B-B14F-4D97-AF65-F5344CB8AC3E}">
        <p14:creationId xmlns:p14="http://schemas.microsoft.com/office/powerpoint/2010/main" val="42840901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0844A-431D-88E1-6FEE-853ED40A0AEE}"/>
              </a:ext>
            </a:extLst>
          </p:cNvPr>
          <p:cNvSpPr/>
          <p:nvPr/>
        </p:nvSpPr>
        <p:spPr>
          <a:xfrm>
            <a:off x="426808" y="400476"/>
            <a:ext cx="8450726" cy="153615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49CDDC05-6CBB-44BF-1D53-6981563F0C78}"/>
              </a:ext>
            </a:extLst>
          </p:cNvPr>
          <p:cNvSpPr/>
          <p:nvPr/>
        </p:nvSpPr>
        <p:spPr>
          <a:xfrm>
            <a:off x="3848687" y="399918"/>
            <a:ext cx="5028846" cy="1536155"/>
          </a:xfrm>
          <a:prstGeom prst="rect">
            <a:avLst/>
          </a:prstGeom>
          <a:solidFill>
            <a:srgbClr val="0070C0">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p:sp>
        <p:nvSpPr>
          <p:cNvPr id="8" name="Rectangle 7">
            <a:extLst>
              <a:ext uri="{FF2B5EF4-FFF2-40B4-BE49-F238E27FC236}">
                <a16:creationId xmlns:a16="http://schemas.microsoft.com/office/drawing/2014/main" id="{D2FEB1E2-305D-D611-21A2-DA218690E961}"/>
              </a:ext>
            </a:extLst>
          </p:cNvPr>
          <p:cNvSpPr/>
          <p:nvPr/>
        </p:nvSpPr>
        <p:spPr>
          <a:xfrm>
            <a:off x="426808" y="400474"/>
            <a:ext cx="3423524" cy="1536155"/>
          </a:xfrm>
          <a:prstGeom prst="rect">
            <a:avLst/>
          </a:prstGeom>
          <a:solidFill>
            <a:schemeClr val="accent1">
              <a:alpha val="3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lt1">
                  <a:alpha val="72000"/>
                </a:schemeClr>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F10C91-5D11-A72D-BF0E-5FD692C324EA}"/>
                  </a:ext>
                </a:extLst>
              </p:cNvPr>
              <p:cNvSpPr txBox="1"/>
              <p:nvPr/>
            </p:nvSpPr>
            <p:spPr>
              <a:xfrm>
                <a:off x="478155" y="752155"/>
                <a:ext cx="73620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𝑷</m:t>
                      </m:r>
                    </m:oMath>
                  </m:oMathPara>
                </a14:m>
                <a:endParaRPr lang="en-US" sz="1800" b="1" dirty="0"/>
              </a:p>
            </p:txBody>
          </p:sp>
        </mc:Choice>
        <mc:Fallback xmlns="">
          <p:sp>
            <p:nvSpPr>
              <p:cNvPr id="9" name="TextBox 8">
                <a:extLst>
                  <a:ext uri="{FF2B5EF4-FFF2-40B4-BE49-F238E27FC236}">
                    <a16:creationId xmlns:a16="http://schemas.microsoft.com/office/drawing/2014/main" id="{C7F10C91-5D11-A72D-BF0E-5FD692C324EA}"/>
                  </a:ext>
                </a:extLst>
              </p:cNvPr>
              <p:cNvSpPr txBox="1">
                <a:spLocks noRot="1" noChangeAspect="1" noMove="1" noResize="1" noEditPoints="1" noAdjustHandles="1" noChangeArrowheads="1" noChangeShapeType="1" noTextEdit="1"/>
              </p:cNvSpPr>
              <p:nvPr/>
            </p:nvSpPr>
            <p:spPr>
              <a:xfrm>
                <a:off x="478155" y="752155"/>
                <a:ext cx="736204" cy="276999"/>
              </a:xfrm>
              <a:prstGeom prst="rect">
                <a:avLst/>
              </a:prstGeom>
              <a:blipFill>
                <a:blip r:embed="rId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319B09-8CD8-F582-0469-2481BD7FBB8C}"/>
                  </a:ext>
                </a:extLst>
              </p:cNvPr>
              <p:cNvSpPr txBox="1"/>
              <p:nvPr/>
            </p:nvSpPr>
            <p:spPr>
              <a:xfrm>
                <a:off x="426810" y="1315981"/>
                <a:ext cx="736204" cy="3018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𝑸</m:t>
                          </m:r>
                        </m:e>
                        <m:sub>
                          <m:r>
                            <a:rPr lang="en-US" sz="1800" b="1" i="1">
                              <a:latin typeface="Cambria Math" panose="02040503050406030204" pitchFamily="18" charset="0"/>
                            </a:rPr>
                            <m:t>𝝓</m:t>
                          </m:r>
                        </m:sub>
                      </m:sSub>
                    </m:oMath>
                  </m:oMathPara>
                </a14:m>
                <a:endParaRPr lang="en-US" sz="1800" b="1" dirty="0"/>
              </a:p>
            </p:txBody>
          </p:sp>
        </mc:Choice>
        <mc:Fallback xmlns="">
          <p:sp>
            <p:nvSpPr>
              <p:cNvPr id="10" name="TextBox 9">
                <a:extLst>
                  <a:ext uri="{FF2B5EF4-FFF2-40B4-BE49-F238E27FC236}">
                    <a16:creationId xmlns:a16="http://schemas.microsoft.com/office/drawing/2014/main" id="{26319B09-8CD8-F582-0469-2481BD7FBB8C}"/>
                  </a:ext>
                </a:extLst>
              </p:cNvPr>
              <p:cNvSpPr txBox="1">
                <a:spLocks noRot="1" noChangeAspect="1" noMove="1" noResize="1" noEditPoints="1" noAdjustHandles="1" noChangeArrowheads="1" noChangeShapeType="1" noTextEdit="1"/>
              </p:cNvSpPr>
              <p:nvPr/>
            </p:nvSpPr>
            <p:spPr>
              <a:xfrm>
                <a:off x="426810" y="1315981"/>
                <a:ext cx="736204" cy="301878"/>
              </a:xfrm>
              <a:prstGeom prst="rect">
                <a:avLst/>
              </a:prstGeom>
              <a:blipFill>
                <a:blip r:embed="rId4"/>
                <a:stretch>
                  <a:fillRect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CCC72E-95DE-A005-62F2-E84B430907A5}"/>
                  </a:ext>
                </a:extLst>
              </p:cNvPr>
              <p:cNvSpPr txBox="1"/>
              <p:nvPr/>
            </p:nvSpPr>
            <p:spPr>
              <a:xfrm>
                <a:off x="2197835" y="1119097"/>
                <a:ext cx="687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𝐬𝐢𝐦</m:t>
                      </m:r>
                      <m:r>
                        <a:rPr lang="en-US" sz="1800" b="1" i="1">
                          <a:latin typeface="Cambria Math" panose="02040503050406030204" pitchFamily="18" charset="0"/>
                        </a:rPr>
                        <m:t>{ }</m:t>
                      </m:r>
                    </m:oMath>
                  </m:oMathPara>
                </a14:m>
                <a:endParaRPr lang="en-US" sz="1800" b="1" dirty="0"/>
              </a:p>
            </p:txBody>
          </p:sp>
        </mc:Choice>
        <mc:Fallback xmlns="">
          <p:sp>
            <p:nvSpPr>
              <p:cNvPr id="11" name="TextBox 10">
                <a:extLst>
                  <a:ext uri="{FF2B5EF4-FFF2-40B4-BE49-F238E27FC236}">
                    <a16:creationId xmlns:a16="http://schemas.microsoft.com/office/drawing/2014/main" id="{CBCCC72E-95DE-A005-62F2-E84B430907A5}"/>
                  </a:ext>
                </a:extLst>
              </p:cNvPr>
              <p:cNvSpPr txBox="1">
                <a:spLocks noRot="1" noChangeAspect="1" noMove="1" noResize="1" noEditPoints="1" noAdjustHandles="1" noChangeArrowheads="1" noChangeShapeType="1" noTextEdit="1"/>
              </p:cNvSpPr>
              <p:nvPr/>
            </p:nvSpPr>
            <p:spPr>
              <a:xfrm>
                <a:off x="2197835" y="1119097"/>
                <a:ext cx="687689" cy="276999"/>
              </a:xfrm>
              <a:prstGeom prst="rect">
                <a:avLst/>
              </a:prstGeom>
              <a:blipFill>
                <a:blip r:embed="rId5"/>
                <a:stretch>
                  <a:fillRect l="-7273" t="-9091" r="-10909" b="-4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EF46FC-FD2F-2C17-6843-FDB6720D4F38}"/>
                  </a:ext>
                </a:extLst>
              </p:cNvPr>
              <p:cNvSpPr txBox="1"/>
              <p:nvPr/>
            </p:nvSpPr>
            <p:spPr>
              <a:xfrm>
                <a:off x="1939429" y="73028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2" name="TextBox 11">
                <a:extLst>
                  <a:ext uri="{FF2B5EF4-FFF2-40B4-BE49-F238E27FC236}">
                    <a16:creationId xmlns:a16="http://schemas.microsoft.com/office/drawing/2014/main" id="{83EF46FC-FD2F-2C17-6843-FDB6720D4F38}"/>
                  </a:ext>
                </a:extLst>
              </p:cNvPr>
              <p:cNvSpPr txBox="1">
                <a:spLocks noRot="1" noChangeAspect="1" noMove="1" noResize="1" noEditPoints="1" noAdjustHandles="1" noChangeArrowheads="1" noChangeShapeType="1" noTextEdit="1"/>
              </p:cNvSpPr>
              <p:nvPr/>
            </p:nvSpPr>
            <p:spPr>
              <a:xfrm>
                <a:off x="1939429" y="730288"/>
                <a:ext cx="1102866" cy="276999"/>
              </a:xfrm>
              <a:prstGeom prst="rect">
                <a:avLst/>
              </a:prstGeom>
              <a:blipFill>
                <a:blip r:embed="rId6"/>
                <a:stretch>
                  <a:fillRect l="-6818" t="-8696" r="-681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CEF3481-EE56-207F-BE04-67A1437C5418}"/>
                  </a:ext>
                </a:extLst>
              </p:cNvPr>
              <p:cNvSpPr txBox="1"/>
              <p:nvPr/>
            </p:nvSpPr>
            <p:spPr>
              <a:xfrm>
                <a:off x="1947869" y="1540558"/>
                <a:ext cx="11028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a:latin typeface="Cambria Math" panose="02040503050406030204" pitchFamily="18" charset="0"/>
                        </a:rPr>
                        <m:t>𝐝𝐞𝐧𝐬𝐢𝐭𝐲</m:t>
                      </m:r>
                      <m:r>
                        <a:rPr lang="en-US" sz="1800" b="1" i="1">
                          <a:latin typeface="Cambria Math" panose="02040503050406030204" pitchFamily="18" charset="0"/>
                        </a:rPr>
                        <m:t>{ }</m:t>
                      </m:r>
                    </m:oMath>
                  </m:oMathPara>
                </a14:m>
                <a:endParaRPr lang="en-US" sz="1800" b="1" dirty="0"/>
              </a:p>
            </p:txBody>
          </p:sp>
        </mc:Choice>
        <mc:Fallback xmlns="">
          <p:sp>
            <p:nvSpPr>
              <p:cNvPr id="13" name="TextBox 12">
                <a:extLst>
                  <a:ext uri="{FF2B5EF4-FFF2-40B4-BE49-F238E27FC236}">
                    <a16:creationId xmlns:a16="http://schemas.microsoft.com/office/drawing/2014/main" id="{4CEF3481-EE56-207F-BE04-67A1437C5418}"/>
                  </a:ext>
                </a:extLst>
              </p:cNvPr>
              <p:cNvSpPr txBox="1">
                <a:spLocks noRot="1" noChangeAspect="1" noMove="1" noResize="1" noEditPoints="1" noAdjustHandles="1" noChangeArrowheads="1" noChangeShapeType="1" noTextEdit="1"/>
              </p:cNvSpPr>
              <p:nvPr/>
            </p:nvSpPr>
            <p:spPr>
              <a:xfrm>
                <a:off x="1947869" y="1540558"/>
                <a:ext cx="1102866" cy="276999"/>
              </a:xfrm>
              <a:prstGeom prst="rect">
                <a:avLst/>
              </a:prstGeom>
              <a:blipFill>
                <a:blip r:embed="rId7"/>
                <a:stretch>
                  <a:fillRect l="-6818" t="-8696" r="-5682" b="-3478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E2266FB2-724B-670C-FEE5-83A26D376870}"/>
              </a:ext>
            </a:extLst>
          </p:cNvPr>
          <p:cNvCxnSpPr>
            <a:cxnSpLocks/>
            <a:endCxn id="13" idx="1"/>
          </p:cNvCxnSpPr>
          <p:nvPr/>
        </p:nvCxnSpPr>
        <p:spPr>
          <a:xfrm>
            <a:off x="1010612" y="1594421"/>
            <a:ext cx="937257" cy="84637"/>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7DE28E3-F86B-ABCC-E726-F7E1F5C36F82}"/>
              </a:ext>
            </a:extLst>
          </p:cNvPr>
          <p:cNvCxnSpPr>
            <a:cxnSpLocks/>
          </p:cNvCxnSpPr>
          <p:nvPr/>
        </p:nvCxnSpPr>
        <p:spPr>
          <a:xfrm flipV="1">
            <a:off x="1010612" y="1267973"/>
            <a:ext cx="1126557" cy="12812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567850E-F4A3-77D8-89E4-07312E14BB4B}"/>
              </a:ext>
            </a:extLst>
          </p:cNvPr>
          <p:cNvCxnSpPr>
            <a:cxnSpLocks/>
            <a:endCxn id="12" idx="1"/>
          </p:cNvCxnSpPr>
          <p:nvPr/>
        </p:nvCxnSpPr>
        <p:spPr>
          <a:xfrm flipV="1">
            <a:off x="1002171" y="868788"/>
            <a:ext cx="937258" cy="34624"/>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4EF3FBCC-4FBF-50DB-77B5-A94A33FA7DB9}"/>
              </a:ext>
            </a:extLst>
          </p:cNvPr>
          <p:cNvCxnSpPr>
            <a:cxnSpLocks/>
            <a:stCxn id="13" idx="3"/>
          </p:cNvCxnSpPr>
          <p:nvPr/>
        </p:nvCxnSpPr>
        <p:spPr>
          <a:xfrm flipV="1">
            <a:off x="3050735" y="1451687"/>
            <a:ext cx="803632" cy="22737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E3E5B74-7FE8-6733-1AD8-15FBC918F7B3}"/>
              </a:ext>
            </a:extLst>
          </p:cNvPr>
          <p:cNvCxnSpPr>
            <a:cxnSpLocks/>
          </p:cNvCxnSpPr>
          <p:nvPr/>
        </p:nvCxnSpPr>
        <p:spPr>
          <a:xfrm>
            <a:off x="3068167" y="1315079"/>
            <a:ext cx="776491"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D4D8F65F-9B6F-6686-4A77-7179AA3FC59F}"/>
              </a:ext>
            </a:extLst>
          </p:cNvPr>
          <p:cNvCxnSpPr>
            <a:cxnSpLocks/>
            <a:stCxn id="12" idx="3"/>
          </p:cNvCxnSpPr>
          <p:nvPr/>
        </p:nvCxnSpPr>
        <p:spPr>
          <a:xfrm>
            <a:off x="3042295" y="868788"/>
            <a:ext cx="793920" cy="324729"/>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9AECD9-F8AA-9FE2-894A-BB58F582EF7E}"/>
                  </a:ext>
                </a:extLst>
              </p:cNvPr>
              <p:cNvSpPr txBox="1"/>
              <p:nvPr/>
            </p:nvSpPr>
            <p:spPr>
              <a:xfrm>
                <a:off x="3854365" y="990842"/>
                <a:ext cx="2881558" cy="6188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ea typeface="Cambria Math" panose="02040503050406030204" pitchFamily="18" charset="0"/>
                            </a:rPr>
                            <m:t>𝔼</m:t>
                          </m:r>
                        </m:e>
                        <m:sub>
                          <m:r>
                            <a:rPr lang="en-US" sz="1800" b="1">
                              <a:latin typeface="Cambria Math" panose="02040503050406030204" pitchFamily="18" charset="0"/>
                            </a:rPr>
                            <m:t>𝐱</m:t>
                          </m:r>
                          <m:r>
                            <a:rPr lang="en-US" sz="1800" b="1">
                              <a:latin typeface="Cambria Math" panose="02040503050406030204" pitchFamily="18" charset="0"/>
                            </a:rPr>
                            <m:t> ~ </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sub>
                      </m:sSub>
                      <m:r>
                        <a:rPr lang="en-US" sz="1800" b="1">
                          <a:latin typeface="Cambria Math" panose="02040503050406030204" pitchFamily="18" charset="0"/>
                        </a:rPr>
                        <m:t>[</m:t>
                      </m:r>
                      <m:r>
                        <a:rPr lang="en-US" sz="1800" b="1">
                          <a:latin typeface="Cambria Math" panose="02040503050406030204" pitchFamily="18" charset="0"/>
                        </a:rPr>
                        <m:t>𝐥𝐨𝐠</m:t>
                      </m:r>
                      <m:f>
                        <m:fPr>
                          <m:ctrlPr>
                            <a:rPr lang="en-US" sz="1800" b="1" i="1">
                              <a:latin typeface="Cambria Math" panose="02040503050406030204" pitchFamily="18" charset="0"/>
                            </a:rPr>
                          </m:ctrlPr>
                        </m:fPr>
                        <m:num>
                          <m:r>
                            <a:rPr lang="en-US" sz="1800" b="1">
                              <a:latin typeface="Cambria Math" panose="02040503050406030204" pitchFamily="18" charset="0"/>
                            </a:rPr>
                            <m:t>𝐝𝐞𝐧𝐬𝐢𝐭𝐲</m:t>
                          </m:r>
                          <m:d>
                            <m:dPr>
                              <m:begChr m:val="{"/>
                              <m:endChr m:val="}"/>
                              <m:ctrlPr>
                                <a:rPr lang="en-US" sz="1800" b="1" i="1">
                                  <a:latin typeface="Cambria Math" panose="02040503050406030204" pitchFamily="18" charset="0"/>
                                </a:rPr>
                              </m:ctrlPr>
                            </m:dPr>
                            <m:e>
                              <m:r>
                                <a:rPr lang="en-US" sz="1800" b="1">
                                  <a:latin typeface="Cambria Math" panose="02040503050406030204" pitchFamily="18" charset="0"/>
                                </a:rPr>
                                <m:t>𝐏</m:t>
                              </m:r>
                            </m:e>
                          </m:d>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num>
                        <m:den>
                          <m:r>
                            <a:rPr lang="en-US" sz="1800" b="1">
                              <a:latin typeface="Cambria Math" panose="02040503050406030204" pitchFamily="18" charset="0"/>
                            </a:rPr>
                            <m:t>𝐝𝐞𝐧𝐬𝐢𝐭𝐲</m:t>
                          </m:r>
                          <m:r>
                            <a:rPr lang="en-US" sz="1800" b="1">
                              <a:latin typeface="Cambria Math" panose="02040503050406030204" pitchFamily="18" charset="0"/>
                            </a:rPr>
                            <m:t>{</m:t>
                          </m:r>
                          <m:sSub>
                            <m:sSubPr>
                              <m:ctrlPr>
                                <a:rPr lang="en-US" sz="1800" b="1" i="1">
                                  <a:latin typeface="Cambria Math" panose="02040503050406030204" pitchFamily="18" charset="0"/>
                                </a:rPr>
                              </m:ctrlPr>
                            </m:sSubPr>
                            <m:e>
                              <m:r>
                                <a:rPr lang="en-US" sz="1800" b="1">
                                  <a:latin typeface="Cambria Math" panose="02040503050406030204" pitchFamily="18" charset="0"/>
                                </a:rPr>
                                <m:t>𝐐</m:t>
                              </m:r>
                            </m:e>
                            <m:sub>
                              <m:r>
                                <a:rPr lang="en-US" sz="1800" b="1" i="1">
                                  <a:latin typeface="Cambria Math" panose="02040503050406030204" pitchFamily="18" charset="0"/>
                                </a:rPr>
                                <m:t>𝝓</m:t>
                              </m:r>
                            </m:sub>
                          </m:sSub>
                          <m:r>
                            <a:rPr lang="en-US" sz="1800" b="1">
                              <a:latin typeface="Cambria Math" panose="02040503050406030204" pitchFamily="18" charset="0"/>
                            </a:rPr>
                            <m:t>}(</m:t>
                          </m:r>
                          <m:r>
                            <a:rPr lang="en-US" sz="1800" b="1">
                              <a:latin typeface="Cambria Math" panose="02040503050406030204" pitchFamily="18" charset="0"/>
                            </a:rPr>
                            <m:t>𝐱</m:t>
                          </m:r>
                          <m:r>
                            <a:rPr lang="en-US" sz="1800" b="1">
                              <a:latin typeface="Cambria Math" panose="02040503050406030204" pitchFamily="18" charset="0"/>
                            </a:rPr>
                            <m:t>)</m:t>
                          </m:r>
                        </m:den>
                      </m:f>
                      <m:r>
                        <a:rPr lang="en-US" sz="1800" b="1">
                          <a:latin typeface="Cambria Math" panose="02040503050406030204" pitchFamily="18" charset="0"/>
                        </a:rPr>
                        <m:t>]</m:t>
                      </m:r>
                    </m:oMath>
                  </m:oMathPara>
                </a14:m>
                <a:endParaRPr lang="en-US" sz="1800" b="1" dirty="0">
                  <a:latin typeface="Avenir Black" panose="02000503020000020003" pitchFamily="2" charset="0"/>
                </a:endParaRPr>
              </a:p>
            </p:txBody>
          </p:sp>
        </mc:Choice>
        <mc:Fallback xmlns="">
          <p:sp>
            <p:nvSpPr>
              <p:cNvPr id="20" name="TextBox 19">
                <a:extLst>
                  <a:ext uri="{FF2B5EF4-FFF2-40B4-BE49-F238E27FC236}">
                    <a16:creationId xmlns:a16="http://schemas.microsoft.com/office/drawing/2014/main" id="{DF9AECD9-F8AA-9FE2-894A-BB58F582EF7E}"/>
                  </a:ext>
                </a:extLst>
              </p:cNvPr>
              <p:cNvSpPr txBox="1">
                <a:spLocks noRot="1" noChangeAspect="1" noMove="1" noResize="1" noEditPoints="1" noAdjustHandles="1" noChangeArrowheads="1" noChangeShapeType="1" noTextEdit="1"/>
              </p:cNvSpPr>
              <p:nvPr/>
            </p:nvSpPr>
            <p:spPr>
              <a:xfrm>
                <a:off x="3854365" y="990842"/>
                <a:ext cx="2881558" cy="618824"/>
              </a:xfrm>
              <a:prstGeom prst="rect">
                <a:avLst/>
              </a:prstGeom>
              <a:blipFill>
                <a:blip r:embed="rId8"/>
                <a:stretch>
                  <a:fillRect l="-1316" t="-4082" r="-2193"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87D2191-7355-6200-AB77-EB767C0BD827}"/>
                  </a:ext>
                </a:extLst>
              </p:cNvPr>
              <p:cNvSpPr txBox="1"/>
              <p:nvPr/>
            </p:nvSpPr>
            <p:spPr>
              <a:xfrm>
                <a:off x="3764566" y="725398"/>
                <a:ext cx="3227131" cy="242374"/>
              </a:xfrm>
              <a:prstGeom prst="rect">
                <a:avLst/>
              </a:prstGeom>
              <a:noFill/>
            </p:spPr>
            <p:txBody>
              <a:bodyPr wrap="square" rtlCol="0">
                <a:spAutoFit/>
              </a:bodyPr>
              <a:lstStyle/>
              <a:p>
                <a:pPr algn="ctr"/>
                <a:r>
                  <a:rPr lang="en-US" sz="975" b="1" dirty="0">
                    <a:latin typeface="Avenir Black" panose="02000503020000020003" pitchFamily="2" charset="0"/>
                  </a:rPr>
                  <a:t>Goal: Maximize objective (ELBO) with respect to </a:t>
                </a:r>
                <a14:m>
                  <m:oMath xmlns:m="http://schemas.openxmlformats.org/officeDocument/2006/math">
                    <m:r>
                      <a:rPr lang="en-US" sz="975" b="1" i="1">
                        <a:latin typeface="Cambria Math" panose="02040503050406030204" pitchFamily="18" charset="0"/>
                      </a:rPr>
                      <m:t>𝝓</m:t>
                    </m:r>
                  </m:oMath>
                </a14:m>
                <a:r>
                  <a:rPr lang="en-US" sz="975" b="1" dirty="0">
                    <a:latin typeface="Avenir Black" panose="02000503020000020003" pitchFamily="2" charset="0"/>
                  </a:rPr>
                  <a:t> </a:t>
                </a:r>
              </a:p>
            </p:txBody>
          </p:sp>
        </mc:Choice>
        <mc:Fallback xmlns="">
          <p:sp>
            <p:nvSpPr>
              <p:cNvPr id="21" name="TextBox 20">
                <a:extLst>
                  <a:ext uri="{FF2B5EF4-FFF2-40B4-BE49-F238E27FC236}">
                    <a16:creationId xmlns:a16="http://schemas.microsoft.com/office/drawing/2014/main" id="{187D2191-7355-6200-AB77-EB767C0BD827}"/>
                  </a:ext>
                </a:extLst>
              </p:cNvPr>
              <p:cNvSpPr txBox="1">
                <a:spLocks noRot="1" noChangeAspect="1" noMove="1" noResize="1" noEditPoints="1" noAdjustHandles="1" noChangeArrowheads="1" noChangeShapeType="1" noTextEdit="1"/>
              </p:cNvSpPr>
              <p:nvPr/>
            </p:nvSpPr>
            <p:spPr>
              <a:xfrm>
                <a:off x="3764566" y="725398"/>
                <a:ext cx="3227131" cy="242374"/>
              </a:xfrm>
              <a:prstGeom prst="rect">
                <a:avLst/>
              </a:prstGeom>
              <a:blipFill>
                <a:blip r:embed="rId9"/>
                <a:stretch>
                  <a:fillRect b="-10000"/>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5F8210D-FF88-E18C-96A7-B85CB0F59368}"/>
              </a:ext>
            </a:extLst>
          </p:cNvPr>
          <p:cNvSpPr txBox="1"/>
          <p:nvPr/>
        </p:nvSpPr>
        <p:spPr>
          <a:xfrm>
            <a:off x="380551" y="1960050"/>
            <a:ext cx="1080864" cy="461665"/>
          </a:xfrm>
          <a:prstGeom prst="rect">
            <a:avLst/>
          </a:prstGeom>
          <a:noFill/>
        </p:spPr>
        <p:txBody>
          <a:bodyPr wrap="square" rtlCol="0">
            <a:spAutoFit/>
          </a:bodyPr>
          <a:lstStyle/>
          <a:p>
            <a:r>
              <a:rPr lang="en-US" sz="1200" b="1" dirty="0">
                <a:latin typeface="Avenir Black" panose="02000503020000020003" pitchFamily="2" charset="0"/>
              </a:rPr>
              <a:t>Distributions</a:t>
            </a:r>
          </a:p>
        </p:txBody>
      </p:sp>
      <p:sp>
        <p:nvSpPr>
          <p:cNvPr id="26" name="TextBox 25">
            <a:extLst>
              <a:ext uri="{FF2B5EF4-FFF2-40B4-BE49-F238E27FC236}">
                <a16:creationId xmlns:a16="http://schemas.microsoft.com/office/drawing/2014/main" id="{AF334D02-1523-C4E4-3E8E-4D3B2CD27504}"/>
              </a:ext>
            </a:extLst>
          </p:cNvPr>
          <p:cNvSpPr txBox="1"/>
          <p:nvPr/>
        </p:nvSpPr>
        <p:spPr>
          <a:xfrm>
            <a:off x="1419190" y="1964353"/>
            <a:ext cx="2274570" cy="276999"/>
          </a:xfrm>
          <a:prstGeom prst="rect">
            <a:avLst/>
          </a:prstGeom>
          <a:noFill/>
        </p:spPr>
        <p:txBody>
          <a:bodyPr wrap="square" rtlCol="0">
            <a:spAutoFit/>
          </a:bodyPr>
          <a:lstStyle/>
          <a:p>
            <a:pPr algn="ctr"/>
            <a:r>
              <a:rPr lang="en-US" sz="1200" b="1" dirty="0">
                <a:latin typeface="Avenir Black" panose="02000503020000020003" pitchFamily="2" charset="0"/>
              </a:rPr>
              <a:t>Operations on distributions</a:t>
            </a:r>
          </a:p>
        </p:txBody>
      </p:sp>
      <p:sp>
        <p:nvSpPr>
          <p:cNvPr id="27" name="TextBox 26">
            <a:extLst>
              <a:ext uri="{FF2B5EF4-FFF2-40B4-BE49-F238E27FC236}">
                <a16:creationId xmlns:a16="http://schemas.microsoft.com/office/drawing/2014/main" id="{CD7E5FDB-54FE-4036-E4B4-04CC976FCE2F}"/>
              </a:ext>
            </a:extLst>
          </p:cNvPr>
          <p:cNvSpPr txBox="1"/>
          <p:nvPr/>
        </p:nvSpPr>
        <p:spPr>
          <a:xfrm>
            <a:off x="3814047" y="1936873"/>
            <a:ext cx="2830579" cy="438582"/>
          </a:xfrm>
          <a:prstGeom prst="rect">
            <a:avLst/>
          </a:prstGeom>
          <a:noFill/>
        </p:spPr>
        <p:txBody>
          <a:bodyPr wrap="square" rtlCol="0">
            <a:spAutoFit/>
          </a:bodyPr>
          <a:lstStyle/>
          <a:p>
            <a:pPr algn="ctr"/>
            <a:r>
              <a:rPr lang="en-US" sz="1125" b="1" dirty="0">
                <a:latin typeface="Avenir Black" panose="02000503020000020003" pitchFamily="2" charset="0"/>
              </a:rPr>
              <a:t>Objective functions defined </a:t>
            </a:r>
          </a:p>
          <a:p>
            <a:pPr algn="ctr"/>
            <a:r>
              <a:rPr lang="en-US" sz="1125" b="1" dirty="0">
                <a:latin typeface="Avenir Black" panose="02000503020000020003" pitchFamily="2" charset="0"/>
              </a:rPr>
              <a:t>using those operations</a:t>
            </a:r>
          </a:p>
        </p:txBody>
      </p:sp>
      <p:cxnSp>
        <p:nvCxnSpPr>
          <p:cNvPr id="29" name="Straight Arrow Connector 28">
            <a:extLst>
              <a:ext uri="{FF2B5EF4-FFF2-40B4-BE49-F238E27FC236}">
                <a16:creationId xmlns:a16="http://schemas.microsoft.com/office/drawing/2014/main" id="{490D8DE1-E2C1-0C48-C29F-8F96346F0410}"/>
              </a:ext>
            </a:extLst>
          </p:cNvPr>
          <p:cNvCxnSpPr>
            <a:cxnSpLocks/>
            <a:endCxn id="34" idx="1"/>
          </p:cNvCxnSpPr>
          <p:nvPr/>
        </p:nvCxnSpPr>
        <p:spPr>
          <a:xfrm flipV="1">
            <a:off x="6780798" y="1315052"/>
            <a:ext cx="1022766" cy="2705"/>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F78746B-8E19-79FC-F88B-1A066BBED28A}"/>
                  </a:ext>
                </a:extLst>
              </p:cNvPr>
              <p:cNvSpPr txBox="1"/>
              <p:nvPr/>
            </p:nvSpPr>
            <p:spPr>
              <a:xfrm>
                <a:off x="7803564" y="1157348"/>
                <a:ext cx="736204" cy="3154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800" b="1" i="1">
                              <a:latin typeface="Cambria Math" panose="02040503050406030204" pitchFamily="18" charset="0"/>
                            </a:rPr>
                          </m:ctrlPr>
                        </m:accPr>
                        <m:e>
                          <m:sSub>
                            <m:sSubPr>
                              <m:ctrlPr>
                                <a:rPr lang="en-US" sz="1800" b="1" i="1">
                                  <a:latin typeface="Cambria Math" panose="02040503050406030204" pitchFamily="18" charset="0"/>
                                </a:rPr>
                              </m:ctrlPr>
                            </m:sSubPr>
                            <m:e>
                              <m:r>
                                <a:rPr lang="en-US" sz="1800" b="1">
                                  <a:latin typeface="Cambria Math" panose="02040503050406030204" pitchFamily="18" charset="0"/>
                                </a:rPr>
                                <m:t>𝛁</m:t>
                              </m:r>
                            </m:e>
                            <m:sub>
                              <m:r>
                                <a:rPr lang="en-US" sz="1800" b="1" i="1">
                                  <a:latin typeface="Cambria Math" panose="02040503050406030204" pitchFamily="18" charset="0"/>
                                </a:rPr>
                                <m:t>𝝓</m:t>
                              </m:r>
                            </m:sub>
                          </m:sSub>
                          <m:r>
                            <a:rPr lang="en-US" sz="1800" b="1" i="1">
                              <a:latin typeface="Cambria Math" panose="02040503050406030204" pitchFamily="18" charset="0"/>
                              <a:ea typeface="Cambria Math" panose="02040503050406030204" pitchFamily="18" charset="0"/>
                            </a:rPr>
                            <m:t>𝔼</m:t>
                          </m:r>
                        </m:e>
                      </m:acc>
                    </m:oMath>
                  </m:oMathPara>
                </a14:m>
                <a:endParaRPr lang="en-US" sz="1800" b="1" dirty="0"/>
              </a:p>
            </p:txBody>
          </p:sp>
        </mc:Choice>
        <mc:Fallback xmlns="">
          <p:sp>
            <p:nvSpPr>
              <p:cNvPr id="34" name="TextBox 33">
                <a:extLst>
                  <a:ext uri="{FF2B5EF4-FFF2-40B4-BE49-F238E27FC236}">
                    <a16:creationId xmlns:a16="http://schemas.microsoft.com/office/drawing/2014/main" id="{5F78746B-8E19-79FC-F88B-1A066BBED28A}"/>
                  </a:ext>
                </a:extLst>
              </p:cNvPr>
              <p:cNvSpPr txBox="1">
                <a:spLocks noRot="1" noChangeAspect="1" noMove="1" noResize="1" noEditPoints="1" noAdjustHandles="1" noChangeArrowheads="1" noChangeShapeType="1" noTextEdit="1"/>
              </p:cNvSpPr>
              <p:nvPr/>
            </p:nvSpPr>
            <p:spPr>
              <a:xfrm>
                <a:off x="7803564" y="1157348"/>
                <a:ext cx="736204" cy="315407"/>
              </a:xfrm>
              <a:prstGeom prst="rect">
                <a:avLst/>
              </a:prstGeom>
              <a:blipFill>
                <a:blip r:embed="rId10"/>
                <a:stretch>
                  <a:fillRect t="-19231" b="-19231"/>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E65DAA6E-5BDF-07A2-38CC-149AFEA1DBC4}"/>
              </a:ext>
            </a:extLst>
          </p:cNvPr>
          <p:cNvSpPr txBox="1"/>
          <p:nvPr/>
        </p:nvSpPr>
        <p:spPr>
          <a:xfrm>
            <a:off x="6721139" y="1941970"/>
            <a:ext cx="2156399" cy="611706"/>
          </a:xfrm>
          <a:prstGeom prst="rect">
            <a:avLst/>
          </a:prstGeom>
          <a:noFill/>
        </p:spPr>
        <p:txBody>
          <a:bodyPr wrap="square" rtlCol="0">
            <a:spAutoFit/>
          </a:bodyPr>
          <a:lstStyle/>
          <a:p>
            <a:pPr algn="ctr"/>
            <a:r>
              <a:rPr lang="en-US" sz="1125" b="1" dirty="0">
                <a:latin typeface="Avenir Black" panose="02000503020000020003" pitchFamily="2" charset="0"/>
              </a:rPr>
              <a:t>Unbiased gradient estimators of those objectives</a:t>
            </a:r>
          </a:p>
        </p:txBody>
      </p:sp>
      <p:sp>
        <p:nvSpPr>
          <p:cNvPr id="36" name="TextBox 35">
            <a:extLst>
              <a:ext uri="{FF2B5EF4-FFF2-40B4-BE49-F238E27FC236}">
                <a16:creationId xmlns:a16="http://schemas.microsoft.com/office/drawing/2014/main" id="{FCD5F7FD-0F21-71A4-8F73-6826928C5188}"/>
              </a:ext>
            </a:extLst>
          </p:cNvPr>
          <p:cNvSpPr txBox="1"/>
          <p:nvPr/>
        </p:nvSpPr>
        <p:spPr>
          <a:xfrm>
            <a:off x="1214363" y="15591"/>
            <a:ext cx="7227517" cy="392415"/>
          </a:xfrm>
          <a:prstGeom prst="rect">
            <a:avLst/>
          </a:prstGeom>
          <a:noFill/>
        </p:spPr>
        <p:txBody>
          <a:bodyPr wrap="square">
            <a:spAutoFit/>
          </a:bodyPr>
          <a:lstStyle/>
          <a:p>
            <a:r>
              <a:rPr lang="en-US" sz="1950" b="1" u="sng" dirty="0">
                <a:solidFill>
                  <a:srgbClr val="00B050"/>
                </a:solidFill>
                <a:latin typeface="Avenir Black" panose="02000503020000020003" pitchFamily="2" charset="0"/>
              </a:rPr>
              <a:t>Our approach: new automation for </a:t>
            </a:r>
            <a:r>
              <a:rPr lang="en-US" sz="1950" b="1" i="1" u="sng" dirty="0">
                <a:solidFill>
                  <a:srgbClr val="00B050"/>
                </a:solidFill>
                <a:latin typeface="Avenir Black" panose="02000503020000020003" pitchFamily="2" charset="0"/>
              </a:rPr>
              <a:t>variational inference</a:t>
            </a:r>
            <a:r>
              <a:rPr lang="en-US" sz="1950" b="1" u="sng" dirty="0">
                <a:solidFill>
                  <a:srgbClr val="00B050"/>
                </a:solidFill>
                <a:latin typeface="Avenir Black" panose="02000503020000020003" pitchFamily="2" charset="0"/>
              </a:rPr>
              <a:t> (VI)</a:t>
            </a:r>
          </a:p>
        </p:txBody>
      </p:sp>
      <p:sp>
        <p:nvSpPr>
          <p:cNvPr id="37" name="Rectangle 36">
            <a:extLst>
              <a:ext uri="{FF2B5EF4-FFF2-40B4-BE49-F238E27FC236}">
                <a16:creationId xmlns:a16="http://schemas.microsoft.com/office/drawing/2014/main" id="{443D3A91-F5B6-1B88-107F-955332FE3229}"/>
              </a:ext>
            </a:extLst>
          </p:cNvPr>
          <p:cNvSpPr/>
          <p:nvPr/>
        </p:nvSpPr>
        <p:spPr>
          <a:xfrm>
            <a:off x="3854364" y="940168"/>
            <a:ext cx="2926432" cy="69657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extBox 37">
            <a:extLst>
              <a:ext uri="{FF2B5EF4-FFF2-40B4-BE49-F238E27FC236}">
                <a16:creationId xmlns:a16="http://schemas.microsoft.com/office/drawing/2014/main" id="{B77BF72E-C223-E7A8-1D12-797BAA9F35F9}"/>
              </a:ext>
            </a:extLst>
          </p:cNvPr>
          <p:cNvSpPr txBox="1"/>
          <p:nvPr/>
        </p:nvSpPr>
        <p:spPr>
          <a:xfrm>
            <a:off x="4814700" y="41415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Differentiable probabilistic language</a:t>
            </a:r>
          </a:p>
        </p:txBody>
      </p:sp>
      <p:sp>
        <p:nvSpPr>
          <p:cNvPr id="39" name="TextBox 38">
            <a:extLst>
              <a:ext uri="{FF2B5EF4-FFF2-40B4-BE49-F238E27FC236}">
                <a16:creationId xmlns:a16="http://schemas.microsoft.com/office/drawing/2014/main" id="{C7FA5977-E8D4-EE10-C8A9-3DA792184307}"/>
              </a:ext>
            </a:extLst>
          </p:cNvPr>
          <p:cNvSpPr txBox="1"/>
          <p:nvPr/>
        </p:nvSpPr>
        <p:spPr>
          <a:xfrm>
            <a:off x="647859" y="406568"/>
            <a:ext cx="2978620" cy="276999"/>
          </a:xfrm>
          <a:prstGeom prst="rect">
            <a:avLst/>
          </a:prstGeom>
          <a:noFill/>
        </p:spPr>
        <p:txBody>
          <a:bodyPr wrap="square" rtlCol="0">
            <a:spAutoFit/>
          </a:bodyPr>
          <a:lstStyle/>
          <a:p>
            <a:pPr algn="ctr"/>
            <a:r>
              <a:rPr lang="en-US" sz="1200" b="1" dirty="0">
                <a:latin typeface="Avenir Black" panose="02000503020000020003" pitchFamily="2" charset="0"/>
              </a:rPr>
              <a:t>Generative probabilistic language</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3D43328-78B9-A0E7-294B-5525933E0FF5}"/>
                  </a:ext>
                </a:extLst>
              </p:cNvPr>
              <p:cNvSpPr txBox="1"/>
              <p:nvPr/>
            </p:nvSpPr>
            <p:spPr>
              <a:xfrm>
                <a:off x="6982555" y="1071891"/>
                <a:ext cx="429605" cy="155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13" b="1">
                          <a:latin typeface="Cambria Math" panose="02040503050406030204" pitchFamily="18" charset="0"/>
                        </a:rPr>
                        <m:t>𝐚𝐝𝐞𝐯</m:t>
                      </m:r>
                      <m:r>
                        <a:rPr lang="en-US" sz="1013" b="1">
                          <a:latin typeface="Cambria Math" panose="02040503050406030204" pitchFamily="18" charset="0"/>
                        </a:rPr>
                        <m:t>{}</m:t>
                      </m:r>
                    </m:oMath>
                  </m:oMathPara>
                </a14:m>
                <a:endParaRPr lang="en-US" sz="1013" b="1" dirty="0"/>
              </a:p>
            </p:txBody>
          </p:sp>
        </mc:Choice>
        <mc:Fallback xmlns="">
          <p:sp>
            <p:nvSpPr>
              <p:cNvPr id="40" name="TextBox 39">
                <a:extLst>
                  <a:ext uri="{FF2B5EF4-FFF2-40B4-BE49-F238E27FC236}">
                    <a16:creationId xmlns:a16="http://schemas.microsoft.com/office/drawing/2014/main" id="{F3D43328-78B9-A0E7-294B-5525933E0FF5}"/>
                  </a:ext>
                </a:extLst>
              </p:cNvPr>
              <p:cNvSpPr txBox="1">
                <a:spLocks noRot="1" noChangeAspect="1" noMove="1" noResize="1" noEditPoints="1" noAdjustHandles="1" noChangeArrowheads="1" noChangeShapeType="1" noTextEdit="1"/>
              </p:cNvSpPr>
              <p:nvPr/>
            </p:nvSpPr>
            <p:spPr>
              <a:xfrm>
                <a:off x="6982555" y="1071891"/>
                <a:ext cx="429605" cy="155877"/>
              </a:xfrm>
              <a:prstGeom prst="rect">
                <a:avLst/>
              </a:prstGeom>
              <a:blipFill>
                <a:blip r:embed="rId11"/>
                <a:stretch>
                  <a:fillRect l="-5714" r="-8571" b="-3846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4323FEC-BEC9-34FE-A836-E9C98C3B208E}"/>
              </a:ext>
            </a:extLst>
          </p:cNvPr>
          <p:cNvSpPr/>
          <p:nvPr/>
        </p:nvSpPr>
        <p:spPr>
          <a:xfrm>
            <a:off x="1098495" y="2526500"/>
            <a:ext cx="6996301" cy="2396233"/>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57150" indent="-257150">
              <a:buFont typeface="Arial" panose="020B0604020202020204" pitchFamily="34" charset="0"/>
              <a:buChar char="•"/>
            </a:pPr>
            <a:endParaRPr lang="en-US" sz="1800" b="1" dirty="0">
              <a:solidFill>
                <a:schemeClr val="tx1"/>
              </a:solidFill>
              <a:latin typeface="Avenir Black" panose="02000503020000020003" pitchFamily="2" charset="0"/>
            </a:endParaRPr>
          </a:p>
        </p:txBody>
      </p:sp>
      <p:sp>
        <p:nvSpPr>
          <p:cNvPr id="7" name="TextBox 6">
            <a:extLst>
              <a:ext uri="{FF2B5EF4-FFF2-40B4-BE49-F238E27FC236}">
                <a16:creationId xmlns:a16="http://schemas.microsoft.com/office/drawing/2014/main" id="{EC01494C-C10F-CDF5-AD83-FF2EC30A2AB8}"/>
              </a:ext>
            </a:extLst>
          </p:cNvPr>
          <p:cNvSpPr txBox="1"/>
          <p:nvPr/>
        </p:nvSpPr>
        <p:spPr>
          <a:xfrm>
            <a:off x="1086139" y="2523960"/>
            <a:ext cx="1970468" cy="323165"/>
          </a:xfrm>
          <a:prstGeom prst="rect">
            <a:avLst/>
          </a:prstGeom>
          <a:noFill/>
        </p:spPr>
        <p:txBody>
          <a:bodyPr wrap="square" rtlCol="0">
            <a:spAutoFit/>
          </a:bodyPr>
          <a:lstStyle/>
          <a:p>
            <a:r>
              <a:rPr lang="en-US" sz="1500" b="1" dirty="0">
                <a:solidFill>
                  <a:srgbClr val="00B050"/>
                </a:solidFill>
                <a:latin typeface="Avenir Black" panose="02000503020000020003" pitchFamily="2" charset="0"/>
              </a:rPr>
              <a:t>Benefits</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711DB14-D384-7335-1977-58CA922D24FF}"/>
                  </a:ext>
                </a:extLst>
              </p:cNvPr>
              <p:cNvSpPr txBox="1"/>
              <p:nvPr/>
            </p:nvSpPr>
            <p:spPr>
              <a:xfrm>
                <a:off x="1104005" y="2766254"/>
                <a:ext cx="3816809" cy="2169825"/>
              </a:xfrm>
              <a:prstGeom prst="rect">
                <a:avLst/>
              </a:prstGeom>
              <a:noFill/>
            </p:spPr>
            <p:txBody>
              <a:bodyPr wrap="square" rtlCol="0">
                <a:spAutoFit/>
              </a:bodyPr>
              <a:lstStyle/>
              <a:p>
                <a:pPr marL="257150" indent="-257150">
                  <a:buFont typeface="Arial" panose="020B0604020202020204" pitchFamily="34" charset="0"/>
                  <a:buChar char="•"/>
                </a:pPr>
                <a:r>
                  <a:rPr lang="en-US" sz="1125" b="1" dirty="0">
                    <a:latin typeface="Avenir Black" panose="02000503020000020003" pitchFamily="2" charset="0"/>
                  </a:rPr>
                  <a:t>Generative language for </a:t>
                </a:r>
                <a14:m>
                  <m:oMath xmlns:m="http://schemas.openxmlformats.org/officeDocument/2006/math">
                    <m:r>
                      <a:rPr lang="en-US" sz="1125" b="1" i="1">
                        <a:latin typeface="Cambria Math" panose="02040503050406030204" pitchFamily="18" charset="0"/>
                      </a:rPr>
                      <m:t>𝑷</m:t>
                    </m:r>
                  </m:oMath>
                </a14:m>
                <a:r>
                  <a:rPr lang="en-US" sz="1125" b="1" dirty="0">
                    <a:latin typeface="Avenir Black" panose="02000503020000020003" pitchFamily="2" charset="0"/>
                  </a:rPr>
                  <a:t> &amp; </a:t>
                </a:r>
                <a14:m>
                  <m:oMath xmlns:m="http://schemas.openxmlformats.org/officeDocument/2006/math">
                    <m:r>
                      <a:rPr lang="en-US" sz="1125" b="1" i="1">
                        <a:latin typeface="Cambria Math" panose="02040503050406030204" pitchFamily="18" charset="0"/>
                      </a:rPr>
                      <m:t>𝑸</m:t>
                    </m:r>
                  </m:oMath>
                </a14:m>
                <a:r>
                  <a:rPr lang="en-US" sz="1125" b="1" dirty="0">
                    <a:latin typeface="Avenir Black" panose="02000503020000020003" pitchFamily="2" charset="0"/>
                  </a:rPr>
                  <a:t> programs, including distributions with stochastically estimated densities.</a:t>
                </a:r>
              </a:p>
              <a:p>
                <a:pPr marL="257150" indent="-257150">
                  <a:buFont typeface="Arial" panose="020B0604020202020204" pitchFamily="34" charset="0"/>
                  <a:buChar char="•"/>
                </a:pPr>
                <a:endParaRPr lang="en-US" sz="1125" b="1" dirty="0">
                  <a:latin typeface="Avenir Black" panose="02000503020000020003" pitchFamily="2" charset="0"/>
                </a:endParaRPr>
              </a:p>
              <a:p>
                <a:pPr marL="257150" indent="-257150">
                  <a:buFont typeface="Arial" panose="020B0604020202020204" pitchFamily="34" charset="0"/>
                  <a:buChar char="•"/>
                </a:pPr>
                <a14:m>
                  <m:oMath xmlns:m="http://schemas.openxmlformats.org/officeDocument/2006/math">
                    <m:r>
                      <a:rPr lang="en-US" sz="1125" b="1" i="1">
                        <a:latin typeface="Cambria Math" panose="02040503050406030204" pitchFamily="18" charset="0"/>
                      </a:rPr>
                      <m:t>𝑸</m:t>
                    </m:r>
                  </m:oMath>
                </a14:m>
                <a:r>
                  <a:rPr lang="en-US" sz="1125" b="1" dirty="0">
                    <a:latin typeface="Avenir Black" panose="02000503020000020003" pitchFamily="2" charset="0"/>
                  </a:rPr>
                  <a:t> programs support gradient strategy annotations</a:t>
                </a:r>
              </a:p>
              <a:p>
                <a:pPr marL="600015" lvl="1" indent="-257150">
                  <a:buFont typeface="Arial" panose="020B0604020202020204" pitchFamily="34" charset="0"/>
                  <a:buChar char="•"/>
                </a:pPr>
                <a:r>
                  <a:rPr lang="en-US" sz="1125" b="1" u="sng" dirty="0">
                    <a:latin typeface="Avenir Black" panose="02000503020000020003" pitchFamily="2" charset="0"/>
                  </a:rPr>
                  <a:t>Changing estimator strategies simple as single LoC!</a:t>
                </a:r>
              </a:p>
              <a:p>
                <a:pPr lvl="1"/>
                <a:endParaRPr lang="en-US" sz="1125" b="1" u="sng" dirty="0">
                  <a:latin typeface="Avenir Black" panose="02000503020000020003" pitchFamily="2" charset="0"/>
                </a:endParaRPr>
              </a:p>
              <a:p>
                <a:pPr marL="257150" indent="-257150">
                  <a:buFont typeface="Arial" panose="020B0604020202020204" pitchFamily="34" charset="0"/>
                  <a:buChar char="•"/>
                </a:pPr>
                <a:r>
                  <a:rPr lang="en-US" sz="1125" b="1" dirty="0">
                    <a:latin typeface="Avenir Black" panose="02000503020000020003" pitchFamily="2" charset="0"/>
                  </a:rPr>
                  <a:t>Differentiable language to concisely author new objective functions, with first class representations of operations on distributions.</a:t>
                </a:r>
              </a:p>
            </p:txBody>
          </p:sp>
        </mc:Choice>
        <mc:Fallback xmlns="">
          <p:sp>
            <p:nvSpPr>
              <p:cNvPr id="30" name="TextBox 29">
                <a:extLst>
                  <a:ext uri="{FF2B5EF4-FFF2-40B4-BE49-F238E27FC236}">
                    <a16:creationId xmlns:a16="http://schemas.microsoft.com/office/drawing/2014/main" id="{5711DB14-D384-7335-1977-58CA922D24FF}"/>
                  </a:ext>
                </a:extLst>
              </p:cNvPr>
              <p:cNvSpPr txBox="1">
                <a:spLocks noRot="1" noChangeAspect="1" noMove="1" noResize="1" noEditPoints="1" noAdjustHandles="1" noChangeArrowheads="1" noChangeShapeType="1" noTextEdit="1"/>
              </p:cNvSpPr>
              <p:nvPr/>
            </p:nvSpPr>
            <p:spPr>
              <a:xfrm>
                <a:off x="1104005" y="2766254"/>
                <a:ext cx="3816809" cy="2169825"/>
              </a:xfrm>
              <a:prstGeom prst="rect">
                <a:avLst/>
              </a:prstGeom>
              <a:blipFill>
                <a:blip r:embed="rId12"/>
                <a:stretch>
                  <a:fillRect b="-1163"/>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C3B24E6D-6D1E-C592-C09F-5FE5B469635F}"/>
              </a:ext>
            </a:extLst>
          </p:cNvPr>
          <p:cNvPicPr>
            <a:picLocks noChangeAspect="1"/>
          </p:cNvPicPr>
          <p:nvPr/>
        </p:nvPicPr>
        <p:blipFill>
          <a:blip r:embed="rId13"/>
          <a:stretch>
            <a:fillRect/>
          </a:stretch>
        </p:blipFill>
        <p:spPr>
          <a:xfrm>
            <a:off x="5149484" y="3379871"/>
            <a:ext cx="2696568" cy="1198779"/>
          </a:xfrm>
          <a:prstGeom prst="rect">
            <a:avLst/>
          </a:prstGeom>
        </p:spPr>
      </p:pic>
      <p:sp>
        <p:nvSpPr>
          <p:cNvPr id="43" name="TextBox 42">
            <a:extLst>
              <a:ext uri="{FF2B5EF4-FFF2-40B4-BE49-F238E27FC236}">
                <a16:creationId xmlns:a16="http://schemas.microsoft.com/office/drawing/2014/main" id="{55A16480-1D01-11D7-DAAA-0184C9F5BEB7}"/>
              </a:ext>
            </a:extLst>
          </p:cNvPr>
          <p:cNvSpPr txBox="1"/>
          <p:nvPr/>
        </p:nvSpPr>
        <p:spPr>
          <a:xfrm>
            <a:off x="5149484" y="4579521"/>
            <a:ext cx="2696568" cy="230832"/>
          </a:xfrm>
          <a:prstGeom prst="rect">
            <a:avLst/>
          </a:prstGeom>
          <a:noFill/>
        </p:spPr>
        <p:txBody>
          <a:bodyPr wrap="square" rtlCol="0">
            <a:spAutoFit/>
          </a:bodyPr>
          <a:lstStyle/>
          <a:p>
            <a:pPr algn="ctr"/>
            <a:r>
              <a:rPr lang="en-US" sz="900" b="1" dirty="0">
                <a:latin typeface="Avenir Black" panose="02000503020000020003" pitchFamily="2" charset="0"/>
              </a:rPr>
              <a:t>Example objective program in </a:t>
            </a:r>
            <a:r>
              <a:rPr lang="en-US" sz="900" b="1" dirty="0" err="1">
                <a:latin typeface="PragmataPro" panose="02000500030000020004" pitchFamily="2" charset="0"/>
                <a:ea typeface="PragmataPro" panose="02000500030000020004" pitchFamily="2" charset="0"/>
                <a:cs typeface="PragmataPro" panose="02000500030000020004" pitchFamily="2" charset="0"/>
              </a:rPr>
              <a:t>genjax.vi</a:t>
            </a:r>
            <a:endParaRPr lang="en-US" sz="900" b="1" dirty="0">
              <a:latin typeface="Avenir Black" panose="02000503020000020003" pitchFamily="2" charset="0"/>
            </a:endParaRPr>
          </a:p>
        </p:txBody>
      </p:sp>
    </p:spTree>
    <p:extLst>
      <p:ext uri="{BB962C8B-B14F-4D97-AF65-F5344CB8AC3E}">
        <p14:creationId xmlns:p14="http://schemas.microsoft.com/office/powerpoint/2010/main" val="1676820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7303-F0D1-29D5-5A47-9FE642657264}"/>
              </a:ext>
            </a:extLst>
          </p:cNvPr>
          <p:cNvPicPr>
            <a:picLocks noChangeAspect="1"/>
          </p:cNvPicPr>
          <p:nvPr/>
        </p:nvPicPr>
        <p:blipFill>
          <a:blip r:embed="rId3"/>
          <a:stretch>
            <a:fillRect/>
          </a:stretch>
        </p:blipFill>
        <p:spPr>
          <a:xfrm>
            <a:off x="317332" y="642459"/>
            <a:ext cx="3277931" cy="4228672"/>
          </a:xfrm>
          <a:prstGeom prst="rect">
            <a:avLst/>
          </a:prstGeom>
        </p:spPr>
      </p:pic>
      <p:sp>
        <p:nvSpPr>
          <p:cNvPr id="3" name="TextBox 2">
            <a:extLst>
              <a:ext uri="{FF2B5EF4-FFF2-40B4-BE49-F238E27FC236}">
                <a16:creationId xmlns:a16="http://schemas.microsoft.com/office/drawing/2014/main" id="{9785B072-54AE-DA2B-516C-FE2728E997BF}"/>
              </a:ext>
            </a:extLst>
          </p:cNvPr>
          <p:cNvSpPr txBox="1"/>
          <p:nvPr/>
        </p:nvSpPr>
        <p:spPr>
          <a:xfrm>
            <a:off x="273003" y="200243"/>
            <a:ext cx="3366589"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Our system admits a combinatorial space </a:t>
            </a:r>
          </a:p>
          <a:p>
            <a:pPr algn="ctr"/>
            <a:r>
              <a:rPr lang="en-US" sz="1013" b="1" i="1" dirty="0">
                <a:latin typeface="Avenir Black" panose="02000503020000020003" pitchFamily="2" charset="0"/>
              </a:rPr>
              <a:t>of unbiased gradient estimators.</a:t>
            </a:r>
          </a:p>
        </p:txBody>
      </p:sp>
      <p:pic>
        <p:nvPicPr>
          <p:cNvPr id="4" name="Picture 3">
            <a:extLst>
              <a:ext uri="{FF2B5EF4-FFF2-40B4-BE49-F238E27FC236}">
                <a16:creationId xmlns:a16="http://schemas.microsoft.com/office/drawing/2014/main" id="{05BBC580-B375-D082-A77E-442C1E6D3393}"/>
              </a:ext>
            </a:extLst>
          </p:cNvPr>
          <p:cNvPicPr>
            <a:picLocks noChangeAspect="1"/>
          </p:cNvPicPr>
          <p:nvPr/>
        </p:nvPicPr>
        <p:blipFill>
          <a:blip r:embed="rId4"/>
          <a:stretch>
            <a:fillRect/>
          </a:stretch>
        </p:blipFill>
        <p:spPr>
          <a:xfrm>
            <a:off x="3994882" y="324747"/>
            <a:ext cx="4823460" cy="1290388"/>
          </a:xfrm>
          <a:prstGeom prst="rect">
            <a:avLst/>
          </a:prstGeom>
        </p:spPr>
      </p:pic>
      <p:sp>
        <p:nvSpPr>
          <p:cNvPr id="5" name="TextBox 4">
            <a:extLst>
              <a:ext uri="{FF2B5EF4-FFF2-40B4-BE49-F238E27FC236}">
                <a16:creationId xmlns:a16="http://schemas.microsoft.com/office/drawing/2014/main" id="{D32D1518-1E9B-E5D6-E2BA-3DE586366399}"/>
              </a:ext>
            </a:extLst>
          </p:cNvPr>
          <p:cNvSpPr txBox="1"/>
          <p:nvPr/>
        </p:nvSpPr>
        <p:spPr>
          <a:xfrm>
            <a:off x="4214381" y="29935"/>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pic>
        <p:nvPicPr>
          <p:cNvPr id="6" name="Picture 5">
            <a:extLst>
              <a:ext uri="{FF2B5EF4-FFF2-40B4-BE49-F238E27FC236}">
                <a16:creationId xmlns:a16="http://schemas.microsoft.com/office/drawing/2014/main" id="{618969D7-453C-B255-E20D-8C54E557454A}"/>
              </a:ext>
            </a:extLst>
          </p:cNvPr>
          <p:cNvPicPr>
            <a:picLocks noChangeAspect="1"/>
          </p:cNvPicPr>
          <p:nvPr/>
        </p:nvPicPr>
        <p:blipFill>
          <a:blip r:embed="rId5"/>
          <a:stretch>
            <a:fillRect/>
          </a:stretch>
        </p:blipFill>
        <p:spPr>
          <a:xfrm>
            <a:off x="4104631" y="2230333"/>
            <a:ext cx="4603964" cy="698300"/>
          </a:xfrm>
          <a:prstGeom prst="rect">
            <a:avLst/>
          </a:prstGeom>
        </p:spPr>
      </p:pic>
      <p:pic>
        <p:nvPicPr>
          <p:cNvPr id="7" name="Picture 6">
            <a:extLst>
              <a:ext uri="{FF2B5EF4-FFF2-40B4-BE49-F238E27FC236}">
                <a16:creationId xmlns:a16="http://schemas.microsoft.com/office/drawing/2014/main" id="{EBD1151C-9250-72EE-0F19-CAAA74E5EEBD}"/>
              </a:ext>
            </a:extLst>
          </p:cNvPr>
          <p:cNvPicPr>
            <a:picLocks noChangeAspect="1"/>
          </p:cNvPicPr>
          <p:nvPr/>
        </p:nvPicPr>
        <p:blipFill>
          <a:blip r:embed="rId6"/>
          <a:stretch>
            <a:fillRect/>
          </a:stretch>
        </p:blipFill>
        <p:spPr>
          <a:xfrm>
            <a:off x="4089637" y="3031507"/>
            <a:ext cx="3039203" cy="1911757"/>
          </a:xfrm>
          <a:prstGeom prst="rect">
            <a:avLst/>
          </a:prstGeom>
        </p:spPr>
      </p:pic>
      <p:grpSp>
        <p:nvGrpSpPr>
          <p:cNvPr id="8" name="Group 7">
            <a:extLst>
              <a:ext uri="{FF2B5EF4-FFF2-40B4-BE49-F238E27FC236}">
                <a16:creationId xmlns:a16="http://schemas.microsoft.com/office/drawing/2014/main" id="{6F4CA90B-9626-6ACE-19EC-A9D7522103AD}"/>
              </a:ext>
            </a:extLst>
          </p:cNvPr>
          <p:cNvGrpSpPr/>
          <p:nvPr/>
        </p:nvGrpSpPr>
        <p:grpSpPr>
          <a:xfrm>
            <a:off x="7189539" y="3031507"/>
            <a:ext cx="1681465" cy="1054199"/>
            <a:chOff x="4524607" y="4100575"/>
            <a:chExt cx="1796341" cy="1126221"/>
          </a:xfrm>
        </p:grpSpPr>
        <p:pic>
          <p:nvPicPr>
            <p:cNvPr id="9" name="Picture 8">
              <a:extLst>
                <a:ext uri="{FF2B5EF4-FFF2-40B4-BE49-F238E27FC236}">
                  <a16:creationId xmlns:a16="http://schemas.microsoft.com/office/drawing/2014/main" id="{250A1195-45F3-E9AE-95A9-22052636068D}"/>
                </a:ext>
              </a:extLst>
            </p:cNvPr>
            <p:cNvPicPr>
              <a:picLocks noChangeAspect="1"/>
            </p:cNvPicPr>
            <p:nvPr/>
          </p:nvPicPr>
          <p:blipFill>
            <a:blip r:embed="rId7"/>
            <a:stretch>
              <a:fillRect/>
            </a:stretch>
          </p:blipFill>
          <p:spPr>
            <a:xfrm>
              <a:off x="4524607" y="4100575"/>
              <a:ext cx="1796341" cy="761944"/>
            </a:xfrm>
            <a:prstGeom prst="rect">
              <a:avLst/>
            </a:prstGeom>
          </p:spPr>
        </p:pic>
        <p:pic>
          <p:nvPicPr>
            <p:cNvPr id="10" name="Picture 9">
              <a:extLst>
                <a:ext uri="{FF2B5EF4-FFF2-40B4-BE49-F238E27FC236}">
                  <a16:creationId xmlns:a16="http://schemas.microsoft.com/office/drawing/2014/main" id="{8128E87E-E7F8-F610-7AFB-BA2EE9B63EC6}"/>
                </a:ext>
              </a:extLst>
            </p:cNvPr>
            <p:cNvPicPr>
              <a:picLocks noChangeAspect="1"/>
            </p:cNvPicPr>
            <p:nvPr/>
          </p:nvPicPr>
          <p:blipFill rotWithShape="1">
            <a:blip r:embed="rId8"/>
            <a:srcRect b="50191"/>
            <a:stretch/>
          </p:blipFill>
          <p:spPr>
            <a:xfrm>
              <a:off x="4524607" y="4847279"/>
              <a:ext cx="1796341" cy="379517"/>
            </a:xfrm>
            <a:prstGeom prst="rect">
              <a:avLst/>
            </a:prstGeom>
          </p:spPr>
        </p:pic>
      </p:grpSp>
      <p:sp>
        <p:nvSpPr>
          <p:cNvPr id="11" name="TextBox 10">
            <a:extLst>
              <a:ext uri="{FF2B5EF4-FFF2-40B4-BE49-F238E27FC236}">
                <a16:creationId xmlns:a16="http://schemas.microsoft.com/office/drawing/2014/main" id="{A428A39C-381D-148A-FA9E-303263E7A170}"/>
              </a:ext>
            </a:extLst>
          </p:cNvPr>
          <p:cNvSpPr txBox="1"/>
          <p:nvPr/>
        </p:nvSpPr>
        <p:spPr>
          <a:xfrm>
            <a:off x="7325555" y="4201298"/>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
        <p:nvSpPr>
          <p:cNvPr id="12" name="TextBox 11">
            <a:extLst>
              <a:ext uri="{FF2B5EF4-FFF2-40B4-BE49-F238E27FC236}">
                <a16:creationId xmlns:a16="http://schemas.microsoft.com/office/drawing/2014/main" id="{21AE0983-3372-F175-8310-DDD612D685E2}"/>
              </a:ext>
            </a:extLst>
          </p:cNvPr>
          <p:cNvSpPr txBox="1"/>
          <p:nvPr/>
        </p:nvSpPr>
        <p:spPr>
          <a:xfrm>
            <a:off x="3994881" y="1711964"/>
            <a:ext cx="4823460"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Q: When performing variational inference on this model,</a:t>
            </a:r>
          </a:p>
          <a:p>
            <a:pPr algn="ctr"/>
            <a:r>
              <a:rPr lang="en-US" sz="1013" b="1" i="1" dirty="0">
                <a:latin typeface="Avenir Black" panose="02000503020000020003" pitchFamily="2" charset="0"/>
              </a:rPr>
              <a:t>     how does our system compare to Pyro?</a:t>
            </a:r>
          </a:p>
        </p:txBody>
      </p:sp>
      <p:sp>
        <p:nvSpPr>
          <p:cNvPr id="13" name="Rectangle 12">
            <a:extLst>
              <a:ext uri="{FF2B5EF4-FFF2-40B4-BE49-F238E27FC236}">
                <a16:creationId xmlns:a16="http://schemas.microsoft.com/office/drawing/2014/main" id="{A18C0742-5A34-D3FC-2109-4733A37453F1}"/>
              </a:ext>
            </a:extLst>
          </p:cNvPr>
          <p:cNvSpPr/>
          <p:nvPr/>
        </p:nvSpPr>
        <p:spPr>
          <a:xfrm>
            <a:off x="3862792" y="1"/>
            <a:ext cx="5281208" cy="5143500"/>
          </a:xfrm>
          <a:prstGeom prst="rect">
            <a:avLst/>
          </a:prstGeom>
          <a:solidFill>
            <a:schemeClr val="bg1">
              <a:lumMod val="95000"/>
              <a:alpha val="7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Tree>
    <p:extLst>
      <p:ext uri="{BB962C8B-B14F-4D97-AF65-F5344CB8AC3E}">
        <p14:creationId xmlns:p14="http://schemas.microsoft.com/office/powerpoint/2010/main" val="30840962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627303-F0D1-29D5-5A47-9FE642657264}"/>
              </a:ext>
            </a:extLst>
          </p:cNvPr>
          <p:cNvPicPr>
            <a:picLocks noChangeAspect="1"/>
          </p:cNvPicPr>
          <p:nvPr/>
        </p:nvPicPr>
        <p:blipFill>
          <a:blip r:embed="rId3"/>
          <a:stretch>
            <a:fillRect/>
          </a:stretch>
        </p:blipFill>
        <p:spPr>
          <a:xfrm>
            <a:off x="317332" y="642459"/>
            <a:ext cx="3277931" cy="4228672"/>
          </a:xfrm>
          <a:prstGeom prst="rect">
            <a:avLst/>
          </a:prstGeom>
        </p:spPr>
      </p:pic>
      <p:sp>
        <p:nvSpPr>
          <p:cNvPr id="3" name="TextBox 2">
            <a:extLst>
              <a:ext uri="{FF2B5EF4-FFF2-40B4-BE49-F238E27FC236}">
                <a16:creationId xmlns:a16="http://schemas.microsoft.com/office/drawing/2014/main" id="{9785B072-54AE-DA2B-516C-FE2728E997BF}"/>
              </a:ext>
            </a:extLst>
          </p:cNvPr>
          <p:cNvSpPr txBox="1"/>
          <p:nvPr/>
        </p:nvSpPr>
        <p:spPr>
          <a:xfrm>
            <a:off x="273003" y="200243"/>
            <a:ext cx="3366589"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Our system admits a combinatorial space </a:t>
            </a:r>
          </a:p>
          <a:p>
            <a:pPr algn="ctr"/>
            <a:r>
              <a:rPr lang="en-US" sz="1013" b="1" i="1" dirty="0">
                <a:latin typeface="Avenir Black" panose="02000503020000020003" pitchFamily="2" charset="0"/>
              </a:rPr>
              <a:t>of unbiased gradient estimators.</a:t>
            </a:r>
          </a:p>
        </p:txBody>
      </p:sp>
      <p:pic>
        <p:nvPicPr>
          <p:cNvPr id="4" name="Picture 3">
            <a:extLst>
              <a:ext uri="{FF2B5EF4-FFF2-40B4-BE49-F238E27FC236}">
                <a16:creationId xmlns:a16="http://schemas.microsoft.com/office/drawing/2014/main" id="{05BBC580-B375-D082-A77E-442C1E6D3393}"/>
              </a:ext>
            </a:extLst>
          </p:cNvPr>
          <p:cNvPicPr>
            <a:picLocks noChangeAspect="1"/>
          </p:cNvPicPr>
          <p:nvPr/>
        </p:nvPicPr>
        <p:blipFill>
          <a:blip r:embed="rId4"/>
          <a:stretch>
            <a:fillRect/>
          </a:stretch>
        </p:blipFill>
        <p:spPr>
          <a:xfrm>
            <a:off x="3994882" y="324747"/>
            <a:ext cx="4823460" cy="1290388"/>
          </a:xfrm>
          <a:prstGeom prst="rect">
            <a:avLst/>
          </a:prstGeom>
        </p:spPr>
      </p:pic>
      <p:sp>
        <p:nvSpPr>
          <p:cNvPr id="5" name="TextBox 4">
            <a:extLst>
              <a:ext uri="{FF2B5EF4-FFF2-40B4-BE49-F238E27FC236}">
                <a16:creationId xmlns:a16="http://schemas.microsoft.com/office/drawing/2014/main" id="{D32D1518-1E9B-E5D6-E2BA-3DE586366399}"/>
              </a:ext>
            </a:extLst>
          </p:cNvPr>
          <p:cNvSpPr txBox="1"/>
          <p:nvPr/>
        </p:nvSpPr>
        <p:spPr>
          <a:xfrm>
            <a:off x="4214381" y="29935"/>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pic>
        <p:nvPicPr>
          <p:cNvPr id="6" name="Picture 5">
            <a:extLst>
              <a:ext uri="{FF2B5EF4-FFF2-40B4-BE49-F238E27FC236}">
                <a16:creationId xmlns:a16="http://schemas.microsoft.com/office/drawing/2014/main" id="{618969D7-453C-B255-E20D-8C54E557454A}"/>
              </a:ext>
            </a:extLst>
          </p:cNvPr>
          <p:cNvPicPr>
            <a:picLocks noChangeAspect="1"/>
          </p:cNvPicPr>
          <p:nvPr/>
        </p:nvPicPr>
        <p:blipFill>
          <a:blip r:embed="rId5"/>
          <a:stretch>
            <a:fillRect/>
          </a:stretch>
        </p:blipFill>
        <p:spPr>
          <a:xfrm>
            <a:off x="4104631" y="2230333"/>
            <a:ext cx="4603964" cy="698300"/>
          </a:xfrm>
          <a:prstGeom prst="rect">
            <a:avLst/>
          </a:prstGeom>
        </p:spPr>
      </p:pic>
      <p:pic>
        <p:nvPicPr>
          <p:cNvPr id="7" name="Picture 6">
            <a:extLst>
              <a:ext uri="{FF2B5EF4-FFF2-40B4-BE49-F238E27FC236}">
                <a16:creationId xmlns:a16="http://schemas.microsoft.com/office/drawing/2014/main" id="{EBD1151C-9250-72EE-0F19-CAAA74E5EEBD}"/>
              </a:ext>
            </a:extLst>
          </p:cNvPr>
          <p:cNvPicPr>
            <a:picLocks noChangeAspect="1"/>
          </p:cNvPicPr>
          <p:nvPr/>
        </p:nvPicPr>
        <p:blipFill>
          <a:blip r:embed="rId6"/>
          <a:stretch>
            <a:fillRect/>
          </a:stretch>
        </p:blipFill>
        <p:spPr>
          <a:xfrm>
            <a:off x="4089637" y="3031507"/>
            <a:ext cx="3039203" cy="1911757"/>
          </a:xfrm>
          <a:prstGeom prst="rect">
            <a:avLst/>
          </a:prstGeom>
        </p:spPr>
      </p:pic>
      <p:grpSp>
        <p:nvGrpSpPr>
          <p:cNvPr id="8" name="Group 7">
            <a:extLst>
              <a:ext uri="{FF2B5EF4-FFF2-40B4-BE49-F238E27FC236}">
                <a16:creationId xmlns:a16="http://schemas.microsoft.com/office/drawing/2014/main" id="{6F4CA90B-9626-6ACE-19EC-A9D7522103AD}"/>
              </a:ext>
            </a:extLst>
          </p:cNvPr>
          <p:cNvGrpSpPr/>
          <p:nvPr/>
        </p:nvGrpSpPr>
        <p:grpSpPr>
          <a:xfrm>
            <a:off x="7189539" y="3031507"/>
            <a:ext cx="1681465" cy="1054199"/>
            <a:chOff x="4524607" y="4100575"/>
            <a:chExt cx="1796341" cy="1126221"/>
          </a:xfrm>
        </p:grpSpPr>
        <p:pic>
          <p:nvPicPr>
            <p:cNvPr id="9" name="Picture 8">
              <a:extLst>
                <a:ext uri="{FF2B5EF4-FFF2-40B4-BE49-F238E27FC236}">
                  <a16:creationId xmlns:a16="http://schemas.microsoft.com/office/drawing/2014/main" id="{250A1195-45F3-E9AE-95A9-22052636068D}"/>
                </a:ext>
              </a:extLst>
            </p:cNvPr>
            <p:cNvPicPr>
              <a:picLocks noChangeAspect="1"/>
            </p:cNvPicPr>
            <p:nvPr/>
          </p:nvPicPr>
          <p:blipFill>
            <a:blip r:embed="rId7"/>
            <a:stretch>
              <a:fillRect/>
            </a:stretch>
          </p:blipFill>
          <p:spPr>
            <a:xfrm>
              <a:off x="4524607" y="4100575"/>
              <a:ext cx="1796341" cy="761944"/>
            </a:xfrm>
            <a:prstGeom prst="rect">
              <a:avLst/>
            </a:prstGeom>
          </p:spPr>
        </p:pic>
        <p:pic>
          <p:nvPicPr>
            <p:cNvPr id="10" name="Picture 9">
              <a:extLst>
                <a:ext uri="{FF2B5EF4-FFF2-40B4-BE49-F238E27FC236}">
                  <a16:creationId xmlns:a16="http://schemas.microsoft.com/office/drawing/2014/main" id="{8128E87E-E7F8-F610-7AFB-BA2EE9B63EC6}"/>
                </a:ext>
              </a:extLst>
            </p:cNvPr>
            <p:cNvPicPr>
              <a:picLocks noChangeAspect="1"/>
            </p:cNvPicPr>
            <p:nvPr/>
          </p:nvPicPr>
          <p:blipFill rotWithShape="1">
            <a:blip r:embed="rId8"/>
            <a:srcRect b="50191"/>
            <a:stretch/>
          </p:blipFill>
          <p:spPr>
            <a:xfrm>
              <a:off x="4524607" y="4847279"/>
              <a:ext cx="1796341" cy="379517"/>
            </a:xfrm>
            <a:prstGeom prst="rect">
              <a:avLst/>
            </a:prstGeom>
          </p:spPr>
        </p:pic>
      </p:grpSp>
      <p:sp>
        <p:nvSpPr>
          <p:cNvPr id="11" name="TextBox 10">
            <a:extLst>
              <a:ext uri="{FF2B5EF4-FFF2-40B4-BE49-F238E27FC236}">
                <a16:creationId xmlns:a16="http://schemas.microsoft.com/office/drawing/2014/main" id="{A428A39C-381D-148A-FA9E-303263E7A170}"/>
              </a:ext>
            </a:extLst>
          </p:cNvPr>
          <p:cNvSpPr txBox="1"/>
          <p:nvPr/>
        </p:nvSpPr>
        <p:spPr>
          <a:xfrm>
            <a:off x="7325555" y="4201298"/>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
        <p:nvSpPr>
          <p:cNvPr id="12" name="TextBox 11">
            <a:extLst>
              <a:ext uri="{FF2B5EF4-FFF2-40B4-BE49-F238E27FC236}">
                <a16:creationId xmlns:a16="http://schemas.microsoft.com/office/drawing/2014/main" id="{21AE0983-3372-F175-8310-DDD612D685E2}"/>
              </a:ext>
            </a:extLst>
          </p:cNvPr>
          <p:cNvSpPr txBox="1"/>
          <p:nvPr/>
        </p:nvSpPr>
        <p:spPr>
          <a:xfrm>
            <a:off x="3994881" y="1711964"/>
            <a:ext cx="4823460" cy="311752"/>
          </a:xfrm>
          <a:prstGeom prst="rect">
            <a:avLst/>
          </a:prstGeom>
          <a:noFill/>
        </p:spPr>
        <p:txBody>
          <a:bodyPr wrap="square" lIns="0" tIns="0" rIns="0" bIns="0" rtlCol="0">
            <a:spAutoFit/>
          </a:bodyPr>
          <a:lstStyle/>
          <a:p>
            <a:pPr algn="ctr"/>
            <a:r>
              <a:rPr lang="en-US" sz="1013" b="1" i="1" dirty="0">
                <a:latin typeface="Avenir Black" panose="02000503020000020003" pitchFamily="2" charset="0"/>
              </a:rPr>
              <a:t>Q: When performing variational inference on this model,</a:t>
            </a:r>
          </a:p>
          <a:p>
            <a:pPr algn="ctr"/>
            <a:r>
              <a:rPr lang="en-US" sz="1013" b="1" i="1" dirty="0">
                <a:latin typeface="Avenir Black" panose="02000503020000020003" pitchFamily="2" charset="0"/>
              </a:rPr>
              <a:t>     how does our system compare to Pyro?</a:t>
            </a:r>
          </a:p>
        </p:txBody>
      </p:sp>
    </p:spTree>
    <p:extLst>
      <p:ext uri="{BB962C8B-B14F-4D97-AF65-F5344CB8AC3E}">
        <p14:creationId xmlns:p14="http://schemas.microsoft.com/office/powerpoint/2010/main" val="34258486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8481CC-C8A0-3237-DB03-754E1716D124}"/>
              </a:ext>
            </a:extLst>
          </p:cNvPr>
          <p:cNvSpPr txBox="1"/>
          <p:nvPr/>
        </p:nvSpPr>
        <p:spPr>
          <a:xfrm>
            <a:off x="1831108" y="969140"/>
            <a:ext cx="5476179" cy="346249"/>
          </a:xfrm>
          <a:prstGeom prst="rect">
            <a:avLst/>
          </a:prstGeom>
          <a:noFill/>
        </p:spPr>
        <p:txBody>
          <a:bodyPr wrap="none" lIns="0" tIns="0" rIns="0" bIns="0" rtlCol="0">
            <a:spAutoFit/>
          </a:bodyPr>
          <a:lstStyle/>
          <a:p>
            <a:r>
              <a:rPr lang="en-US" sz="2250" b="1" i="1" dirty="0">
                <a:latin typeface="Avenir Black" panose="02000503020000020003" pitchFamily="2" charset="0"/>
              </a:rPr>
              <a:t>Attend, infer, repeat (</a:t>
            </a:r>
            <a:r>
              <a:rPr lang="en-US" sz="2250" b="1" i="1" dirty="0" err="1">
                <a:latin typeface="Avenir Black" panose="02000503020000020003" pitchFamily="2" charset="0"/>
              </a:rPr>
              <a:t>Eslami</a:t>
            </a:r>
            <a:r>
              <a:rPr lang="en-US" sz="2250" b="1" i="1" dirty="0">
                <a:latin typeface="Avenir Black" panose="02000503020000020003" pitchFamily="2" charset="0"/>
              </a:rPr>
              <a:t> et al, 2016)</a:t>
            </a:r>
          </a:p>
        </p:txBody>
      </p:sp>
      <p:sp>
        <p:nvSpPr>
          <p:cNvPr id="5" name="TextBox 4">
            <a:extLst>
              <a:ext uri="{FF2B5EF4-FFF2-40B4-BE49-F238E27FC236}">
                <a16:creationId xmlns:a16="http://schemas.microsoft.com/office/drawing/2014/main" id="{EBC806B0-6504-249E-76C8-820DCA51DD3C}"/>
              </a:ext>
            </a:extLst>
          </p:cNvPr>
          <p:cNvSpPr txBox="1"/>
          <p:nvPr/>
        </p:nvSpPr>
        <p:spPr>
          <a:xfrm>
            <a:off x="91495" y="90519"/>
            <a:ext cx="1712007" cy="415498"/>
          </a:xfrm>
          <a:prstGeom prst="rect">
            <a:avLst/>
          </a:prstGeom>
          <a:noFill/>
        </p:spPr>
        <p:txBody>
          <a:bodyPr wrap="none" lIns="0" tIns="0" rIns="0" bIns="0" rtlCol="0">
            <a:spAutoFit/>
          </a:bodyPr>
          <a:lstStyle/>
          <a:p>
            <a:r>
              <a:rPr lang="en-US" sz="2700" b="1" dirty="0">
                <a:latin typeface="Avenir Black" panose="02000503020000020003" pitchFamily="2" charset="0"/>
              </a:rPr>
              <a:t>Evaluation</a:t>
            </a:r>
          </a:p>
        </p:txBody>
      </p:sp>
      <p:pic>
        <p:nvPicPr>
          <p:cNvPr id="10" name="Picture 9">
            <a:extLst>
              <a:ext uri="{FF2B5EF4-FFF2-40B4-BE49-F238E27FC236}">
                <a16:creationId xmlns:a16="http://schemas.microsoft.com/office/drawing/2014/main" id="{5C9B58A7-45A1-FE21-95B8-69F8B5741B3E}"/>
              </a:ext>
            </a:extLst>
          </p:cNvPr>
          <p:cNvPicPr>
            <a:picLocks noChangeAspect="1"/>
          </p:cNvPicPr>
          <p:nvPr/>
        </p:nvPicPr>
        <p:blipFill>
          <a:blip r:embed="rId3"/>
          <a:stretch>
            <a:fillRect/>
          </a:stretch>
        </p:blipFill>
        <p:spPr>
          <a:xfrm>
            <a:off x="91495" y="1516027"/>
            <a:ext cx="8922122" cy="2401262"/>
          </a:xfrm>
          <a:prstGeom prst="rect">
            <a:avLst/>
          </a:prstGeom>
        </p:spPr>
      </p:pic>
    </p:spTree>
    <p:extLst>
      <p:ext uri="{BB962C8B-B14F-4D97-AF65-F5344CB8AC3E}">
        <p14:creationId xmlns:p14="http://schemas.microsoft.com/office/powerpoint/2010/main" val="16812772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D83FF3-DDD7-1E27-7611-35AE01F097F6}"/>
              </a:ext>
            </a:extLst>
          </p:cNvPr>
          <p:cNvSpPr/>
          <p:nvPr/>
        </p:nvSpPr>
        <p:spPr>
          <a:xfrm>
            <a:off x="0" y="0"/>
            <a:ext cx="9144000"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6" name="Rectangle 5">
            <a:extLst>
              <a:ext uri="{FF2B5EF4-FFF2-40B4-BE49-F238E27FC236}">
                <a16:creationId xmlns:a16="http://schemas.microsoft.com/office/drawing/2014/main" id="{440CAFFC-E117-A836-0D9E-AE571055213F}"/>
              </a:ext>
            </a:extLst>
          </p:cNvPr>
          <p:cNvSpPr/>
          <p:nvPr/>
        </p:nvSpPr>
        <p:spPr>
          <a:xfrm>
            <a:off x="4969241" y="786985"/>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7" name="Rectangle 6">
            <a:extLst>
              <a:ext uri="{FF2B5EF4-FFF2-40B4-BE49-F238E27FC236}">
                <a16:creationId xmlns:a16="http://schemas.microsoft.com/office/drawing/2014/main" id="{A2ACFDF1-B669-A486-A527-A1971B157174}"/>
              </a:ext>
            </a:extLst>
          </p:cNvPr>
          <p:cNvSpPr/>
          <p:nvPr/>
        </p:nvSpPr>
        <p:spPr>
          <a:xfrm>
            <a:off x="4969241" y="2093002"/>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sp>
        <p:nvSpPr>
          <p:cNvPr id="8" name="Rectangle 7">
            <a:extLst>
              <a:ext uri="{FF2B5EF4-FFF2-40B4-BE49-F238E27FC236}">
                <a16:creationId xmlns:a16="http://schemas.microsoft.com/office/drawing/2014/main" id="{961786B1-048F-16C0-E47D-B022F55C3D34}"/>
              </a:ext>
            </a:extLst>
          </p:cNvPr>
          <p:cNvSpPr/>
          <p:nvPr/>
        </p:nvSpPr>
        <p:spPr>
          <a:xfrm>
            <a:off x="4980485" y="3106711"/>
            <a:ext cx="460947" cy="179882"/>
          </a:xfrm>
          <a:prstGeom prst="rect">
            <a:avLst/>
          </a:prstGeom>
          <a:ln w="285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pic>
        <p:nvPicPr>
          <p:cNvPr id="27652" name="Picture 4">
            <a:extLst>
              <a:ext uri="{FF2B5EF4-FFF2-40B4-BE49-F238E27FC236}">
                <a16:creationId xmlns:a16="http://schemas.microsoft.com/office/drawing/2014/main" id="{01285639-BF5E-D364-E9D8-07B3FDBAE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9675"/>
            <a:ext cx="9144000" cy="27241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9B0CB2-2E0E-D924-4384-7AFE35B3759B}"/>
              </a:ext>
            </a:extLst>
          </p:cNvPr>
          <p:cNvSpPr txBox="1"/>
          <p:nvPr/>
        </p:nvSpPr>
        <p:spPr>
          <a:xfrm>
            <a:off x="3840485" y="814028"/>
            <a:ext cx="4183379" cy="369332"/>
          </a:xfrm>
          <a:prstGeom prst="rect">
            <a:avLst/>
          </a:prstGeom>
          <a:noFill/>
        </p:spPr>
        <p:txBody>
          <a:bodyPr wrap="square">
            <a:spAutoFit/>
          </a:bodyPr>
          <a:lstStyle/>
          <a:p>
            <a:r>
              <a:rPr lang="en-US" sz="1800" b="1" dirty="0" err="1">
                <a:solidFill>
                  <a:srgbClr val="595959"/>
                </a:solidFill>
                <a:latin typeface="JetBrains Mono" pitchFamily="2" charset="0"/>
              </a:rPr>
              <a:t>genjax.adev</a:t>
            </a:r>
            <a:r>
              <a:rPr lang="en-US" sz="1800" b="1" dirty="0">
                <a:solidFill>
                  <a:srgbClr val="595959"/>
                </a:solidFill>
                <a:latin typeface="JetBrains Mono" pitchFamily="2" charset="0"/>
              </a:rPr>
              <a:t> </a:t>
            </a:r>
            <a:r>
              <a:rPr lang="en-US" sz="1800" b="1" dirty="0">
                <a:solidFill>
                  <a:srgbClr val="595959"/>
                </a:solidFill>
                <a:latin typeface="Avenir Black" panose="02000503020000020003" pitchFamily="2" charset="0"/>
              </a:rPr>
              <a:t>(with reverse mode!)</a:t>
            </a:r>
            <a:endParaRPr lang="en-US" sz="1800" b="1" dirty="0">
              <a:latin typeface="Avenir Black" panose="02000503020000020003" pitchFamily="2" charset="0"/>
            </a:endParaRPr>
          </a:p>
        </p:txBody>
      </p:sp>
      <p:sp>
        <p:nvSpPr>
          <p:cNvPr id="14" name="Rectangle 13">
            <a:extLst>
              <a:ext uri="{FF2B5EF4-FFF2-40B4-BE49-F238E27FC236}">
                <a16:creationId xmlns:a16="http://schemas.microsoft.com/office/drawing/2014/main" id="{C717E8EA-9E9D-C55B-563A-B7CAEBB21B9D}"/>
              </a:ext>
            </a:extLst>
          </p:cNvPr>
          <p:cNvSpPr/>
          <p:nvPr/>
        </p:nvSpPr>
        <p:spPr>
          <a:xfrm>
            <a:off x="0" y="1210457"/>
            <a:ext cx="2480310" cy="2207115"/>
          </a:xfrm>
          <a:prstGeom prst="rect">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bg2">
                  <a:lumMod val="25000"/>
                </a:schemeClr>
              </a:solidFill>
            </a:endParaRPr>
          </a:p>
        </p:txBody>
      </p:sp>
      <p:sp>
        <p:nvSpPr>
          <p:cNvPr id="15" name="Rectangle 14">
            <a:extLst>
              <a:ext uri="{FF2B5EF4-FFF2-40B4-BE49-F238E27FC236}">
                <a16:creationId xmlns:a16="http://schemas.microsoft.com/office/drawing/2014/main" id="{A94859A8-8F0F-819D-C555-0A6DB91A1A05}"/>
              </a:ext>
            </a:extLst>
          </p:cNvPr>
          <p:cNvSpPr/>
          <p:nvPr/>
        </p:nvSpPr>
        <p:spPr>
          <a:xfrm>
            <a:off x="2480310" y="1210456"/>
            <a:ext cx="6663690" cy="2207114"/>
          </a:xfrm>
          <a:prstGeom prst="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TextBox 15">
            <a:extLst>
              <a:ext uri="{FF2B5EF4-FFF2-40B4-BE49-F238E27FC236}">
                <a16:creationId xmlns:a16="http://schemas.microsoft.com/office/drawing/2014/main" id="{B91DF68A-EE6C-C291-AD6C-E413EFF1211E}"/>
              </a:ext>
            </a:extLst>
          </p:cNvPr>
          <p:cNvSpPr txBox="1"/>
          <p:nvPr/>
        </p:nvSpPr>
        <p:spPr>
          <a:xfrm>
            <a:off x="917306" y="793743"/>
            <a:ext cx="1691640" cy="369332"/>
          </a:xfrm>
          <a:prstGeom prst="rect">
            <a:avLst/>
          </a:prstGeom>
          <a:noFill/>
        </p:spPr>
        <p:txBody>
          <a:bodyPr wrap="square">
            <a:spAutoFit/>
          </a:bodyPr>
          <a:lstStyle/>
          <a:p>
            <a:r>
              <a:rPr lang="en-US" sz="1800" b="1" dirty="0" err="1">
                <a:solidFill>
                  <a:srgbClr val="595959"/>
                </a:solidFill>
                <a:latin typeface="JetBrains Mono" pitchFamily="2" charset="0"/>
              </a:rPr>
              <a:t>genjax</a:t>
            </a:r>
            <a:endParaRPr lang="en-US" sz="1800" dirty="0"/>
          </a:p>
        </p:txBody>
      </p:sp>
      <p:sp>
        <p:nvSpPr>
          <p:cNvPr id="17" name="TextBox 16">
            <a:extLst>
              <a:ext uri="{FF2B5EF4-FFF2-40B4-BE49-F238E27FC236}">
                <a16:creationId xmlns:a16="http://schemas.microsoft.com/office/drawing/2014/main" id="{6A3EB6C6-9474-C7C6-E86D-F398CB00178B}"/>
              </a:ext>
            </a:extLst>
          </p:cNvPr>
          <p:cNvSpPr txBox="1"/>
          <p:nvPr/>
        </p:nvSpPr>
        <p:spPr>
          <a:xfrm>
            <a:off x="523570" y="162320"/>
            <a:ext cx="8096864" cy="438582"/>
          </a:xfrm>
          <a:prstGeom prst="rect">
            <a:avLst/>
          </a:prstGeom>
          <a:noFill/>
        </p:spPr>
        <p:txBody>
          <a:bodyPr wrap="square">
            <a:spAutoFit/>
          </a:bodyPr>
          <a:lstStyle/>
          <a:p>
            <a:pPr algn="ctr"/>
            <a:r>
              <a:rPr lang="en-US" sz="2250" b="1" dirty="0">
                <a:solidFill>
                  <a:srgbClr val="000000"/>
                </a:solidFill>
                <a:latin typeface="Avenir Black" panose="02000503020000020003" pitchFamily="2" charset="0"/>
              </a:rPr>
              <a:t>Our implementation: </a:t>
            </a:r>
            <a:r>
              <a:rPr lang="en-US" sz="2250" b="1" dirty="0">
                <a:solidFill>
                  <a:srgbClr val="000000"/>
                </a:solidFill>
                <a:latin typeface="JetBrains Mono" pitchFamily="2" charset="0"/>
              </a:rPr>
              <a:t>genjax.vi</a:t>
            </a:r>
            <a:endParaRPr lang="en-US" sz="2250" b="1" dirty="0">
              <a:latin typeface="Avenir Black" panose="02000503020000020003" pitchFamily="2" charset="0"/>
            </a:endParaRPr>
          </a:p>
        </p:txBody>
      </p:sp>
      <p:sp>
        <p:nvSpPr>
          <p:cNvPr id="18" name="TextBox 17">
            <a:extLst>
              <a:ext uri="{FF2B5EF4-FFF2-40B4-BE49-F238E27FC236}">
                <a16:creationId xmlns:a16="http://schemas.microsoft.com/office/drawing/2014/main" id="{889F109E-3788-AE84-0036-88AC319F16A9}"/>
              </a:ext>
            </a:extLst>
          </p:cNvPr>
          <p:cNvSpPr txBox="1"/>
          <p:nvPr/>
        </p:nvSpPr>
        <p:spPr>
          <a:xfrm>
            <a:off x="695022" y="3697403"/>
            <a:ext cx="8334683" cy="992579"/>
          </a:xfrm>
          <a:prstGeom prst="rect">
            <a:avLst/>
          </a:prstGeom>
          <a:noFill/>
        </p:spPr>
        <p:txBody>
          <a:bodyPr wrap="square">
            <a:spAutoFit/>
          </a:bodyPr>
          <a:lstStyle/>
          <a:p>
            <a:r>
              <a:rPr lang="en-US" sz="1950" b="1" dirty="0">
                <a:latin typeface="Avenir Black" panose="02000503020000020003" pitchFamily="2" charset="0"/>
              </a:rPr>
              <a:t>🌟 GPU Accelerated </a:t>
            </a:r>
          </a:p>
          <a:p>
            <a:r>
              <a:rPr lang="en-US" sz="1950" b="1" dirty="0">
                <a:latin typeface="Avenir Black" panose="02000503020000020003" pitchFamily="2" charset="0"/>
              </a:rPr>
              <a:t>🌟 Integrates natively with JAX </a:t>
            </a:r>
          </a:p>
          <a:p>
            <a:r>
              <a:rPr lang="en-US" sz="1950" b="1" dirty="0">
                <a:latin typeface="Avenir Black" panose="02000503020000020003" pitchFamily="2" charset="0"/>
              </a:rPr>
              <a:t>🌟 Ease-of-use within Python</a:t>
            </a:r>
          </a:p>
        </p:txBody>
      </p:sp>
    </p:spTree>
    <p:extLst>
      <p:ext uri="{BB962C8B-B14F-4D97-AF65-F5344CB8AC3E}">
        <p14:creationId xmlns:p14="http://schemas.microsoft.com/office/powerpoint/2010/main" val="3940368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E36E26-87ED-F668-0712-D983BDF15F78}"/>
              </a:ext>
            </a:extLst>
          </p:cNvPr>
          <p:cNvSpPr/>
          <p:nvPr/>
        </p:nvSpPr>
        <p:spPr>
          <a:xfrm>
            <a:off x="4656196" y="1324178"/>
            <a:ext cx="4007807" cy="212390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2" name="Group 1">
            <a:extLst>
              <a:ext uri="{FF2B5EF4-FFF2-40B4-BE49-F238E27FC236}">
                <a16:creationId xmlns:a16="http://schemas.microsoft.com/office/drawing/2014/main" id="{8D32C0B5-D0B2-5981-0A8E-D42B67B7D473}"/>
              </a:ext>
            </a:extLst>
          </p:cNvPr>
          <p:cNvGrpSpPr/>
          <p:nvPr/>
        </p:nvGrpSpPr>
        <p:grpSpPr>
          <a:xfrm>
            <a:off x="397498" y="1336846"/>
            <a:ext cx="4007807" cy="2123904"/>
            <a:chOff x="1424067" y="1329378"/>
            <a:chExt cx="6182944" cy="3276600"/>
          </a:xfrm>
        </p:grpSpPr>
        <p:sp>
          <p:nvSpPr>
            <p:cNvPr id="3" name="Rectangle 2">
              <a:extLst>
                <a:ext uri="{FF2B5EF4-FFF2-40B4-BE49-F238E27FC236}">
                  <a16:creationId xmlns:a16="http://schemas.microsoft.com/office/drawing/2014/main" id="{F75D0C7B-6AD3-3034-C4FD-3FC3DD45DB89}"/>
                </a:ext>
              </a:extLst>
            </p:cNvPr>
            <p:cNvSpPr/>
            <p:nvPr/>
          </p:nvSpPr>
          <p:spPr>
            <a:xfrm>
              <a:off x="1424067" y="1329378"/>
              <a:ext cx="6182944" cy="3276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13"/>
            </a:p>
          </p:txBody>
        </p:sp>
        <p:grpSp>
          <p:nvGrpSpPr>
            <p:cNvPr id="4" name="Group 3">
              <a:extLst>
                <a:ext uri="{FF2B5EF4-FFF2-40B4-BE49-F238E27FC236}">
                  <a16:creationId xmlns:a16="http://schemas.microsoft.com/office/drawing/2014/main" id="{5A1CD3E0-528D-07CD-92A9-4C095C756774}"/>
                </a:ext>
              </a:extLst>
            </p:cNvPr>
            <p:cNvGrpSpPr/>
            <p:nvPr/>
          </p:nvGrpSpPr>
          <p:grpSpPr>
            <a:xfrm>
              <a:off x="1633086" y="1439514"/>
              <a:ext cx="5705784" cy="3057893"/>
              <a:chOff x="838608" y="1424524"/>
              <a:chExt cx="5705784" cy="3057893"/>
            </a:xfrm>
          </p:grpSpPr>
          <p:pic>
            <p:nvPicPr>
              <p:cNvPr id="9" name="Picture 2">
                <a:extLst>
                  <a:ext uri="{FF2B5EF4-FFF2-40B4-BE49-F238E27FC236}">
                    <a16:creationId xmlns:a16="http://schemas.microsoft.com/office/drawing/2014/main" id="{B31C4433-5A0F-11A7-2F51-AB0A675B5F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14" r="70896" b="34432"/>
              <a:stretch/>
            </p:blipFill>
            <p:spPr bwMode="auto">
              <a:xfrm>
                <a:off x="838608" y="1435859"/>
                <a:ext cx="3238717" cy="1886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F1C8A41-44A5-0798-EC81-CFE938DE7F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60" t="10815" r="39169" b="34101"/>
              <a:stretch/>
            </p:blipFill>
            <p:spPr bwMode="auto">
              <a:xfrm>
                <a:off x="4077325" y="1424524"/>
                <a:ext cx="2467067" cy="1897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39E112E-5C8C-88FC-6929-36EE81304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423" r="60389" b="22399"/>
              <a:stretch/>
            </p:blipFill>
            <p:spPr bwMode="auto">
              <a:xfrm>
                <a:off x="838608" y="3321580"/>
                <a:ext cx="4407949" cy="3851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39E2AF2A-D9AD-45FD-F738-114ED3A350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 t="77653" r="76669" b="-165"/>
              <a:stretch/>
            </p:blipFill>
            <p:spPr bwMode="auto">
              <a:xfrm>
                <a:off x="838608"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41888B89-267C-084E-3A7B-2E7578181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723" t="77488" r="43965"/>
              <a:stretch/>
            </p:blipFill>
            <p:spPr bwMode="auto">
              <a:xfrm>
                <a:off x="3426909" y="3706740"/>
                <a:ext cx="2594140" cy="775677"/>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3" name="Picture 22">
            <a:extLst>
              <a:ext uri="{FF2B5EF4-FFF2-40B4-BE49-F238E27FC236}">
                <a16:creationId xmlns:a16="http://schemas.microsoft.com/office/drawing/2014/main" id="{0CAACF34-9929-EEA6-CC3C-AB5C7BFAE53B}"/>
              </a:ext>
            </a:extLst>
          </p:cNvPr>
          <p:cNvPicPr>
            <a:picLocks noChangeAspect="1"/>
          </p:cNvPicPr>
          <p:nvPr/>
        </p:nvPicPr>
        <p:blipFill>
          <a:blip r:embed="rId4"/>
          <a:stretch>
            <a:fillRect/>
          </a:stretch>
        </p:blipFill>
        <p:spPr>
          <a:xfrm>
            <a:off x="4791703" y="1503999"/>
            <a:ext cx="3593684" cy="176427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5E077F2-A9B6-46EB-4890-8B2F1F612C4B}"/>
                  </a:ext>
                </a:extLst>
              </p:cNvPr>
              <p:cNvSpPr txBox="1"/>
              <p:nvPr/>
            </p:nvSpPr>
            <p:spPr>
              <a:xfrm>
                <a:off x="397497" y="1020187"/>
                <a:ext cx="5193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rPr>
                          </m:ctrlPr>
                        </m:sSubPr>
                        <m:e>
                          <m:r>
                            <a:rPr lang="en-US" sz="1800" b="1" i="1">
                              <a:latin typeface="Cambria Math" panose="02040503050406030204" pitchFamily="18" charset="0"/>
                            </a:rPr>
                            <m:t>𝝀</m:t>
                          </m:r>
                        </m:e>
                        <m:sub>
                          <m:r>
                            <a:rPr lang="en-US" sz="1800" b="1" i="1">
                              <a:latin typeface="Cambria Math" panose="02040503050406030204" pitchFamily="18" charset="0"/>
                            </a:rPr>
                            <m:t>𝑮𝒆𝒏</m:t>
                          </m:r>
                        </m:sub>
                      </m:sSub>
                    </m:oMath>
                  </m:oMathPara>
                </a14:m>
                <a:endParaRPr lang="en-US" sz="1800" b="1" dirty="0"/>
              </a:p>
            </p:txBody>
          </p:sp>
        </mc:Choice>
        <mc:Fallback xmlns="">
          <p:sp>
            <p:nvSpPr>
              <p:cNvPr id="25" name="TextBox 24">
                <a:extLst>
                  <a:ext uri="{FF2B5EF4-FFF2-40B4-BE49-F238E27FC236}">
                    <a16:creationId xmlns:a16="http://schemas.microsoft.com/office/drawing/2014/main" id="{85E077F2-A9B6-46EB-4890-8B2F1F612C4B}"/>
                  </a:ext>
                </a:extLst>
              </p:cNvPr>
              <p:cNvSpPr txBox="1">
                <a:spLocks noRot="1" noChangeAspect="1" noMove="1" noResize="1" noEditPoints="1" noAdjustHandles="1" noChangeArrowheads="1" noChangeShapeType="1" noTextEdit="1"/>
              </p:cNvSpPr>
              <p:nvPr/>
            </p:nvSpPr>
            <p:spPr>
              <a:xfrm>
                <a:off x="397497" y="1020187"/>
                <a:ext cx="519309" cy="276999"/>
              </a:xfrm>
              <a:prstGeom prst="rect">
                <a:avLst/>
              </a:prstGeom>
              <a:blipFill>
                <a:blip r:embed="rId5"/>
                <a:stretch>
                  <a:fillRect l="-9756" r="-4878" b="-13043"/>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17A903AB-1036-DF08-9093-EB203CA044A4}"/>
              </a:ext>
            </a:extLst>
          </p:cNvPr>
          <p:cNvSpPr txBox="1"/>
          <p:nvPr/>
        </p:nvSpPr>
        <p:spPr>
          <a:xfrm>
            <a:off x="4676753" y="1020187"/>
            <a:ext cx="827150" cy="276999"/>
          </a:xfrm>
          <a:prstGeom prst="rect">
            <a:avLst/>
          </a:prstGeom>
          <a:noFill/>
        </p:spPr>
        <p:txBody>
          <a:bodyPr wrap="none" lIns="0" tIns="0" rIns="0" bIns="0" rtlCol="0">
            <a:spAutoFit/>
          </a:bodyPr>
          <a:lstStyle/>
          <a:p>
            <a:r>
              <a:rPr lang="en-US" sz="1800" b="1" dirty="0" err="1">
                <a:latin typeface="JetBrains Mono" pitchFamily="2" charset="0"/>
              </a:rPr>
              <a:t>genjax</a:t>
            </a:r>
            <a:endParaRPr lang="en-US" sz="1800" b="1" dirty="0">
              <a:latin typeface="JetBrains Mono" pitchFamily="2" charset="0"/>
            </a:endParaRPr>
          </a:p>
        </p:txBody>
      </p:sp>
    </p:spTree>
    <p:extLst>
      <p:ext uri="{BB962C8B-B14F-4D97-AF65-F5344CB8AC3E}">
        <p14:creationId xmlns:p14="http://schemas.microsoft.com/office/powerpoint/2010/main" val="2384155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45AA98-A4BA-A9D3-D254-8BDCD1357DBA}"/>
              </a:ext>
            </a:extLst>
          </p:cNvPr>
          <p:cNvPicPr>
            <a:picLocks noChangeAspect="1"/>
          </p:cNvPicPr>
          <p:nvPr/>
        </p:nvPicPr>
        <p:blipFill>
          <a:blip r:embed="rId3"/>
          <a:stretch>
            <a:fillRect/>
          </a:stretch>
        </p:blipFill>
        <p:spPr>
          <a:xfrm>
            <a:off x="2348759" y="368676"/>
            <a:ext cx="4823460" cy="1290388"/>
          </a:xfrm>
          <a:prstGeom prst="rect">
            <a:avLst/>
          </a:prstGeom>
        </p:spPr>
      </p:pic>
      <p:sp>
        <p:nvSpPr>
          <p:cNvPr id="7" name="TextBox 6">
            <a:extLst>
              <a:ext uri="{FF2B5EF4-FFF2-40B4-BE49-F238E27FC236}">
                <a16:creationId xmlns:a16="http://schemas.microsoft.com/office/drawing/2014/main" id="{7529D7CD-D080-7D14-75BB-F639E033A741}"/>
              </a:ext>
            </a:extLst>
          </p:cNvPr>
          <p:cNvSpPr txBox="1"/>
          <p:nvPr/>
        </p:nvSpPr>
        <p:spPr>
          <a:xfrm>
            <a:off x="2568259" y="73864"/>
            <a:ext cx="4392485" cy="276999"/>
          </a:xfrm>
          <a:prstGeom prst="rect">
            <a:avLst/>
          </a:prstGeom>
          <a:noFill/>
        </p:spPr>
        <p:txBody>
          <a:bodyPr wrap="none" lIns="0" tIns="0" rIns="0" bIns="0" rtlCol="0">
            <a:spAutoFit/>
          </a:bodyPr>
          <a:lstStyle/>
          <a:p>
            <a:r>
              <a:rPr lang="en-US" sz="1800" b="1" i="1" dirty="0">
                <a:latin typeface="Avenir Black" panose="02000503020000020003" pitchFamily="2" charset="0"/>
              </a:rPr>
              <a:t>Attend, infer, repeat (</a:t>
            </a:r>
            <a:r>
              <a:rPr lang="en-US" sz="1800" b="1" i="1" dirty="0" err="1">
                <a:latin typeface="Avenir Black" panose="02000503020000020003" pitchFamily="2" charset="0"/>
              </a:rPr>
              <a:t>Eslami</a:t>
            </a:r>
            <a:r>
              <a:rPr lang="en-US" sz="1800" b="1" i="1" dirty="0">
                <a:latin typeface="Avenir Black" panose="02000503020000020003" pitchFamily="2" charset="0"/>
              </a:rPr>
              <a:t> et al, 2016)</a:t>
            </a:r>
          </a:p>
        </p:txBody>
      </p:sp>
      <p:sp>
        <p:nvSpPr>
          <p:cNvPr id="8" name="TextBox 7">
            <a:extLst>
              <a:ext uri="{FF2B5EF4-FFF2-40B4-BE49-F238E27FC236}">
                <a16:creationId xmlns:a16="http://schemas.microsoft.com/office/drawing/2014/main" id="{761C437B-1DF3-6B00-EB29-2DB7222D1DC3}"/>
              </a:ext>
            </a:extLst>
          </p:cNvPr>
          <p:cNvSpPr txBox="1"/>
          <p:nvPr/>
        </p:nvSpPr>
        <p:spPr>
          <a:xfrm>
            <a:off x="2443510" y="1755893"/>
            <a:ext cx="7620828" cy="311752"/>
          </a:xfrm>
          <a:prstGeom prst="rect">
            <a:avLst/>
          </a:prstGeom>
          <a:noFill/>
        </p:spPr>
        <p:txBody>
          <a:bodyPr wrap="square" lIns="0" tIns="0" rIns="0" bIns="0" rtlCol="0">
            <a:spAutoFit/>
          </a:bodyPr>
          <a:lstStyle/>
          <a:p>
            <a:r>
              <a:rPr lang="en-US" sz="1013" b="1" i="1" dirty="0">
                <a:latin typeface="Avenir Black" panose="02000503020000020003" pitchFamily="2" charset="0"/>
              </a:rPr>
              <a:t>Q: When performing variational inference on this model,</a:t>
            </a:r>
          </a:p>
          <a:p>
            <a:r>
              <a:rPr lang="en-US" sz="1013" b="1" i="1" dirty="0">
                <a:latin typeface="Avenir Black" panose="02000503020000020003" pitchFamily="2" charset="0"/>
              </a:rPr>
              <a:t>     how does our system compare to Pyro?</a:t>
            </a:r>
          </a:p>
        </p:txBody>
      </p:sp>
      <p:pic>
        <p:nvPicPr>
          <p:cNvPr id="10" name="Picture 9">
            <a:extLst>
              <a:ext uri="{FF2B5EF4-FFF2-40B4-BE49-F238E27FC236}">
                <a16:creationId xmlns:a16="http://schemas.microsoft.com/office/drawing/2014/main" id="{2039656F-D52F-18E6-9B99-A785B757175D}"/>
              </a:ext>
            </a:extLst>
          </p:cNvPr>
          <p:cNvPicPr>
            <a:picLocks noChangeAspect="1"/>
          </p:cNvPicPr>
          <p:nvPr/>
        </p:nvPicPr>
        <p:blipFill>
          <a:blip r:embed="rId4"/>
          <a:stretch>
            <a:fillRect/>
          </a:stretch>
        </p:blipFill>
        <p:spPr>
          <a:xfrm>
            <a:off x="2458510" y="2274262"/>
            <a:ext cx="4603964" cy="698300"/>
          </a:xfrm>
          <a:prstGeom prst="rect">
            <a:avLst/>
          </a:prstGeom>
        </p:spPr>
      </p:pic>
      <p:pic>
        <p:nvPicPr>
          <p:cNvPr id="12" name="Picture 11">
            <a:extLst>
              <a:ext uri="{FF2B5EF4-FFF2-40B4-BE49-F238E27FC236}">
                <a16:creationId xmlns:a16="http://schemas.microsoft.com/office/drawing/2014/main" id="{C9540B22-7DD9-0683-8470-DB2BC51F0027}"/>
              </a:ext>
            </a:extLst>
          </p:cNvPr>
          <p:cNvPicPr>
            <a:picLocks noChangeAspect="1"/>
          </p:cNvPicPr>
          <p:nvPr/>
        </p:nvPicPr>
        <p:blipFill>
          <a:blip r:embed="rId5"/>
          <a:stretch>
            <a:fillRect/>
          </a:stretch>
        </p:blipFill>
        <p:spPr>
          <a:xfrm>
            <a:off x="2443514" y="3075436"/>
            <a:ext cx="3039203" cy="1911757"/>
          </a:xfrm>
          <a:prstGeom prst="rect">
            <a:avLst/>
          </a:prstGeom>
        </p:spPr>
      </p:pic>
      <p:grpSp>
        <p:nvGrpSpPr>
          <p:cNvPr id="17" name="Group 16">
            <a:extLst>
              <a:ext uri="{FF2B5EF4-FFF2-40B4-BE49-F238E27FC236}">
                <a16:creationId xmlns:a16="http://schemas.microsoft.com/office/drawing/2014/main" id="{2B9B825B-72CB-6BDE-3034-BA778BC98931}"/>
              </a:ext>
            </a:extLst>
          </p:cNvPr>
          <p:cNvGrpSpPr/>
          <p:nvPr/>
        </p:nvGrpSpPr>
        <p:grpSpPr>
          <a:xfrm>
            <a:off x="5543416" y="3075436"/>
            <a:ext cx="1681465" cy="1054199"/>
            <a:chOff x="4524607" y="4100575"/>
            <a:chExt cx="1796341" cy="1126221"/>
          </a:xfrm>
        </p:grpSpPr>
        <p:pic>
          <p:nvPicPr>
            <p:cNvPr id="14" name="Picture 13">
              <a:extLst>
                <a:ext uri="{FF2B5EF4-FFF2-40B4-BE49-F238E27FC236}">
                  <a16:creationId xmlns:a16="http://schemas.microsoft.com/office/drawing/2014/main" id="{03CB457A-8A75-ED20-F896-890E68ED8FBC}"/>
                </a:ext>
              </a:extLst>
            </p:cNvPr>
            <p:cNvPicPr>
              <a:picLocks noChangeAspect="1"/>
            </p:cNvPicPr>
            <p:nvPr/>
          </p:nvPicPr>
          <p:blipFill>
            <a:blip r:embed="rId6"/>
            <a:stretch>
              <a:fillRect/>
            </a:stretch>
          </p:blipFill>
          <p:spPr>
            <a:xfrm>
              <a:off x="4524607" y="4100575"/>
              <a:ext cx="1796341" cy="761944"/>
            </a:xfrm>
            <a:prstGeom prst="rect">
              <a:avLst/>
            </a:prstGeom>
          </p:spPr>
        </p:pic>
        <p:pic>
          <p:nvPicPr>
            <p:cNvPr id="15" name="Picture 14">
              <a:extLst>
                <a:ext uri="{FF2B5EF4-FFF2-40B4-BE49-F238E27FC236}">
                  <a16:creationId xmlns:a16="http://schemas.microsoft.com/office/drawing/2014/main" id="{460AC5EB-8CBC-B61B-6B33-44161CA778E8}"/>
                </a:ext>
              </a:extLst>
            </p:cNvPr>
            <p:cNvPicPr>
              <a:picLocks noChangeAspect="1"/>
            </p:cNvPicPr>
            <p:nvPr/>
          </p:nvPicPr>
          <p:blipFill rotWithShape="1">
            <a:blip r:embed="rId7"/>
            <a:srcRect b="50191"/>
            <a:stretch/>
          </p:blipFill>
          <p:spPr>
            <a:xfrm>
              <a:off x="4524607" y="4847279"/>
              <a:ext cx="1796341" cy="379517"/>
            </a:xfrm>
            <a:prstGeom prst="rect">
              <a:avLst/>
            </a:prstGeom>
          </p:spPr>
        </p:pic>
      </p:grpSp>
      <p:sp>
        <p:nvSpPr>
          <p:cNvPr id="16" name="TextBox 15">
            <a:extLst>
              <a:ext uri="{FF2B5EF4-FFF2-40B4-BE49-F238E27FC236}">
                <a16:creationId xmlns:a16="http://schemas.microsoft.com/office/drawing/2014/main" id="{D50F3E46-61C6-C467-9100-4EA1C4C79D75}"/>
              </a:ext>
            </a:extLst>
          </p:cNvPr>
          <p:cNvSpPr txBox="1"/>
          <p:nvPr/>
        </p:nvSpPr>
        <p:spPr>
          <a:xfrm>
            <a:off x="5679431" y="4245227"/>
            <a:ext cx="1335867" cy="484748"/>
          </a:xfrm>
          <a:prstGeom prst="rect">
            <a:avLst/>
          </a:prstGeom>
          <a:noFill/>
        </p:spPr>
        <p:txBody>
          <a:bodyPr wrap="square" lIns="0" tIns="0" rIns="0" bIns="0" rtlCol="0">
            <a:spAutoFit/>
          </a:bodyPr>
          <a:lstStyle/>
          <a:p>
            <a:pPr algn="ctr"/>
            <a:r>
              <a:rPr lang="en-US" sz="1050" b="1" i="1" dirty="0">
                <a:latin typeface="Avenir Black" panose="02000503020000020003" pitchFamily="2" charset="0"/>
              </a:rPr>
              <a:t>The best estimator we found is not expressible in Pyro.</a:t>
            </a:r>
          </a:p>
        </p:txBody>
      </p:sp>
    </p:spTree>
    <p:extLst>
      <p:ext uri="{BB962C8B-B14F-4D97-AF65-F5344CB8AC3E}">
        <p14:creationId xmlns:p14="http://schemas.microsoft.com/office/powerpoint/2010/main" val="49952897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inf_tune_grad" id="{FE818489-AA01-CE4B-8BA5-917E1579BBE2}" vid="{0D902293-D811-B948-89CB-2AE4FBC01A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7879</TotalTime>
  <Words>14223</Words>
  <Application>Microsoft Macintosh PowerPoint</Application>
  <PresentationFormat>On-screen Show (16:9)</PresentationFormat>
  <Paragraphs>1765</Paragraphs>
  <Slides>103</Slides>
  <Notes>103</Notes>
  <HiddenSlides>72</HiddenSlides>
  <MMClips>19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Aptos</vt:lpstr>
      <vt:lpstr>Arial</vt:lpstr>
      <vt:lpstr>Avenir Black</vt:lpstr>
      <vt:lpstr>Cambria Math</vt:lpstr>
      <vt:lpstr>Gill Sans MT</vt:lpstr>
      <vt:lpstr>Iosevka Custom</vt:lpstr>
      <vt:lpstr>JetBrains Mono</vt:lpstr>
      <vt:lpstr>Linux Libertine O</vt:lpstr>
      <vt:lpstr>PragmataPro</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McCoy Reynolds Becker</dc:creator>
  <cp:lastModifiedBy>McCoy Reynolds Becker</cp:lastModifiedBy>
  <cp:revision>613</cp:revision>
  <cp:lastPrinted>2024-06-21T22:21:58Z</cp:lastPrinted>
  <dcterms:created xsi:type="dcterms:W3CDTF">2024-04-15T21:23:54Z</dcterms:created>
  <dcterms:modified xsi:type="dcterms:W3CDTF">2024-06-22T22:21:00Z</dcterms:modified>
</cp:coreProperties>
</file>